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105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928934"/>
            <a:ext cx="2602514" cy="33696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42860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Самопрезентация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педагога – психолога: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3429000"/>
            <a:ext cx="4572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Monotype Corsiva" pitchFamily="66" charset="0"/>
              </a:rPr>
              <a:t>Педагог – психолог </a:t>
            </a:r>
          </a:p>
          <a:p>
            <a:pPr algn="ctr"/>
            <a:r>
              <a:rPr lang="ru-RU" sz="2800" i="1" dirty="0" smtClean="0">
                <a:latin typeface="Monotype Corsiva" pitchFamily="66" charset="0"/>
              </a:rPr>
              <a:t>  ГБДОУ №62 «Золотая рыбка» г. Санкт – Петербурга</a:t>
            </a:r>
          </a:p>
          <a:p>
            <a:pPr algn="ctr"/>
            <a:r>
              <a:rPr lang="ru-RU" sz="2800" b="1" i="1" dirty="0" smtClean="0">
                <a:latin typeface="Monotype Corsiva" pitchFamily="66" charset="0"/>
              </a:rPr>
              <a:t>Кирикова Ирина Сергеевна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428736"/>
            <a:ext cx="67104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«Я и моя профессия»</a:t>
            </a:r>
            <a:endParaRPr lang="ru-RU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57200" y="244475"/>
            <a:ext cx="8385175" cy="11842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Детям предлагается не просто войти в помещение Темной сенсорной комнаты, а «раствориться» в этом волшебном мире и ощутить тайну, погрузиться в мир сказки, в мир чудес…</a:t>
            </a:r>
          </a:p>
        </p:txBody>
      </p:sp>
      <p:pic>
        <p:nvPicPr>
          <p:cNvPr id="4" name="Picture 7" descr="IMG_20160205_095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7" y="1500174"/>
            <a:ext cx="1928826" cy="250646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9" descr="P1040305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l="-14929"/>
          <a:stretch>
            <a:fillRect/>
          </a:stretch>
        </p:blipFill>
        <p:spPr>
          <a:xfrm>
            <a:off x="5715008" y="1714488"/>
            <a:ext cx="2946928" cy="207170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Рисунок 5" descr="IMG_20161201_1027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643050"/>
            <a:ext cx="1768091" cy="2357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IMG_20161227_0911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929066"/>
            <a:ext cx="2071702" cy="276226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Рисунок 8" descr="IMG_20170307_1032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071942"/>
            <a:ext cx="2000264" cy="26670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Рисунок 9" descr="IMG_20170307_101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4214818"/>
            <a:ext cx="1893089" cy="2524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3" name="Picture 8" descr="img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11225"/>
            <a:ext cx="73437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Monotype Corsiva" pitchFamily="66" charset="0"/>
              </a:rPr>
              <a:t>«У счастья нет завтрашнего дня; у него нет и вчерашнего; оно не помнит прошедшего, не думает о будущем; у него есть настоящее - и то не день - а мгновение».     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(И.С. Тургенев)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971377">
            <a:off x="854743" y="-404239"/>
            <a:ext cx="553998" cy="26908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ДЕВИЗ моей жизни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3070154">
            <a:off x="743437" y="1398307"/>
            <a:ext cx="615553" cy="252979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ДЕВИЗ в работе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2071678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latin typeface="Monotype Corsiva" pitchFamily="66" charset="0"/>
              </a:rPr>
              <a:t>«Дети должны жить в мире красоты, игры, сказки, музыки, рисунка, фантазии, творчества». </a:t>
            </a:r>
          </a:p>
          <a:p>
            <a:pPr algn="ctr"/>
            <a:r>
              <a:rPr lang="ru-RU" sz="2000" b="1" i="1" dirty="0" smtClean="0">
                <a:latin typeface="Monotype Corsiva" pitchFamily="66" charset="0"/>
              </a:rPr>
              <a:t>                                                                 (В.А. Сухомлинский)</a:t>
            </a:r>
            <a:endParaRPr lang="ru-RU" sz="2000" b="1" i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214686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latin typeface="Monotype Corsiva" pitchFamily="66" charset="0"/>
              </a:rPr>
              <a:t>"Для нормального развития детям необходимо, чтобы их слышали" </a:t>
            </a:r>
          </a:p>
          <a:p>
            <a:pPr algn="ctr"/>
            <a:r>
              <a:rPr lang="ru-RU" sz="2000" b="1" i="1" dirty="0" smtClean="0">
                <a:latin typeface="Monotype Corsiva" pitchFamily="66" charset="0"/>
              </a:rPr>
              <a:t>                                                                                         (</a:t>
            </a:r>
            <a:r>
              <a:rPr lang="ru-RU" sz="2000" b="1" i="1" dirty="0" err="1" smtClean="0">
                <a:latin typeface="Monotype Corsiva" pitchFamily="66" charset="0"/>
              </a:rPr>
              <a:t>Триш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Маджи</a:t>
            </a:r>
            <a:r>
              <a:rPr lang="ru-RU" sz="2000" b="1" i="1" dirty="0" smtClean="0">
                <a:latin typeface="Monotype Corsiva" pitchFamily="66" charset="0"/>
              </a:rPr>
              <a:t>)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latin typeface="Monotype Corsiva" pitchFamily="66" charset="0"/>
              </a:rPr>
              <a:t>"Чтобы детство ваших детей было более радостным, учитесь быть терпеливыми, пусть это войдет у вас в привычку" </a:t>
            </a:r>
          </a:p>
          <a:p>
            <a:pPr algn="ctr"/>
            <a:r>
              <a:rPr lang="ru-RU" sz="2000" b="1" i="1" dirty="0" smtClean="0">
                <a:latin typeface="Monotype Corsiva" pitchFamily="66" charset="0"/>
              </a:rPr>
              <a:t>                                                                                         (</a:t>
            </a:r>
            <a:r>
              <a:rPr lang="ru-RU" sz="2000" b="1" i="1" dirty="0" err="1" smtClean="0">
                <a:latin typeface="Monotype Corsiva" pitchFamily="66" charset="0"/>
              </a:rPr>
              <a:t>Триш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Маджи</a:t>
            </a:r>
            <a:r>
              <a:rPr lang="ru-RU" sz="2000" b="1" i="1" dirty="0" smtClean="0">
                <a:latin typeface="Monotype Corsiva" pitchFamily="66" charset="0"/>
              </a:rPr>
              <a:t>)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latin typeface="Monotype Corsiva" pitchFamily="66" charset="0"/>
              </a:rPr>
              <a:t>"Как кислород для дыхания, детям необходима родительская любовь и высокая оценка" </a:t>
            </a:r>
          </a:p>
          <a:p>
            <a:pPr algn="ctr"/>
            <a:r>
              <a:rPr lang="ru-RU" sz="2000" b="1" i="1" dirty="0" smtClean="0">
                <a:latin typeface="Monotype Corsiva" pitchFamily="66" charset="0"/>
              </a:rPr>
              <a:t>                                                                                           (</a:t>
            </a:r>
            <a:r>
              <a:rPr lang="ru-RU" sz="2000" b="1" i="1" dirty="0" err="1" smtClean="0">
                <a:latin typeface="Monotype Corsiva" pitchFamily="66" charset="0"/>
              </a:rPr>
              <a:t>Дороти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Бриггс</a:t>
            </a:r>
            <a:r>
              <a:rPr lang="ru-RU" sz="2000" b="1" i="1" dirty="0" smtClean="0">
                <a:latin typeface="Monotype Corsiva" pitchFamily="66" charset="0"/>
              </a:rPr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latin typeface="Monotype Corsiva" pitchFamily="66" charset="0"/>
              </a:rPr>
              <a:t> "Никогда не обещайте ребенку, чего нельзя выполнить, и никогда не обманывайте его" </a:t>
            </a:r>
          </a:p>
          <a:p>
            <a:pPr algn="ctr"/>
            <a:r>
              <a:rPr lang="ru-RU" sz="2000" b="1" i="1" dirty="0" smtClean="0">
                <a:latin typeface="Monotype Corsiva" pitchFamily="66" charset="0"/>
              </a:rPr>
              <a:t>                                                                                               (К.Д. Ушинский)</a:t>
            </a:r>
            <a:endParaRPr lang="ru-RU" sz="2000" b="1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858180" cy="954107"/>
          </a:xfrm>
          <a:prstGeom prst="rect">
            <a:avLst/>
          </a:prstGeom>
          <a:solidFill>
            <a:srgbClr val="7030A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Дети – цветы жизни. Они украшают нашу жизнь и наполняют её смыслом</a:t>
            </a:r>
            <a:endParaRPr lang="ru-RU" sz="28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07154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42844" y="928670"/>
            <a:ext cx="4714908" cy="3071834"/>
          </a:xfrm>
          <a:prstGeom prst="wedgeEllipseCallout">
            <a:avLst>
              <a:gd name="adj1" fmla="val 41186"/>
              <a:gd name="adj2" fmla="val 52421"/>
            </a:avLst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7030A0"/>
                </a:solidFill>
              </a:rPr>
              <a:t>Успешность умственного, физического, эстетического воспитания в значительной степени зависит от уровня сенсорного развития детей, то есть от того, насколько совершенно ребенок слышит, видит, осязает окружающее. </a:t>
            </a:r>
          </a:p>
          <a:p>
            <a:pPr algn="ctr"/>
            <a:r>
              <a:rPr lang="ru-RU" sz="1200" b="1" i="1" dirty="0" err="1" smtClean="0">
                <a:solidFill>
                  <a:srgbClr val="7030A0"/>
                </a:solidFill>
              </a:rPr>
              <a:t>Сенсорика</a:t>
            </a:r>
            <a:r>
              <a:rPr lang="ru-RU" sz="1200" b="1" i="1" dirty="0" smtClean="0">
                <a:solidFill>
                  <a:srgbClr val="7030A0"/>
                </a:solidFill>
              </a:rPr>
              <a:t> - это система, благодаря которой впечатления внешнего мира становятся достоянием нашей психики (накопление чувственного опыта).</a:t>
            </a:r>
          </a:p>
          <a:p>
            <a:pPr algn="ctr"/>
            <a:r>
              <a:rPr lang="ru-RU" sz="1200" b="1" i="1" dirty="0" smtClean="0">
                <a:solidFill>
                  <a:srgbClr val="7030A0"/>
                </a:solidFill>
              </a:rPr>
              <a:t>«Самые далеко идущие успехи науки и техники рассчитаны не только на мыслящего, но и на ощущающего человека» (Б.Г. Ананьев).</a:t>
            </a:r>
            <a:endParaRPr lang="ru-RU" sz="1200" b="1" i="1" dirty="0" smtClean="0">
              <a:solidFill>
                <a:srgbClr val="7030A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28596" y="4429132"/>
            <a:ext cx="5214974" cy="2428868"/>
          </a:xfrm>
          <a:prstGeom prst="wedgeEllipseCallout">
            <a:avLst>
              <a:gd name="adj1" fmla="val 26661"/>
              <a:gd name="adj2" fmla="val -69896"/>
            </a:avLst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Развитая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сенсорика</a:t>
            </a:r>
            <a:r>
              <a:rPr lang="ru-RU" sz="1200" b="1" i="1" dirty="0" smtClean="0">
                <a:solidFill>
                  <a:srgbClr val="002060"/>
                </a:solidFill>
              </a:rPr>
              <a:t> – предпосылка для развития других психических процессов (мышления, памяти, воображения); основа для совершенствования практической деятельности; способствует нормальному эмоционально-волевому развитию; связано с развитием специальных способностей.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 Сенсорное развитие играет важную роль в психологическом и социальном становлении </a:t>
            </a:r>
            <a:r>
              <a:rPr lang="ru-RU" sz="1200" b="1" i="1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943452" y="1214422"/>
            <a:ext cx="4200548" cy="3857652"/>
          </a:xfrm>
          <a:prstGeom prst="wedgeEllipseCallout">
            <a:avLst>
              <a:gd name="adj1" fmla="val -61238"/>
              <a:gd name="adj2" fmla="val 24210"/>
            </a:avLst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i="1" dirty="0" smtClean="0">
                <a:solidFill>
                  <a:srgbClr val="002060"/>
                </a:solidFill>
              </a:rPr>
              <a:t>В соответствии с требованиями Федерального государственного образовательного стандарта (ФГОС) – одно из центральных идей является сохранение и укрепление физического и психологического здоровья как ценностной составляющей, способствующей познавательному и эмоциональному развитию ребенка.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      Поэтому актуальным становится создание развивающих психолого-педагогических программ, направленных на раскрытие интеллектуально-личностного потенциала воспитанников и создание условий для их эмоционально-нравственного </a:t>
            </a:r>
            <a:r>
              <a:rPr lang="ru-RU" sz="1200" b="1" i="1" dirty="0" smtClean="0">
                <a:solidFill>
                  <a:srgbClr val="002060"/>
                </a:solidFill>
              </a:rPr>
              <a:t>развития</a:t>
            </a:r>
            <a:r>
              <a:rPr lang="ru-RU" sz="1200" b="1" i="1" dirty="0" smtClean="0">
                <a:solidFill>
                  <a:srgbClr val="002060"/>
                </a:solidFill>
              </a:rPr>
              <a:t>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29058" y="3571876"/>
            <a:ext cx="914400" cy="914400"/>
          </a:xfrm>
          <a:prstGeom prst="ellipse">
            <a:avLst/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связи с этим возникла необходимость создания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общеразвивающей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и общеобразовательной программы, целью которой является сохранение и укрепление психофизического и эмоционального здоровья детей с помощью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мультисенсорной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среды, а также развитие эмоциональной сферы, формирование эмоциональной стабильности, эмоционального взаимодействия с окружающим миром посредством использования игр и упражнений с песком.</a:t>
            </a:r>
          </a:p>
          <a:p>
            <a:endParaRPr lang="ru-RU" sz="12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428868"/>
            <a:ext cx="7643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Специфика программы  заключается в том, что содержание рассматривается согласно двум направлениям: развивающие сенсорные игры посредством взаимодействия с </a:t>
            </a:r>
            <a:r>
              <a:rPr lang="ru-RU" b="1" i="1" dirty="0" smtClean="0">
                <a:solidFill>
                  <a:srgbClr val="FF0000"/>
                </a:solidFill>
              </a:rPr>
              <a:t>песком (</a:t>
            </a:r>
            <a:r>
              <a:rPr lang="ru-RU" b="1" i="1" u="sng" dirty="0" smtClean="0">
                <a:solidFill>
                  <a:srgbClr val="FF0000"/>
                </a:solidFill>
              </a:rPr>
              <a:t>Песочная терапия</a:t>
            </a:r>
            <a:r>
              <a:rPr lang="ru-RU" b="1" i="1" dirty="0" smtClean="0">
                <a:solidFill>
                  <a:srgbClr val="FF0000"/>
                </a:solidFill>
              </a:rPr>
              <a:t>) </a:t>
            </a:r>
            <a:r>
              <a:rPr lang="ru-RU" b="1" i="1" dirty="0" smtClean="0">
                <a:solidFill>
                  <a:srgbClr val="FF0000"/>
                </a:solidFill>
              </a:rPr>
              <a:t>и использование специального оборудования </a:t>
            </a:r>
            <a:r>
              <a:rPr lang="ru-RU" b="1" i="1" u="sng" dirty="0" smtClean="0">
                <a:solidFill>
                  <a:srgbClr val="FF0000"/>
                </a:solidFill>
              </a:rPr>
              <a:t>темной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сенсорной комнаты.  </a:t>
            </a:r>
          </a:p>
          <a:p>
            <a:pPr algn="ctr"/>
            <a:endParaRPr lang="ru-RU" dirty="0"/>
          </a:p>
        </p:txBody>
      </p:sp>
      <p:sp>
        <p:nvSpPr>
          <p:cNvPr id="16" name="Волна 15"/>
          <p:cNvSpPr/>
          <p:nvPr/>
        </p:nvSpPr>
        <p:spPr>
          <a:xfrm>
            <a:off x="2285984" y="4429132"/>
            <a:ext cx="4429156" cy="1643074"/>
          </a:xfrm>
          <a:prstGeom prst="wave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57422" y="4929198"/>
            <a:ext cx="430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Monotype Corsiva" pitchFamily="66" charset="0"/>
              </a:rPr>
              <a:t>ВОЛШЕБНАЯ СТРАНА ЧУДЕС</a:t>
            </a:r>
            <a:endParaRPr lang="ru-RU" sz="24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9" name="Picture 19" descr="xm2p-U47M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786190"/>
            <a:ext cx="1928826" cy="289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" name="Рисунок 20" descr="IMG_20170222_092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29066"/>
            <a:ext cx="1928808" cy="257174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785786" y="357166"/>
            <a:ext cx="7632700" cy="4857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2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ПЕСОЧНАЯ ТЕРАПИЯ</a:t>
            </a: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642910" y="1571612"/>
            <a:ext cx="3602036" cy="2000263"/>
          </a:xfrm>
          <a:prstGeom prst="wedgeRoundRectCallout">
            <a:avLst>
              <a:gd name="adj1" fmla="val 55366"/>
              <a:gd name="adj2" fmla="val -85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FFFF00"/>
                </a:solidFill>
                <a:cs typeface="Arial" charset="0"/>
              </a:rPr>
              <a:t>Песок – идеальная развивающая среда, где можно творить без страха что-либо испортить или сломать</a:t>
            </a:r>
            <a:r>
              <a:rPr lang="ru-RU" b="1" i="1" dirty="0">
                <a:solidFill>
                  <a:srgbClr val="FFFF00"/>
                </a:solidFill>
                <a:cs typeface="Arial" charset="0"/>
              </a:rPr>
              <a:t>.</a:t>
            </a: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0" descr="P1000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3857628"/>
            <a:ext cx="4391025" cy="27368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7" name="Rectangle 14"/>
          <p:cNvSpPr txBox="1">
            <a:spLocks noRot="1" noChangeArrowheads="1"/>
          </p:cNvSpPr>
          <p:nvPr/>
        </p:nvSpPr>
        <p:spPr>
          <a:xfrm>
            <a:off x="4786314" y="1857364"/>
            <a:ext cx="4140200" cy="37306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Для детей это   возможность: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выражать свой внутренний мир «здесь и сейчас»;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учиться осознавать свои эмоции   и чувства;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понимать и контролировать свои желания и поведение;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стать более уверенным в себе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57201" y="244475"/>
            <a:ext cx="7972452" cy="10413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normalizeH="1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кинетический песок</a:t>
            </a:r>
          </a:p>
        </p:txBody>
      </p:sp>
      <p:sp>
        <p:nvSpPr>
          <p:cNvPr id="4" name="Rectangle 5"/>
          <p:cNvSpPr txBox="1">
            <a:spLocks noRot="1" noChangeArrowheads="1"/>
          </p:cNvSpPr>
          <p:nvPr/>
        </p:nvSpPr>
        <p:spPr>
          <a:xfrm>
            <a:off x="285720" y="1643050"/>
            <a:ext cx="4514850" cy="492922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    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onotype Corsiva" pitchFamily="66" charset="0"/>
              </a:rPr>
              <a:t>Взаимодействие с  кинетическим песком направлено на: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inion Pro Cond" pitchFamily="18" charset="0"/>
              </a:rPr>
              <a:t>р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азвитие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 мелкой моторики руки;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inion Pro Cond" pitchFamily="18" charset="0"/>
              </a:rPr>
              <a:t>с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пособствует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 развитию творческих и когнитивных навыков;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inion Pro Cond" pitchFamily="18" charset="0"/>
              </a:rPr>
              <a:t>р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азвивает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 воображение, объемное мышление;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inion Pro Cond" pitchFamily="18" charset="0"/>
              </a:rPr>
              <a:t>у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спокаивает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 детей;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inion Pro Cond" pitchFamily="18" charset="0"/>
              </a:rPr>
              <a:t>о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бладает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 Pro Cond" pitchFamily="18" charset="0"/>
              </a:rPr>
              <a:t> терапевтическим эффектом</a:t>
            </a:r>
          </a:p>
        </p:txBody>
      </p:sp>
      <p:pic>
        <p:nvPicPr>
          <p:cNvPr id="5" name="Picture 7" descr="P1020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2857496"/>
            <a:ext cx="3927475" cy="29464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9406" y="142852"/>
            <a:ext cx="8814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Занимательная деятельность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IMG_20160420_101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4357694"/>
            <a:ext cx="2740969" cy="20563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IMG_20171212_111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357298"/>
            <a:ext cx="2500330" cy="23200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IMG_20161005_0936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142984"/>
            <a:ext cx="2089544" cy="27860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Рисунок 8" descr="IMG_20170515_1111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4000504"/>
            <a:ext cx="2000246" cy="266699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2" name="Рисунок 11" descr="IMG_20171128_1138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929066"/>
            <a:ext cx="2548081" cy="262076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3" name="Рисунок 12" descr="IMG_20170523_1044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1000108"/>
            <a:ext cx="2071684" cy="276224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8254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Интерактивная  </a:t>
            </a:r>
            <a:r>
              <a:rPr lang="ru-RU" sz="4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 </a:t>
            </a:r>
            <a:r>
              <a:rPr lang="ru-RU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песочница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571736" y="1214422"/>
            <a:ext cx="3786214" cy="25717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– это уникальное оборудование не только для развлечений, но и для развития творческих способностей детей и развития психических функций. </a:t>
            </a:r>
          </a:p>
        </p:txBody>
      </p:sp>
      <p:pic>
        <p:nvPicPr>
          <p:cNvPr id="6" name="Рисунок 5" descr="IMG_20171219_092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071942"/>
            <a:ext cx="3143272" cy="2357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IMG_20171220_105208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142984"/>
            <a:ext cx="1928808" cy="25717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IMG_20170214_103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142984"/>
            <a:ext cx="1982387" cy="26431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Рисунок 8" descr="IMG_20170505_1057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143380"/>
            <a:ext cx="2308179" cy="24288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Рисунок 9" descr="IMG_20170309_1025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3929066"/>
            <a:ext cx="2035965" cy="2714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cc4d1a7ca71563c60d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468313" y="357166"/>
            <a:ext cx="8115300" cy="9175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Темная сенсорная комната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928662" y="1357298"/>
            <a:ext cx="7572396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«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САМОЕ ПРЕКРАСНОЕ, ЧТО МЫ МОЖЕМ ИСПЫТАТЬ, - ЭТО    ОЩУЩЕНИЕ ТАЙНЫ. ОНА ИСТОЧНИК ВСЯКОГО ПОДЛИННОГО ИСКУССТВА И НАУКИ…» </a:t>
            </a:r>
          </a:p>
        </p:txBody>
      </p:sp>
      <p:pic>
        <p:nvPicPr>
          <p:cNvPr id="5" name="Picture 16" descr="P1040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67027"/>
            <a:ext cx="3000396" cy="22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Picture 15" descr="P1040313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>
          <a:xfrm>
            <a:off x="5072066" y="2228850"/>
            <a:ext cx="3071834" cy="230345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0825" y="4797425"/>
            <a:ext cx="8569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Сенсорная комната  – среда, состоящая из множества различного рода стимуляторов, которые воздействуют на  слуховые, зрительные анализаторы; на вестибулярные рецепторы.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 Специально разработанное оборудование помогает детям научиться справляться с отрицательными эмоциями, восстанавливать душевное равновесие и укреплять здоровье.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681</Words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Evgeny</dc:creator>
  <cp:lastModifiedBy>User</cp:lastModifiedBy>
  <cp:revision>67</cp:revision>
  <dcterms:created xsi:type="dcterms:W3CDTF">2017-12-27T20:48:01Z</dcterms:created>
  <dcterms:modified xsi:type="dcterms:W3CDTF">2017-12-29T21:51:42Z</dcterms:modified>
</cp:coreProperties>
</file>