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9" r:id="rId6"/>
    <p:sldId id="264" r:id="rId7"/>
    <p:sldId id="270" r:id="rId8"/>
    <p:sldId id="265" r:id="rId9"/>
    <p:sldId id="263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F124-C97B-4D01-B214-CED4AF63F80F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A471-9771-4B50-B7F5-30B419F93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4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EA15-F2E0-40EF-9468-4C9520254BD7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360A-444D-4AAA-88B5-11374993D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6EDF-06F8-4723-BBBF-9F2882CB7D4F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DFDC-563D-4E6F-986D-63FDC3C6A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7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2A6D-4D19-4FB5-A4F3-83EDD1CCB238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87DC-1A03-4D9C-881C-D659AD56D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7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8F7-DC60-44AD-BB17-66EB0ACF71EE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2B66-0C67-4106-95CA-18929D696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9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9114-6860-4E32-8577-2FCBD65A5158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6831-6AB9-4378-B304-4E0602CDD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36BC-2359-45E0-B52A-189A2F47605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9F7B-D87B-492B-ABBB-61B51B1AF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8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A262-3F3C-478D-A3FE-018F32497EE6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8DC5-6459-4AFE-B657-6D8BA8EF9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5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4841-1AF6-4831-83E9-D56507849940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AC46-0938-4712-9C86-F82F5EFEF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7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4135-4639-48D8-9A0C-E39E25FC39A6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5FF-1D2A-41B8-9513-9271AFC91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1B4B1-34EA-4206-9E72-A69D906B812F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3BED-EE92-426B-B6A4-F0C4C0FDD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2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140F1F-8A98-4ED8-BA07-A5979BE8A49F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1E07E-F3B5-45DB-AA31-2994F2B94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370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73451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Портфолио учителя-логопеда </a:t>
            </a:r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Загребаловой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 Виктории Владимировны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975" y="50847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28" y="2802845"/>
            <a:ext cx="2572494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Мои занятия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0660"/>
            <a:ext cx="3380328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21" y="3774554"/>
            <a:ext cx="3776885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77" y="1079029"/>
            <a:ext cx="396507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Мой кабинет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54585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4288000" cy="241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4288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3408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Утренники и развлечения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10" y="971356"/>
            <a:ext cx="2275281" cy="303370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1757872" cy="3132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276350"/>
            <a:ext cx="3463641" cy="19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02" y="3861048"/>
            <a:ext cx="3790081" cy="25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образовательное учреждения «Центр лечебной педагогики и дифференцированного обучения»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г.Казань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07997"/>
            <a:ext cx="5611368" cy="37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13576" cy="6264696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Логопедия </a:t>
            </a:r>
            <a:r>
              <a:rPr lang="ru-RU" sz="3200" dirty="0"/>
              <a:t>- полезное дело!</a:t>
            </a:r>
            <a:br>
              <a:rPr lang="ru-RU" sz="3200" dirty="0"/>
            </a:br>
            <a:r>
              <a:rPr lang="ru-RU" sz="3200" dirty="0"/>
              <a:t>Ведь каждому хочется высказать смело,</a:t>
            </a:r>
            <a:br>
              <a:rPr lang="ru-RU" sz="3200" dirty="0"/>
            </a:br>
            <a:r>
              <a:rPr lang="ru-RU" sz="3200" dirty="0"/>
              <a:t>Умно и свободно, красиво, умело</a:t>
            </a:r>
            <a:br>
              <a:rPr lang="ru-RU" sz="3200" dirty="0"/>
            </a:br>
            <a:r>
              <a:rPr lang="ru-RU" sz="3200" dirty="0"/>
              <a:t>Всё, что наболело и что накипело.</a:t>
            </a:r>
            <a:br>
              <a:rPr lang="ru-RU" sz="3200" dirty="0"/>
            </a:br>
            <a:r>
              <a:rPr lang="ru-RU" sz="3200" dirty="0"/>
              <a:t>Если хотите, то я помогу вам</a:t>
            </a:r>
            <a:br>
              <a:rPr lang="ru-RU" sz="3200" dirty="0"/>
            </a:br>
            <a:r>
              <a:rPr lang="ru-RU" sz="3200" dirty="0"/>
              <a:t>Язык свой "подвесить" на нужное место.</a:t>
            </a:r>
            <a:br>
              <a:rPr lang="ru-RU" sz="3200" dirty="0"/>
            </a:br>
            <a:r>
              <a:rPr lang="ru-RU" sz="3200" dirty="0"/>
              <a:t>Если хотите, то я удивлю вас - </a:t>
            </a:r>
            <a:br>
              <a:rPr lang="ru-RU" sz="3200" dirty="0"/>
            </a:br>
            <a:r>
              <a:rPr lang="ru-RU" sz="3200" dirty="0"/>
              <a:t>Заговорите все вы чудесно,</a:t>
            </a:r>
            <a:br>
              <a:rPr lang="ru-RU" sz="3200" dirty="0"/>
            </a:br>
            <a:r>
              <a:rPr lang="ru-RU" sz="3200" dirty="0"/>
              <a:t>Легко, замечательно и интересно!</a:t>
            </a:r>
            <a:br>
              <a:rPr lang="ru-RU" sz="3200" dirty="0"/>
            </a:br>
            <a:r>
              <a:rPr lang="ru-RU" sz="3200" dirty="0"/>
              <a:t>Бегите ко мне с нетерпеньем навстречу:</a:t>
            </a:r>
            <a:br>
              <a:rPr lang="ru-RU" sz="3200" dirty="0"/>
            </a:br>
            <a:r>
              <a:rPr lang="ru-RU" sz="3200" dirty="0"/>
              <a:t>Не будет у вас нарушения речи!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                 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01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39750" y="260350"/>
            <a:ext cx="79930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64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Общие сведения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1481" y="980728"/>
            <a:ext cx="8229600" cy="5472608"/>
          </a:xfrm>
        </p:spPr>
        <p:txBody>
          <a:bodyPr/>
          <a:lstStyle/>
          <a:p>
            <a:r>
              <a:rPr lang="ru-RU" dirty="0" smtClean="0"/>
              <a:t>Дата рождения:24.07.1972г.</a:t>
            </a:r>
          </a:p>
          <a:p>
            <a:r>
              <a:rPr lang="ru-RU" dirty="0" smtClean="0"/>
              <a:t>Сведения об образовании: Негосударственная автономная некоммерческая образовательная организация «Московский социально-гуманитарный институт»</a:t>
            </a:r>
          </a:p>
          <a:p>
            <a:r>
              <a:rPr lang="ru-RU" dirty="0" smtClean="0"/>
              <a:t>Специальность: логопедия</a:t>
            </a:r>
          </a:p>
          <a:p>
            <a:r>
              <a:rPr lang="ru-RU" dirty="0" smtClean="0"/>
              <a:t>Общий стаж работы:25 лет</a:t>
            </a:r>
          </a:p>
          <a:p>
            <a:r>
              <a:rPr lang="ru-RU" dirty="0" smtClean="0"/>
              <a:t>Педагогический стаж работы:18 лет</a:t>
            </a:r>
          </a:p>
          <a:p>
            <a:r>
              <a:rPr lang="ru-RU" dirty="0" smtClean="0"/>
              <a:t>В данной должности стаж работы:8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7545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Немного о себе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80920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      </a:t>
            </a:r>
            <a:r>
              <a:rPr lang="ru-RU" sz="1800" dirty="0" smtClean="0"/>
              <a:t>Я </a:t>
            </a:r>
            <a:r>
              <a:rPr lang="ru-RU" sz="1800" dirty="0"/>
              <a:t>родилась 24 июля 1972 в Краснодарском крае в с. Варваровка </a:t>
            </a:r>
            <a:r>
              <a:rPr lang="ru-RU" sz="1800" dirty="0" err="1"/>
              <a:t>Анапского</a:t>
            </a:r>
            <a:r>
              <a:rPr lang="ru-RU" sz="1800" dirty="0"/>
              <a:t> района. В 1995 году  поступила в Казанское педучилище №1 по специальности «Дошкольная педагогика».  Годы обучения пролетели незаметно.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В </a:t>
            </a:r>
            <a:r>
              <a:rPr lang="ru-RU" sz="1800" dirty="0"/>
              <a:t>2008 году окончила Московский социально-гуманитарный институт по специальности «Учитель-логопед</a:t>
            </a:r>
            <a:r>
              <a:rPr lang="ru-RU" sz="1800" dirty="0" smtClean="0"/>
              <a:t>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      Специальность </a:t>
            </a:r>
            <a:r>
              <a:rPr lang="ru-RU" sz="1800" dirty="0"/>
              <a:t>логопеда давно привлекала меня. С 1997г я начала работать воспитателем в детском саду, там я и познакомилась с этой удивительной и нужной профессией. По моему мнению,  в руках учителя-логопеда самая дорогая ценность – ребёнок, его развитие и перспективы. Для ребёнка, имеющего речевые нарушения, большое значение имеет специалист, к которому он попадет. Учитель-логопед не только открывает ему неограниченные возможности общения, я являюсь – своеобразным проводником маленького человека в многообразный мир человеческих взаимоотношений.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      Я </a:t>
            </a:r>
            <a:r>
              <a:rPr lang="ru-RU" sz="1800" dirty="0"/>
              <a:t>работаю учителем-логопедом </a:t>
            </a:r>
            <a:r>
              <a:rPr lang="ru-RU" sz="1800"/>
              <a:t>с </a:t>
            </a:r>
            <a:r>
              <a:rPr lang="ru-RU" sz="1800" smtClean="0"/>
              <a:t>2007 </a:t>
            </a:r>
            <a:r>
              <a:rPr lang="ru-RU" sz="1800" dirty="0"/>
              <a:t>года. Моя работа по преодолению речевого нарушения вселяет в ребёнка уверенность в собственных силах, способствует развитию его познавательных способностей. Раздвигая рамки общения – как в среде сверстников, так и с взрослыми – ребёнок становится более эмоциональным, пытливым и отзывчивым. Меняются его взгляды на мир, его отношения с окружающими. Он становится более открытым к установлению контактов с другими людьми, более восприимчивым к новым знаниям, ощущает себя полноценным человеком.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Профессиональное саморазвитие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u="sng" dirty="0"/>
              <a:t>Тема:</a:t>
            </a:r>
            <a:r>
              <a:rPr lang="ru-RU" sz="2000" dirty="0"/>
              <a:t> «</a:t>
            </a:r>
            <a:r>
              <a:rPr lang="ru-RU" sz="2000" dirty="0" err="1" smtClean="0"/>
              <a:t>Логоритмика</a:t>
            </a:r>
            <a:r>
              <a:rPr lang="ru-RU" sz="2000" dirty="0" smtClean="0"/>
              <a:t>, </a:t>
            </a:r>
            <a:r>
              <a:rPr lang="ru-RU" sz="2000" dirty="0"/>
              <a:t>как средство коррекции речи у детей с ТНР» </a:t>
            </a:r>
          </a:p>
          <a:p>
            <a:pPr marL="0" indent="0">
              <a:buNone/>
            </a:pPr>
            <a:r>
              <a:rPr lang="ru-RU" sz="2000" b="1" u="sng" dirty="0" smtClean="0"/>
              <a:t>Цель:</a:t>
            </a:r>
            <a:r>
              <a:rPr lang="ru-RU" sz="2000" b="1" dirty="0" smtClean="0"/>
              <a:t> </a:t>
            </a:r>
            <a:r>
              <a:rPr lang="ru-RU" sz="2000" dirty="0" smtClean="0"/>
              <a:t>создать </a:t>
            </a:r>
            <a:r>
              <a:rPr lang="ru-RU" sz="2000" dirty="0"/>
              <a:t>условия для преодоления речевых нарушений посредством развития, воспитания и коррекции у детей с речевой патологией произносительных навыков и всех сторон речи в целом</a:t>
            </a:r>
            <a:r>
              <a:rPr lang="ru-RU" sz="2000" dirty="0" smtClean="0"/>
              <a:t>, повысить </a:t>
            </a:r>
            <a:r>
              <a:rPr lang="ru-RU" sz="2000" dirty="0"/>
              <a:t>свой профессиональный уровень</a:t>
            </a:r>
          </a:p>
          <a:p>
            <a:pPr marL="0" indent="0">
              <a:buNone/>
            </a:pPr>
            <a:r>
              <a:rPr lang="ru-RU" sz="2000" b="1" u="sng" dirty="0"/>
              <a:t>Задачи:</a:t>
            </a:r>
          </a:p>
          <a:p>
            <a:pPr marL="0" indent="0">
              <a:buNone/>
            </a:pPr>
            <a:r>
              <a:rPr lang="ru-RU" sz="2000" dirty="0"/>
              <a:t>1.Совершенствовать систему работы по развитию связной </a:t>
            </a:r>
            <a:r>
              <a:rPr lang="ru-RU" sz="2000" dirty="0" smtClean="0"/>
              <a:t>речи</a:t>
            </a:r>
          </a:p>
          <a:p>
            <a:pPr marL="0" indent="0">
              <a:buNone/>
            </a:pPr>
            <a:r>
              <a:rPr lang="ru-RU" sz="2000" dirty="0" smtClean="0"/>
              <a:t>дошкольников </a:t>
            </a:r>
            <a:r>
              <a:rPr lang="ru-RU" sz="2000" dirty="0"/>
              <a:t>посредством театрализованной деятельности, используя современные методы и технологии.</a:t>
            </a:r>
          </a:p>
          <a:p>
            <a:pPr marL="0" indent="0">
              <a:buNone/>
            </a:pPr>
            <a:r>
              <a:rPr lang="ru-RU" sz="2000" dirty="0"/>
              <a:t>2.Повысить педагогическую грамотность родителей по данной теме.</a:t>
            </a:r>
          </a:p>
          <a:p>
            <a:pPr marL="0" indent="0">
              <a:buNone/>
            </a:pPr>
            <a:r>
              <a:rPr lang="ru-RU" sz="2000" dirty="0" smtClean="0"/>
              <a:t>3.Пополнить </a:t>
            </a:r>
            <a:r>
              <a:rPr lang="ru-RU" sz="2000" dirty="0"/>
              <a:t>развивающую среду </a:t>
            </a:r>
            <a:r>
              <a:rPr lang="ru-RU" sz="2000" dirty="0" smtClean="0"/>
              <a:t>кабинета.</a:t>
            </a:r>
          </a:p>
          <a:p>
            <a:pPr marL="0" indent="0">
              <a:buNone/>
            </a:pPr>
            <a:r>
              <a:rPr lang="ru-RU" sz="2000" dirty="0" smtClean="0"/>
              <a:t>4.Обобщить </a:t>
            </a:r>
            <a:r>
              <a:rPr lang="ru-RU" sz="2000" dirty="0"/>
              <a:t>опыт работы по теме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1400" dirty="0"/>
              <a:t>Одним из эффективных путей дифференцированного индивидуально ориентированного подхода к решению проблемы устранения речевой патологии является организация занятий логопедической ритмикой.</a:t>
            </a:r>
          </a:p>
          <a:p>
            <a:pPr marL="0" indent="0">
              <a:buNone/>
            </a:pPr>
            <a:r>
              <a:rPr lang="ru-RU" sz="1400" dirty="0" smtClean="0"/>
              <a:t>     </a:t>
            </a:r>
            <a:r>
              <a:rPr lang="ru-RU" sz="1400" dirty="0"/>
              <a:t>Логопедическая ритмика - составная часть коррекционно-педагогического комплексного метода преодоления  речевых нарушений, где   музыка, как действенное организующее средство воздействия, уже давно применяется с коррекционной целью.  </a:t>
            </a:r>
          </a:p>
          <a:p>
            <a:pPr marL="0" indent="0">
              <a:buNone/>
            </a:pPr>
            <a:r>
              <a:rPr lang="ru-RU" sz="1400" dirty="0" smtClean="0"/>
              <a:t>    Цель </a:t>
            </a:r>
            <a:r>
              <a:rPr lang="ru-RU" sz="1400" dirty="0" err="1"/>
              <a:t>логоритмики</a:t>
            </a:r>
            <a:r>
              <a:rPr lang="ru-RU" sz="1400" dirty="0"/>
              <a:t>: коррекция и профилактика имеющихся отклонений в развитии ребёнка-дошкольника посредством </a:t>
            </a:r>
            <a:r>
              <a:rPr lang="ru-RU" sz="1400" dirty="0" err="1"/>
              <a:t>ритмо</a:t>
            </a:r>
            <a:r>
              <a:rPr lang="ru-RU" sz="1400" dirty="0"/>
              <a:t>-музыкальных упражнений в сопровождении речи.</a:t>
            </a:r>
          </a:p>
          <a:p>
            <a:pPr marL="0" indent="0">
              <a:buNone/>
            </a:pPr>
            <a:r>
              <a:rPr lang="ru-RU" sz="1400" dirty="0"/>
              <a:t>Задачи: </a:t>
            </a:r>
          </a:p>
          <a:p>
            <a:pPr marL="0" indent="0">
              <a:buNone/>
            </a:pPr>
            <a:r>
              <a:rPr lang="ru-RU" sz="1400" dirty="0"/>
              <a:t>1. Оздоровительные (укрепление костно-мышечного аппарата; развитие общей, мелкой и артикуляционной моторики; формирование правильного дыхания; формирование чувства равновесия и т.д.). </a:t>
            </a:r>
          </a:p>
          <a:p>
            <a:pPr marL="0" indent="0">
              <a:buNone/>
            </a:pPr>
            <a:r>
              <a:rPr lang="ru-RU" sz="1400" dirty="0"/>
              <a:t>2. Образовательные (формирование двигательных умений и навыков, формирование пространственных представлений, формирование способности передвигаться в пространстве относительно других людей и предметов, развитие ловкости, переключаемости, координации движений и т.д.). </a:t>
            </a:r>
          </a:p>
          <a:p>
            <a:pPr marL="0" indent="0">
              <a:buNone/>
            </a:pPr>
            <a:r>
              <a:rPr lang="ru-RU" sz="1400" dirty="0"/>
              <a:t>3. Воспитательные (воспитание способности ощущать  в музыке, движениях и речи ритмическую выразительность; воспитание положительных личностных качеств у дошкольников и т.д.). </a:t>
            </a:r>
          </a:p>
          <a:p>
            <a:pPr marL="0" indent="0">
              <a:buNone/>
            </a:pPr>
            <a:r>
              <a:rPr lang="ru-RU" sz="1400" dirty="0"/>
              <a:t>4. Коррекционные (выработка четких координированных движений во взаимосвязи с речью; развитие фонематического слуха, просодических компонентов; развитие пространственного </a:t>
            </a:r>
            <a:r>
              <a:rPr lang="ru-RU" sz="1400" dirty="0" err="1"/>
              <a:t>праксиса</a:t>
            </a:r>
            <a:r>
              <a:rPr lang="ru-RU" sz="1400" dirty="0"/>
              <a:t>, </a:t>
            </a:r>
            <a:r>
              <a:rPr lang="ru-RU" sz="1400" dirty="0" err="1"/>
              <a:t>гнозиса</a:t>
            </a:r>
            <a:r>
              <a:rPr lang="ru-RU" sz="1400" dirty="0"/>
              <a:t>; систематическая работа по развитию психологической базы речи; развитие и коррекция музыкально-ритмических движений и т.д.)</a:t>
            </a:r>
          </a:p>
        </p:txBody>
      </p:sp>
    </p:spTree>
    <p:extLst>
      <p:ext uri="{BB962C8B-B14F-4D97-AF65-F5344CB8AC3E}">
        <p14:creationId xmlns:p14="http://schemas.microsoft.com/office/powerpoint/2010/main" val="1299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Программы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dirty="0" smtClean="0"/>
              <a:t>Программы: </a:t>
            </a:r>
            <a:r>
              <a:rPr lang="ru-RU" dirty="0" err="1" smtClean="0"/>
              <a:t>Т.Б.Филичева</a:t>
            </a:r>
            <a:r>
              <a:rPr lang="ru-RU" dirty="0" smtClean="0"/>
              <a:t>, </a:t>
            </a:r>
            <a:r>
              <a:rPr lang="ru-RU" dirty="0" err="1" smtClean="0"/>
              <a:t>Т.В.Чиркина</a:t>
            </a:r>
            <a:r>
              <a:rPr lang="ru-RU" dirty="0" smtClean="0"/>
              <a:t>, </a:t>
            </a:r>
            <a:r>
              <a:rPr lang="ru-RU" dirty="0" err="1" smtClean="0"/>
              <a:t>Т.В.Туманова</a:t>
            </a:r>
            <a:r>
              <a:rPr lang="ru-RU" dirty="0" smtClean="0"/>
              <a:t> коррекционное обучение и воспитание детей с общим недоразвитием речи, </a:t>
            </a:r>
            <a:r>
              <a:rPr lang="ru-RU" dirty="0" err="1" smtClean="0"/>
              <a:t>Т.Б.Филичева</a:t>
            </a:r>
            <a:r>
              <a:rPr lang="ru-RU" dirty="0" smtClean="0"/>
              <a:t>, </a:t>
            </a:r>
            <a:r>
              <a:rPr lang="ru-RU" dirty="0" err="1" smtClean="0"/>
              <a:t>Т.В.Туманова</a:t>
            </a:r>
            <a:r>
              <a:rPr lang="ru-RU" dirty="0" smtClean="0"/>
              <a:t> «Учись говорить правильно»</a:t>
            </a:r>
          </a:p>
          <a:p>
            <a:r>
              <a:rPr lang="ru-RU" dirty="0" smtClean="0"/>
              <a:t>Применяю </a:t>
            </a:r>
            <a:r>
              <a:rPr lang="ru-RU" dirty="0"/>
              <a:t>на практике элементы методик, разработанные различными авторами: Шашкиной Г.Р., </a:t>
            </a:r>
            <a:r>
              <a:rPr lang="ru-RU" dirty="0" err="1"/>
              <a:t>Гоголевой</a:t>
            </a:r>
            <a:r>
              <a:rPr lang="ru-RU" dirty="0"/>
              <a:t> М.Ю., </a:t>
            </a:r>
            <a:r>
              <a:rPr lang="ru-RU" dirty="0" err="1"/>
              <a:t>Картушиной</a:t>
            </a:r>
            <a:r>
              <a:rPr lang="ru-RU" dirty="0"/>
              <a:t> М.Ю.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5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Методические пособия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10590"/>
          <a:stretch/>
        </p:blipFill>
        <p:spPr>
          <a:xfrm rot="16200000">
            <a:off x="1197423" y="1474986"/>
            <a:ext cx="2470500" cy="34982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2815" r="15622" b="3499"/>
          <a:stretch/>
        </p:blipFill>
        <p:spPr>
          <a:xfrm>
            <a:off x="4644008" y="3645024"/>
            <a:ext cx="3681865" cy="262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12813"/>
          <a:stretch/>
        </p:blipFill>
        <p:spPr>
          <a:xfrm>
            <a:off x="5008477" y="1165512"/>
            <a:ext cx="2952925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презентации3</Template>
  <TotalTime>121</TotalTime>
  <Words>615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Фокина Л. П. Шаблон (фон) презентации3</vt:lpstr>
      <vt:lpstr>Презентация PowerPoint</vt:lpstr>
      <vt:lpstr>Презентация PowerPoint</vt:lpstr>
      <vt:lpstr>   Логопедия - полезное дело! Ведь каждому хочется высказать смело, Умно и свободно, красиво, умело Всё, что наболело и что накипело. Если хотите, то я помогу вам Язык свой "подвесить" на нужное место. Если хотите, то я удивлю вас -  Заговорите все вы чудесно, Легко, замечательно и интересно! Бегите ко мне с нетерпеньем навстречу: Не будет у вас нарушения речи!                                </vt:lpstr>
      <vt:lpstr>Общие сведения</vt:lpstr>
      <vt:lpstr>Немного о себе</vt:lpstr>
      <vt:lpstr>Профессиональное саморазвитие</vt:lpstr>
      <vt:lpstr>Презентация PowerPoint</vt:lpstr>
      <vt:lpstr>Программы</vt:lpstr>
      <vt:lpstr>Методические пособия</vt:lpstr>
      <vt:lpstr>Мои занятия</vt:lpstr>
      <vt:lpstr>Мой кабинет</vt:lpstr>
      <vt:lpstr>Утренники и развлечения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15</cp:revision>
  <dcterms:created xsi:type="dcterms:W3CDTF">2015-11-30T19:20:04Z</dcterms:created>
  <dcterms:modified xsi:type="dcterms:W3CDTF">2015-12-10T19:20:45Z</dcterms:modified>
</cp:coreProperties>
</file>