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6" r:id="rId8"/>
    <p:sldId id="269" r:id="rId9"/>
    <p:sldId id="271" r:id="rId10"/>
    <p:sldId id="272" r:id="rId11"/>
    <p:sldId id="273" r:id="rId12"/>
    <p:sldId id="274" r:id="rId1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23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50" d="100"/>
          <a:sy n="50" d="100"/>
        </p:scale>
        <p:origin x="-1734" y="-124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6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27212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376996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783429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775947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1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1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6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6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716388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527171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522980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1"/>
            <a:ext cx="5111751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1" y="1435101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748247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1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9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109891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082677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888826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1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7241AB-C74B-43FE-9140-1AFD5AA534FC}" type="datetimeFigureOut">
              <a:rPr lang="ru-RU" smtClean="0"/>
              <a:t>14.02.2018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E8A8315-5D0F-4A8E-9F44-EB4B35186B2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817935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Ирина\Desktop\img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0375"/>
            <a:ext cx="9361040" cy="70147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3275856" y="1340770"/>
            <a:ext cx="4824536" cy="2592287"/>
          </a:xfrm>
        </p:spPr>
        <p:txBody>
          <a:bodyPr>
            <a:normAutofit/>
          </a:bodyPr>
          <a:lstStyle/>
          <a:p>
            <a:r>
              <a:rPr lang="ru-RU" sz="5400" b="1" i="1" dirty="0" smtClean="0">
                <a:solidFill>
                  <a:srgbClr val="00B050"/>
                </a:solidFill>
              </a:rPr>
              <a:t>Готовность к школьному обучению</a:t>
            </a:r>
            <a:endParaRPr lang="ru-RU" sz="5400" b="1" i="1" dirty="0">
              <a:solidFill>
                <a:srgbClr val="00823B"/>
              </a:solidFill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5364088" y="5013177"/>
            <a:ext cx="2376264" cy="936104"/>
          </a:xfrm>
        </p:spPr>
        <p:txBody>
          <a:bodyPr>
            <a:normAutofit fontScale="55000" lnSpcReduction="20000"/>
          </a:bodyPr>
          <a:lstStyle/>
          <a:p>
            <a:pPr algn="r"/>
            <a:r>
              <a:rPr lang="ru-RU" b="1" i="1" dirty="0" smtClean="0">
                <a:solidFill>
                  <a:schemeClr val="tx1"/>
                </a:solidFill>
              </a:rPr>
              <a:t>Подготовила:</a:t>
            </a:r>
          </a:p>
          <a:p>
            <a:pPr algn="r"/>
            <a:r>
              <a:rPr lang="ru-RU" b="1" i="1" dirty="0" smtClean="0">
                <a:solidFill>
                  <a:schemeClr val="tx1"/>
                </a:solidFill>
              </a:rPr>
              <a:t>Педагог-психолог </a:t>
            </a:r>
          </a:p>
          <a:p>
            <a:pPr algn="r"/>
            <a:r>
              <a:rPr lang="ru-RU" b="1" i="1" dirty="0" smtClean="0">
                <a:solidFill>
                  <a:schemeClr val="tx1"/>
                </a:solidFill>
              </a:rPr>
              <a:t>Красавина И.С</a:t>
            </a:r>
            <a:r>
              <a:rPr lang="ru-RU" b="1" i="1" dirty="0" smtClean="0"/>
              <a:t>.</a:t>
            </a:r>
            <a:endParaRPr lang="ru-RU" b="1" i="1" dirty="0"/>
          </a:p>
        </p:txBody>
      </p:sp>
    </p:spTree>
    <p:extLst>
      <p:ext uri="{BB962C8B-B14F-4D97-AF65-F5344CB8AC3E}">
        <p14:creationId xmlns:p14="http://schemas.microsoft.com/office/powerpoint/2010/main" val="3401582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615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64704"/>
            <a:ext cx="8229600" cy="3456384"/>
          </a:xfrm>
        </p:spPr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00823B"/>
                </a:solidFill>
                <a:latin typeface="+mn-lt"/>
              </a:rPr>
              <a:t>Очень важно, что бы ребенок</a:t>
            </a:r>
            <a:br>
              <a:rPr lang="ru-RU" sz="4000" b="1" i="1" dirty="0" smtClean="0">
                <a:solidFill>
                  <a:srgbClr val="00823B"/>
                </a:solidFill>
                <a:latin typeface="+mn-lt"/>
              </a:rPr>
            </a:br>
            <a:r>
              <a:rPr lang="ru-RU" sz="4000" b="1" i="1" dirty="0" smtClean="0">
                <a:solidFill>
                  <a:srgbClr val="00823B"/>
                </a:solidFill>
                <a:latin typeface="+mn-lt"/>
              </a:rPr>
              <a:t>Был подготовлен к школе</a:t>
            </a:r>
            <a:br>
              <a:rPr lang="ru-RU" sz="4000" b="1" i="1" dirty="0" smtClean="0">
                <a:solidFill>
                  <a:srgbClr val="00823B"/>
                </a:solidFill>
                <a:latin typeface="+mn-lt"/>
              </a:rPr>
            </a:br>
            <a:r>
              <a:rPr lang="ru-RU" sz="4000" b="1" i="1" dirty="0" smtClean="0">
                <a:solidFill>
                  <a:srgbClr val="00823B"/>
                </a:solidFill>
                <a:latin typeface="+mn-lt"/>
              </a:rPr>
              <a:t>Не только интеллектуально, но и </a:t>
            </a:r>
            <a:br>
              <a:rPr lang="ru-RU" sz="4000" b="1" i="1" dirty="0" smtClean="0">
                <a:solidFill>
                  <a:srgbClr val="00823B"/>
                </a:solidFill>
                <a:latin typeface="+mn-lt"/>
              </a:rPr>
            </a:br>
            <a:r>
              <a:rPr lang="ru-RU" sz="4000" b="1" i="1" dirty="0" smtClean="0">
                <a:solidFill>
                  <a:srgbClr val="00823B"/>
                </a:solidFill>
                <a:latin typeface="+mn-lt"/>
              </a:rPr>
              <a:t>физически и психологически!</a:t>
            </a:r>
            <a:endParaRPr lang="ru-RU" sz="4000" b="1" i="1" dirty="0">
              <a:solidFill>
                <a:srgbClr val="00823B"/>
              </a:solidFill>
              <a:latin typeface="+mn-lt"/>
            </a:endParaRPr>
          </a:p>
        </p:txBody>
      </p:sp>
      <p:pic>
        <p:nvPicPr>
          <p:cNvPr id="4100" name="Picture 4" descr="https://www.colourbox.com/preview/5247567-cartoon-owl-bird-with-book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872" y="3717032"/>
            <a:ext cx="2642369" cy="27743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623752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64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3568" y="723094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ru-RU" b="1" i="1" dirty="0" smtClean="0"/>
              <a:t>Психологическая готовность к школьному обучению</a:t>
            </a:r>
            <a:endParaRPr lang="ru-RU" b="1" i="1" dirty="0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531812" y="2177974"/>
            <a:ext cx="4040188" cy="4065315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ru-RU" sz="2800" dirty="0" smtClean="0">
                <a:solidFill>
                  <a:srgbClr val="00823B"/>
                </a:solidFill>
              </a:rPr>
              <a:t>Это необходимый достаточный уровень  психического развития ребенка для освоения школьной программы в условиях обучения со сверстниками</a:t>
            </a:r>
            <a:endParaRPr lang="ru-RU" sz="2800" dirty="0">
              <a:solidFill>
                <a:srgbClr val="00823B"/>
              </a:solidFill>
            </a:endParaRPr>
          </a:p>
        </p:txBody>
      </p:sp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2204864"/>
            <a:ext cx="3024336" cy="3175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5132874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12" y="-6391"/>
            <a:ext cx="9144000" cy="6864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48966" y="260648"/>
            <a:ext cx="8229600" cy="1512168"/>
          </a:xfrm>
        </p:spPr>
        <p:txBody>
          <a:bodyPr>
            <a:normAutofit/>
          </a:bodyPr>
          <a:lstStyle/>
          <a:p>
            <a:r>
              <a:rPr lang="ru-RU" b="1" i="1" dirty="0" smtClean="0">
                <a:solidFill>
                  <a:srgbClr val="00823B"/>
                </a:solidFill>
              </a:rPr>
              <a:t>Портрет идеального первоклассника</a:t>
            </a:r>
            <a:endParaRPr lang="ru-RU" b="1" i="1" dirty="0">
              <a:solidFill>
                <a:srgbClr val="00823B"/>
              </a:solidFill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395536" y="1830578"/>
            <a:ext cx="5760640" cy="40232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lnSpc>
                <a:spcPct val="115000"/>
              </a:lnSpc>
              <a:spcAft>
                <a:spcPts val="0"/>
              </a:spcAft>
              <a:buFont typeface="Wingdings" pitchFamily="2" charset="2"/>
              <a:buChar char="v"/>
            </a:pPr>
            <a:r>
              <a:rPr lang="ru-RU" sz="3200" dirty="0" smtClean="0">
                <a:solidFill>
                  <a:srgbClr val="000000"/>
                </a:solidFill>
                <a:effectLst/>
                <a:ea typeface="Times New Roman"/>
                <a:cs typeface="Times New Roman"/>
              </a:rPr>
              <a:t>Хорошее здоровье </a:t>
            </a:r>
          </a:p>
          <a:p>
            <a:pPr marL="285750" indent="-285750">
              <a:lnSpc>
                <a:spcPct val="115000"/>
              </a:lnSpc>
              <a:spcAft>
                <a:spcPts val="0"/>
              </a:spcAft>
              <a:buFont typeface="Wingdings" pitchFamily="2" charset="2"/>
              <a:buChar char="v"/>
            </a:pPr>
            <a:r>
              <a:rPr lang="ru-RU" sz="3200" dirty="0" smtClean="0">
                <a:solidFill>
                  <a:srgbClr val="000000"/>
                </a:solidFill>
                <a:effectLst/>
                <a:ea typeface="Times New Roman"/>
                <a:cs typeface="Times New Roman"/>
              </a:rPr>
              <a:t>Развитая моторика, хороший уровень развития познавательных процессов</a:t>
            </a:r>
          </a:p>
          <a:p>
            <a:pPr marL="285750" indent="-285750">
              <a:lnSpc>
                <a:spcPct val="115000"/>
              </a:lnSpc>
              <a:spcAft>
                <a:spcPts val="0"/>
              </a:spcAft>
              <a:buFont typeface="Wingdings" pitchFamily="2" charset="2"/>
              <a:buChar char="v"/>
            </a:pPr>
            <a:r>
              <a:rPr lang="ru-RU" sz="3200" dirty="0" smtClean="0">
                <a:solidFill>
                  <a:srgbClr val="000000"/>
                </a:solidFill>
                <a:effectLst/>
                <a:ea typeface="Times New Roman"/>
                <a:cs typeface="Times New Roman"/>
              </a:rPr>
              <a:t>Стремление к общению,</a:t>
            </a:r>
          </a:p>
          <a:p>
            <a:pPr marL="285750" indent="-285750">
              <a:lnSpc>
                <a:spcPct val="115000"/>
              </a:lnSpc>
              <a:spcAft>
                <a:spcPts val="0"/>
              </a:spcAft>
              <a:buFont typeface="Wingdings" pitchFamily="2" charset="2"/>
              <a:buChar char="v"/>
            </a:pPr>
            <a:r>
              <a:rPr lang="ru-RU" sz="3200" dirty="0" smtClean="0">
                <a:solidFill>
                  <a:srgbClr val="000000"/>
                </a:solidFill>
                <a:effectLst/>
                <a:ea typeface="Times New Roman"/>
                <a:cs typeface="Times New Roman"/>
              </a:rPr>
              <a:t>развитая волевая сфера</a:t>
            </a:r>
          </a:p>
          <a:p>
            <a:pPr marL="285750" indent="-285750">
              <a:lnSpc>
                <a:spcPct val="115000"/>
              </a:lnSpc>
              <a:spcAft>
                <a:spcPts val="0"/>
              </a:spcAft>
              <a:buFont typeface="Wingdings" pitchFamily="2" charset="2"/>
              <a:buChar char="v"/>
            </a:pPr>
            <a:r>
              <a:rPr lang="ru-RU" sz="3200" dirty="0" smtClean="0">
                <a:solidFill>
                  <a:srgbClr val="000000"/>
                </a:solidFill>
                <a:ea typeface="Calibri"/>
                <a:cs typeface="Times New Roman"/>
              </a:rPr>
              <a:t>Желание учиться</a:t>
            </a:r>
            <a:endParaRPr lang="ru-RU" sz="3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Calibri"/>
              <a:cs typeface="Times New Roman"/>
            </a:endParaRPr>
          </a:p>
        </p:txBody>
      </p:sp>
      <p:pic>
        <p:nvPicPr>
          <p:cNvPr id="6149" name="Picture 5" descr="http://previews.123rf.com/images/orensila/orensila1410/orensila141000024/33101244-Owl-looking-through-a-magnifying-glass-Vector-cartoon-illustration-Stock-Vector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2160" y="2068511"/>
            <a:ext cx="2663487" cy="27145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719544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5278" y="7676"/>
            <a:ext cx="9144000" cy="6864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79122" y="476671"/>
            <a:ext cx="7437294" cy="1893735"/>
          </a:xfrm>
        </p:spPr>
        <p:txBody>
          <a:bodyPr>
            <a:normAutofit/>
          </a:bodyPr>
          <a:lstStyle/>
          <a:p>
            <a:r>
              <a:rPr lang="ru-RU" sz="3200" b="0" i="0" dirty="0" smtClean="0">
                <a:solidFill>
                  <a:srgbClr val="000000"/>
                </a:solidFill>
                <a:effectLst/>
                <a:latin typeface="Tahoma"/>
              </a:rPr>
              <a:t>Эмоционально-Волевая готовность умение сдерживать и контролировать поведение</a:t>
            </a:r>
            <a:endParaRPr lang="ru-RU" sz="3200" dirty="0"/>
          </a:p>
        </p:txBody>
      </p:sp>
      <p:sp>
        <p:nvSpPr>
          <p:cNvPr id="3" name="Прямоугольник 2"/>
          <p:cNvSpPr/>
          <p:nvPr/>
        </p:nvSpPr>
        <p:spPr>
          <a:xfrm>
            <a:off x="395536" y="2370407"/>
            <a:ext cx="5040560" cy="36933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Умение сознательно подчинять свои действия правилу, обобщенно определяющему способ действия.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Умение ориентироваться на заданную систему требований.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Умение внимательно слушать говорящего и точно выполнять задания. Способность управлять своими эмоциями и поведением.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Умение организовывать рабочее место и поддерживать порядок в нем.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Стремление преодолевать трудности.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i="1" dirty="0" smtClean="0">
                <a:solidFill>
                  <a:srgbClr val="000000"/>
                </a:solidFill>
                <a:effectLst/>
              </a:rPr>
              <a:t>Стремление к достижению результата своей деятельности.</a:t>
            </a:r>
            <a:endParaRPr lang="ru-RU" i="1" dirty="0"/>
          </a:p>
        </p:txBody>
      </p:sp>
      <p:pic>
        <p:nvPicPr>
          <p:cNvPr id="7172" name="Picture 4" descr="http://pitchperfectclub.com/wp-content/uploads/2013/10/Children-Learning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76057" y="2057284"/>
            <a:ext cx="2088232" cy="139143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4" name="Picture 6" descr="http://www.sca.com/ScaledImages/590x411x2/Global-SCA_PPC-Pictures-Sustainability-Barn-smorblomma-1000x696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49443" y="4153122"/>
            <a:ext cx="1907704" cy="1325693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5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55477" y="2996952"/>
            <a:ext cx="1590636" cy="1192977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881927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48" y="0"/>
            <a:ext cx="9144000" cy="6864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15616" y="274638"/>
            <a:ext cx="7571184" cy="1143000"/>
          </a:xfrm>
        </p:spPr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00823B"/>
                </a:solidFill>
                <a:latin typeface="Tahoma"/>
              </a:rPr>
              <a:t>Интеллектуальная готовность </a:t>
            </a:r>
            <a:endParaRPr lang="ru-RU" b="1" i="1" dirty="0">
              <a:solidFill>
                <a:srgbClr val="00823B"/>
              </a:solidFill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326976" y="1674673"/>
            <a:ext cx="849694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itchFamily="2" charset="2"/>
              <a:buChar char="v"/>
            </a:pPr>
            <a:r>
              <a:rPr lang="ru-RU" sz="2400" b="1" i="1" dirty="0" smtClean="0">
                <a:solidFill>
                  <a:srgbClr val="000000"/>
                </a:solidFill>
              </a:rPr>
              <a:t>Ориентировка </a:t>
            </a:r>
            <a:r>
              <a:rPr lang="ru-RU" sz="2400" b="1" i="1" dirty="0">
                <a:solidFill>
                  <a:srgbClr val="000000"/>
                </a:solidFill>
              </a:rPr>
              <a:t>ребенка в </a:t>
            </a:r>
            <a:r>
              <a:rPr lang="ru-RU" sz="2400" b="1" i="1" dirty="0" smtClean="0">
                <a:solidFill>
                  <a:srgbClr val="000000"/>
                </a:solidFill>
              </a:rPr>
              <a:t>окружающем.</a:t>
            </a:r>
          </a:p>
          <a:p>
            <a:pPr marL="285750" indent="-285750">
              <a:buFont typeface="Wingdings" pitchFamily="2" charset="2"/>
              <a:buChar char="v"/>
            </a:pPr>
            <a:r>
              <a:rPr lang="ru-RU" sz="2400" b="1" i="1" dirty="0" smtClean="0">
                <a:solidFill>
                  <a:srgbClr val="000000"/>
                </a:solidFill>
              </a:rPr>
              <a:t>Развитие  мышления</a:t>
            </a:r>
            <a:endParaRPr lang="ru-RU" sz="2400" b="1" i="1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326976" y="2636403"/>
            <a:ext cx="8496944" cy="69063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eaLnBrk="0" fontAlgn="base" hangingPunct="0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ru-RU" sz="2400" b="1" i="1" dirty="0"/>
              <a:t>Понимание </a:t>
            </a:r>
            <a:r>
              <a:rPr lang="ru-RU" sz="2400" b="1" i="1" dirty="0" smtClean="0"/>
              <a:t>количественных и качественных </a:t>
            </a:r>
            <a:r>
              <a:rPr lang="ru-RU" sz="2400" b="1" i="1" dirty="0"/>
              <a:t>соотношений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720" y="3418020"/>
            <a:ext cx="3024187" cy="31765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378915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330" y="0"/>
            <a:ext cx="9109670" cy="70269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250706"/>
          </a:xfrm>
        </p:spPr>
        <p:txBody>
          <a:bodyPr>
            <a:normAutofit/>
          </a:bodyPr>
          <a:lstStyle/>
          <a:p>
            <a:pPr marL="342900" lvl="0" indent="-342900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ru-RU" sz="4000" b="1" i="1" dirty="0">
                <a:solidFill>
                  <a:srgbClr val="00823B"/>
                </a:solidFill>
                <a:latin typeface="Calibri" pitchFamily="34" charset="0"/>
              </a:rPr>
              <a:t>Социально-психологическая готовность к школе </a:t>
            </a:r>
            <a:r>
              <a:rPr lang="ru-RU" sz="4000" b="1" i="1" dirty="0" smtClean="0">
                <a:solidFill>
                  <a:srgbClr val="00823B"/>
                </a:solidFill>
                <a:latin typeface="Calibri" pitchFamily="34" charset="0"/>
              </a:rPr>
              <a:t/>
            </a:r>
            <a:br>
              <a:rPr lang="ru-RU" sz="4000" b="1" i="1" dirty="0" smtClean="0">
                <a:solidFill>
                  <a:srgbClr val="00823B"/>
                </a:solidFill>
                <a:latin typeface="Calibri" pitchFamily="34" charset="0"/>
              </a:rPr>
            </a:br>
            <a:r>
              <a:rPr lang="ru-RU" sz="2800" dirty="0" smtClean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  <a:t>Отношение </a:t>
            </a:r>
            <a: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  <a:t>ко взрослому (Взрослый становиться непререкаемым авторитетом, образцом для подражания)</a:t>
            </a:r>
            <a:b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</a:br>
            <a: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  <a:t>Отношение к самому себе(адекватное отношения ребенка к своим способностям, результату своей работы, своего поведения)</a:t>
            </a:r>
            <a:b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</a:br>
            <a: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  <a:t>Отношение к сверстникам (проявление коллективистической направленности, умение успешно взаимодействовать)</a:t>
            </a:r>
            <a:br>
              <a:rPr lang="ru-RU" sz="2800" dirty="0">
                <a:solidFill>
                  <a:srgbClr val="00823B"/>
                </a:solidFill>
                <a:latin typeface="Calibri" pitchFamily="34" charset="0"/>
                <a:ea typeface="+mn-ea"/>
                <a:cs typeface="+mn-cs"/>
              </a:rPr>
            </a:br>
            <a:endParaRPr lang="ru-RU" dirty="0">
              <a:solidFill>
                <a:srgbClr val="00823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1640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-85725"/>
            <a:ext cx="9107487" cy="7029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450506"/>
          </a:xfrm>
        </p:spPr>
        <p:txBody>
          <a:bodyPr>
            <a:normAutofit/>
          </a:bodyPr>
          <a:lstStyle/>
          <a:p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Высокая </a:t>
            </a:r>
            <a:r>
              <a:rPr lang="ru-RU" sz="2800" dirty="0">
                <a:solidFill>
                  <a:srgbClr val="00823B"/>
                </a:solidFill>
                <a:latin typeface="Tahoma"/>
              </a:rPr>
              <a:t>мотивационная готовность Наличие у ребенка познавательных интересов: </a:t>
            </a: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/>
            </a:r>
            <a:br>
              <a:rPr lang="ru-RU" sz="2800" dirty="0" smtClean="0">
                <a:solidFill>
                  <a:srgbClr val="00823B"/>
                </a:solidFill>
                <a:latin typeface="Tahoma"/>
              </a:rPr>
            </a:b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любит </a:t>
            </a:r>
            <a:r>
              <a:rPr lang="ru-RU" sz="2800" dirty="0">
                <a:solidFill>
                  <a:srgbClr val="00823B"/>
                </a:solidFill>
                <a:latin typeface="Tahoma"/>
              </a:rPr>
              <a:t>книги</a:t>
            </a: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;</a:t>
            </a:r>
            <a:br>
              <a:rPr lang="ru-RU" sz="2800" dirty="0" smtClean="0">
                <a:solidFill>
                  <a:srgbClr val="00823B"/>
                </a:solidFill>
                <a:latin typeface="Tahoma"/>
              </a:rPr>
            </a:b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любит </a:t>
            </a:r>
            <a:r>
              <a:rPr lang="ru-RU" sz="2800" dirty="0">
                <a:solidFill>
                  <a:srgbClr val="00823B"/>
                </a:solidFill>
                <a:latin typeface="Tahoma"/>
              </a:rPr>
              <a:t>решать задачки и кроссворды и др. интеллектуальные задания</a:t>
            </a: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;</a:t>
            </a:r>
            <a:br>
              <a:rPr lang="ru-RU" sz="2800" dirty="0" smtClean="0">
                <a:solidFill>
                  <a:srgbClr val="00823B"/>
                </a:solidFill>
                <a:latin typeface="Tahoma"/>
              </a:rPr>
            </a:b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любознателен</a:t>
            </a:r>
            <a:r>
              <a:rPr lang="ru-RU" sz="2800" dirty="0">
                <a:solidFill>
                  <a:srgbClr val="00823B"/>
                </a:solidFill>
                <a:latin typeface="Tahoma"/>
              </a:rPr>
              <a:t>; </a:t>
            </a: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/>
            </a:r>
            <a:br>
              <a:rPr lang="ru-RU" sz="2800" dirty="0" smtClean="0">
                <a:solidFill>
                  <a:srgbClr val="00823B"/>
                </a:solidFill>
                <a:latin typeface="Tahoma"/>
              </a:rPr>
            </a:br>
            <a:r>
              <a:rPr lang="ru-RU" sz="2800" dirty="0" smtClean="0">
                <a:solidFill>
                  <a:srgbClr val="00823B"/>
                </a:solidFill>
                <a:latin typeface="Tahoma"/>
              </a:rPr>
              <a:t>задает </a:t>
            </a:r>
            <a:r>
              <a:rPr lang="ru-RU" sz="2800" dirty="0">
                <a:solidFill>
                  <a:srgbClr val="00823B"/>
                </a:solidFill>
                <a:latin typeface="Tahoma"/>
              </a:rPr>
              <a:t>много вопросов.</a:t>
            </a:r>
            <a:endParaRPr lang="ru-RU" sz="2800" dirty="0">
              <a:solidFill>
                <a:srgbClr val="00823B"/>
              </a:solidFill>
            </a:endParaRPr>
          </a:p>
        </p:txBody>
      </p:sp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1" y="4361483"/>
            <a:ext cx="2324771" cy="237326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858044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-85725"/>
            <a:ext cx="9107487" cy="7029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00823B"/>
                </a:solidFill>
                <a:latin typeface="Arial"/>
              </a:rPr>
              <a:t>Ориентация в пространстве</a:t>
            </a:r>
            <a:endParaRPr lang="ru-RU" b="1" i="1" dirty="0">
              <a:solidFill>
                <a:srgbClr val="00823B"/>
              </a:solidFill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611510" y="1484784"/>
            <a:ext cx="6246440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800" dirty="0">
                <a:solidFill>
                  <a:srgbClr val="00823B"/>
                </a:solidFill>
                <a:latin typeface="Arial"/>
              </a:rPr>
              <a:t>Нарисуйте ребенку картинку с массой подробностей. Домик с окошками, в одном есть занавеска, в другом - нет. Забор: справа грушевые деревья, слева - яблони. Из трубы идет дым. В левом углу - солнце, в правом - птицы и т. д.. И пусть ребенок перерисует эту картину в точности. Важно, насколько точно он это сделал.</a:t>
            </a:r>
            <a:endParaRPr lang="ru-RU" sz="2800" dirty="0">
              <a:solidFill>
                <a:srgbClr val="00823B"/>
              </a:solidFill>
            </a:endParaRPr>
          </a:p>
        </p:txBody>
      </p:sp>
      <p:pic>
        <p:nvPicPr>
          <p:cNvPr id="10243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7950" y="2136339"/>
            <a:ext cx="2001788" cy="200178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6338671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-85725"/>
            <a:ext cx="9107487" cy="7029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Прямоугольник 3"/>
          <p:cNvSpPr/>
          <p:nvPr/>
        </p:nvSpPr>
        <p:spPr>
          <a:xfrm>
            <a:off x="899592" y="674400"/>
            <a:ext cx="6534472" cy="58477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ru-RU" sz="3200" dirty="0" smtClean="0">
              <a:solidFill>
                <a:srgbClr val="000000"/>
              </a:solidFill>
              <a:latin typeface="Arial"/>
            </a:endParaRPr>
          </a:p>
          <a:p>
            <a:pPr algn="ctr"/>
            <a:r>
              <a:rPr lang="ru-RU" sz="5400" b="1" i="1" dirty="0" smtClean="0">
                <a:solidFill>
                  <a:srgbClr val="000000"/>
                </a:solidFill>
                <a:latin typeface="Arial"/>
              </a:rPr>
              <a:t>Память</a:t>
            </a:r>
          </a:p>
          <a:p>
            <a:r>
              <a:rPr lang="ru-RU" sz="3200" dirty="0" smtClean="0">
                <a:solidFill>
                  <a:srgbClr val="000000"/>
                </a:solidFill>
                <a:latin typeface="Arial"/>
              </a:rPr>
              <a:t>Жили-были </a:t>
            </a:r>
            <a:r>
              <a:rPr lang="ru-RU" sz="3200" dirty="0">
                <a:solidFill>
                  <a:srgbClr val="000000"/>
                </a:solidFill>
                <a:latin typeface="Arial"/>
              </a:rPr>
              <a:t>три поросенка: </a:t>
            </a:r>
            <a:r>
              <a:rPr lang="ru-RU" sz="3200" dirty="0" err="1">
                <a:solidFill>
                  <a:srgbClr val="000000"/>
                </a:solidFill>
                <a:latin typeface="Arial"/>
              </a:rPr>
              <a:t>Хрюша</a:t>
            </a:r>
            <a:r>
              <a:rPr lang="ru-RU" sz="3200" dirty="0">
                <a:solidFill>
                  <a:srgbClr val="000000"/>
                </a:solidFill>
                <a:latin typeface="Arial"/>
              </a:rPr>
              <a:t>, Пятачок и Бублик. </a:t>
            </a:r>
            <a:r>
              <a:rPr lang="ru-RU" sz="3200" dirty="0" err="1">
                <a:solidFill>
                  <a:srgbClr val="000000"/>
                </a:solidFill>
                <a:latin typeface="Arial"/>
              </a:rPr>
              <a:t>Хрюша</a:t>
            </a:r>
            <a:r>
              <a:rPr lang="ru-RU" sz="3200" dirty="0">
                <a:solidFill>
                  <a:srgbClr val="000000"/>
                </a:solidFill>
                <a:latin typeface="Arial"/>
              </a:rPr>
              <a:t> толще Пятачка, а Пятачок толще Бублика. Если для того, чтобы точно воспроизвести текст, ребенку потребуется прослушать его не более 3 раз, беспокоиться не о чем.</a:t>
            </a:r>
            <a:endParaRPr lang="ru-RU" sz="3200" dirty="0"/>
          </a:p>
        </p:txBody>
      </p:sp>
    </p:spTree>
    <p:extLst>
      <p:ext uri="{BB962C8B-B14F-4D97-AF65-F5344CB8AC3E}">
        <p14:creationId xmlns:p14="http://schemas.microsoft.com/office/powerpoint/2010/main" val="28503435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-85725"/>
            <a:ext cx="9107487" cy="7029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962674"/>
          </a:xfrm>
        </p:spPr>
        <p:txBody>
          <a:bodyPr>
            <a:normAutofit/>
          </a:bodyPr>
          <a:lstStyle/>
          <a:p>
            <a:r>
              <a:rPr lang="ru-RU" sz="3200" dirty="0">
                <a:solidFill>
                  <a:srgbClr val="800080"/>
                </a:solidFill>
                <a:latin typeface="Calibri" pitchFamily="34" charset="0"/>
              </a:rPr>
              <a:t>Внимание, память, логика, воображение – это то, что требует от ребенка школа. Развитие этих способностей- залог успешной учебы.</a:t>
            </a:r>
            <a:br>
              <a:rPr lang="ru-RU" sz="3200" dirty="0">
                <a:solidFill>
                  <a:srgbClr val="800080"/>
                </a:solidFill>
                <a:latin typeface="Calibri" pitchFamily="34" charset="0"/>
              </a:rPr>
            </a:br>
            <a:r>
              <a:rPr lang="ru-RU" sz="3200" dirty="0">
                <a:solidFill>
                  <a:srgbClr val="800080"/>
                </a:solidFill>
                <a:latin typeface="Calibri" pitchFamily="34" charset="0"/>
              </a:rPr>
              <a:t>Анализируя полученные результаты диагностики можно с уверенностью сказать, что наши детки покинут детский сад с хорошим багажом знаний. Они умеют рассуждать, фантазировать и делать самостоятельные выводы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658095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-85725"/>
            <a:ext cx="9107487" cy="7029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6406" y="2286000"/>
            <a:ext cx="8229600" cy="1143000"/>
          </a:xfrm>
        </p:spPr>
        <p:txBody>
          <a:bodyPr/>
          <a:lstStyle/>
          <a:p>
            <a:r>
              <a:rPr lang="ru-RU" dirty="0">
                <a:solidFill>
                  <a:srgbClr val="7030A0"/>
                </a:solidFill>
                <a:latin typeface="Calibri" pitchFamily="34" charset="0"/>
              </a:rPr>
              <a:t>Спасибо, за внимание!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1422749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219</TotalTime>
  <Words>292</Words>
  <Application>Microsoft Office PowerPoint</Application>
  <PresentationFormat>Экран (4:3)</PresentationFormat>
  <Paragraphs>33</Paragraphs>
  <Slides>12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12</vt:i4>
      </vt:variant>
    </vt:vector>
  </HeadingPairs>
  <TitlesOfParts>
    <vt:vector size="13" baseType="lpstr">
      <vt:lpstr>Тема Office</vt:lpstr>
      <vt:lpstr>Готовность к школьному обучению</vt:lpstr>
      <vt:lpstr>Очень важно, что бы ребенок Был подготовлен к школе Не только интеллектуально, но и  физически и психологически!</vt:lpstr>
      <vt:lpstr>Психологическая готовность к школьному обучению</vt:lpstr>
      <vt:lpstr>Портрет идеального первоклассника</vt:lpstr>
      <vt:lpstr>Эмоционально-Волевая готовность умение сдерживать и контролировать поведение</vt:lpstr>
      <vt:lpstr>Интеллектуальная готовность </vt:lpstr>
      <vt:lpstr>Социально-психологическая готовность к школе  Отношение ко взрослому (Взрослый становиться непререкаемым авторитетом, образцом для подражания) Отношение к самому себе(адекватное отношения ребенка к своим способностям, результату своей работы, своего поведения) Отношение к сверстникам (проявление коллективистической направленности, умение успешно взаимодействовать) </vt:lpstr>
      <vt:lpstr>Высокая мотивационная готовность Наличие у ребенка познавательных интересов:  любит книги; любит решать задачки и кроссворды и др. интеллектуальные задания; любознателен;  задает много вопросов.</vt:lpstr>
      <vt:lpstr>Ориентация в пространстве</vt:lpstr>
      <vt:lpstr>Презентация PowerPoint</vt:lpstr>
      <vt:lpstr>Внимание, память, логика, воображение – это то, что требует от ребенка школа. Развитие этих способностей- залог успешной учебы. Анализируя полученные результаты диагностики можно с уверенностью сказать, что наши детки покинут детский сад с хорошим багажом знаний. Они умеют рассуждать, фантазировать и делать самостоятельные выводы</vt:lpstr>
      <vt:lpstr>Спасибо, за внимание!</vt:lpstr>
    </vt:vector>
  </TitlesOfParts>
  <Company>SPecialiST RePack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Ирина</dc:creator>
  <cp:lastModifiedBy>Ирина</cp:lastModifiedBy>
  <cp:revision>23</cp:revision>
  <dcterms:created xsi:type="dcterms:W3CDTF">2016-04-13T17:11:32Z</dcterms:created>
  <dcterms:modified xsi:type="dcterms:W3CDTF">2018-02-14T08:42:53Z</dcterms:modified>
</cp:coreProperties>
</file>