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58" r:id="rId3"/>
    <p:sldId id="260" r:id="rId4"/>
  </p:sldIdLst>
  <p:sldSz cx="6858000" cy="9906000" type="A4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463" autoAdjust="0"/>
    <p:restoredTop sz="94660"/>
  </p:normalViewPr>
  <p:slideViewPr>
    <p:cSldViewPr>
      <p:cViewPr varScale="1">
        <p:scale>
          <a:sx n="46" d="100"/>
          <a:sy n="46" d="100"/>
        </p:scale>
        <p:origin x="786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46C84163-0E9C-440C-8D88-22B43C96EDF3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9935D9A4-AFDD-48ED-B498-E80DFB2EB2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081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90"/>
            <a:ext cx="5829300" cy="212336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311405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311405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3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5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5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90" y="394415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3" y="2072927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7933" y="1103087"/>
            <a:ext cx="508213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ЭССЕ НА ТЕМУ: </a:t>
            </a:r>
          </a:p>
          <a:p>
            <a:pPr algn="ctr"/>
            <a:r>
              <a:rPr lang="ru-RU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«Я – ЛОГОПЕД,</a:t>
            </a:r>
          </a:p>
          <a:p>
            <a:pPr algn="ctr"/>
            <a:r>
              <a:rPr lang="ru-RU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А ЭТО ЗНАЧИТ…»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88840" y="3944888"/>
            <a:ext cx="2880320" cy="3120347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2996952" y="8337376"/>
            <a:ext cx="33518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Учитель – логопед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квалификационнной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 категории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Горшкова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Анжелика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Юрьевна</a:t>
            </a:r>
          </a:p>
        </p:txBody>
      </p:sp>
    </p:spTree>
    <p:extLst>
      <p:ext uri="{BB962C8B-B14F-4D97-AF65-F5344CB8AC3E}">
        <p14:creationId xmlns:p14="http://schemas.microsoft.com/office/powerpoint/2010/main" val="2314307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2696" y="1832653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36712" y="1598634"/>
            <a:ext cx="5328592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Book Antiqua" panose="02040602050305030304" pitchFamily="18" charset="0"/>
              </a:rPr>
              <a:t>	Моя педагогическая деятельность напоминает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увлекательный  </a:t>
            </a:r>
            <a:r>
              <a:rPr lang="ru-RU" sz="1400" b="1" dirty="0" err="1">
                <a:solidFill>
                  <a:srgbClr val="7030A0"/>
                </a:solidFill>
                <a:latin typeface="Book Antiqua" panose="02040602050305030304" pitchFamily="18" charset="0"/>
              </a:rPr>
              <a:t>квест</a:t>
            </a:r>
            <a:r>
              <a:rPr lang="ru-RU" sz="1400" dirty="0">
                <a:latin typeface="Book Antiqua" panose="02040602050305030304" pitchFamily="18" charset="0"/>
              </a:rPr>
              <a:t>,  где я надеюсь получить главный приз – увидеть своих повзрослевших воспитанников успешными людьми, достойными гражданами России. Ведь, как утверждал русский педагог М. В. Остроградский,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«хорошие учителя создают хороших учеников».</a:t>
            </a:r>
          </a:p>
          <a:p>
            <a:r>
              <a:rPr lang="ru-RU" sz="1400" dirty="0">
                <a:latin typeface="Book Antiqua" panose="02040602050305030304" pitchFamily="18" charset="0"/>
              </a:rPr>
              <a:t>	</a:t>
            </a:r>
            <a:r>
              <a:rPr lang="ru-RU" sz="1400" dirty="0" err="1">
                <a:latin typeface="Book Antiqua" panose="02040602050305030304" pitchFamily="18" charset="0"/>
              </a:rPr>
              <a:t>Квест</a:t>
            </a:r>
            <a:r>
              <a:rPr lang="ru-RU" sz="1400" dirty="0">
                <a:latin typeface="Book Antiqua" panose="02040602050305030304" pitchFamily="18" charset="0"/>
              </a:rPr>
              <a:t> – это поиск. Вначале я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искала</a:t>
            </a:r>
            <a:r>
              <a:rPr lang="ru-RU" sz="1400" dirty="0">
                <a:latin typeface="Book Antiqua" panose="02040602050305030304" pitchFamily="18" charset="0"/>
              </a:rPr>
              <a:t> «свою профессию», потом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«себя в профессии», </a:t>
            </a:r>
            <a:r>
              <a:rPr lang="ru-RU" sz="1400" dirty="0">
                <a:latin typeface="Book Antiqua" panose="02040602050305030304" pitchFamily="18" charset="0"/>
              </a:rPr>
              <a:t>сейчас же нахожусь в постоянном поиске оптимальных форм, методов, технологий обучения и воспитания, позволяющих раскрыть в каждом ребенке его способности произносить слова, фразы, предложения так, чтобы он захотел говорить красиво, и что, не менее важно, правильно.</a:t>
            </a:r>
          </a:p>
          <a:p>
            <a:r>
              <a:rPr lang="ru-RU" sz="1400" dirty="0">
                <a:latin typeface="Book Antiqua" panose="02040602050305030304" pitchFamily="18" charset="0"/>
              </a:rPr>
              <a:t>	Когда я была маленькой, меня всегда спрашивали, кем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хочу быть</a:t>
            </a:r>
            <a:r>
              <a:rPr lang="ru-RU" sz="1400" dirty="0">
                <a:latin typeface="Book Antiqua" panose="02040602050305030304" pitchFamily="18" charset="0"/>
              </a:rPr>
              <a:t>, когда вырасту. Я уже тогда хотела стать 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педагогом</a:t>
            </a:r>
            <a:r>
              <a:rPr lang="ru-RU" sz="1400" dirty="0">
                <a:latin typeface="Book Antiqua" panose="02040602050305030304" pitchFamily="18" charset="0"/>
              </a:rPr>
              <a:t>. Я выросла, и моё желание посвятить себя педагогическому мастерству осуществилось, а именно: в 1991году я поступила в </a:t>
            </a:r>
            <a:r>
              <a:rPr lang="ru-RU" sz="1400" dirty="0" err="1">
                <a:latin typeface="Book Antiqua" panose="02040602050305030304" pitchFamily="18" charset="0"/>
              </a:rPr>
              <a:t>Лукояновское</a:t>
            </a:r>
            <a:r>
              <a:rPr lang="ru-RU" sz="1400" dirty="0">
                <a:latin typeface="Book Antiqua" panose="02040602050305030304" pitchFamily="18" charset="0"/>
              </a:rPr>
              <a:t> педагогическое училище на специальность «воспитатель». Окончив педучилище, в 1996 году пришла работать в детский сад №9 «Солнышко». Работать с детьми очень интересно. Ведь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детский сад – уникальная страна</a:t>
            </a:r>
            <a:r>
              <a:rPr lang="ru-RU" sz="1400" dirty="0">
                <a:latin typeface="Book Antiqua" panose="02040602050305030304" pitchFamily="18" charset="0"/>
              </a:rPr>
              <a:t>, где живут самые искренние, добрые, терпеливые, творчески активные и удивительные люди.</a:t>
            </a:r>
          </a:p>
          <a:p>
            <a:r>
              <a:rPr lang="ru-RU" sz="1400" dirty="0">
                <a:latin typeface="Book Antiqua" panose="02040602050305030304" pitchFamily="18" charset="0"/>
              </a:rPr>
              <a:t>	«Мы часто повторяем, что о человеке судят по его делам, но забываем иногда, что слово тоже поступок.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Речь человека - зеркало его самого</a:t>
            </a:r>
            <a:r>
              <a:rPr lang="ru-RU" sz="1400" dirty="0">
                <a:latin typeface="Book Antiqua" panose="02040602050305030304" pitchFamily="18" charset="0"/>
              </a:rPr>
              <a:t>». Л. Н. Толстой.</a:t>
            </a:r>
          </a:p>
          <a:p>
            <a:r>
              <a:rPr lang="ru-RU" sz="1400" dirty="0">
                <a:latin typeface="Book Antiqua" panose="02040602050305030304" pitchFamily="18" charset="0"/>
              </a:rPr>
              <a:t>	В профессию логопеда я пришла в 2008 году уже состоявшимся педагогом детского сада, проработав 12 лет воспитателем. К профессии «учитель – логопед» я подошла уже более осознанно. Работая с детьми, видя, какие речевые проблемы у детей,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 решила – буду помогать детям</a:t>
            </a:r>
            <a:r>
              <a:rPr lang="ru-RU" sz="1400" dirty="0">
                <a:latin typeface="Book Antiqua" panose="02040602050305030304" pitchFamily="18" charset="0"/>
              </a:rPr>
              <a:t> в овладении правильной речью. </a:t>
            </a:r>
          </a:p>
          <a:p>
            <a:endParaRPr lang="ru-RU" sz="1400" dirty="0">
              <a:latin typeface="Book Antiqua" panose="02040602050305030304" pitchFamily="18" charset="0"/>
            </a:endParaRPr>
          </a:p>
          <a:p>
            <a:endParaRPr lang="ru-RU" sz="14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0888" y="523958"/>
            <a:ext cx="37028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Book Antiqua" panose="02040602050305030304" pitchFamily="18" charset="0"/>
                <a:ea typeface="BatangChe" panose="02030609000101010101" pitchFamily="49" charset="-127"/>
              </a:rPr>
              <a:t>  Чтобы быть хорошим преподавателем, нужно любить то, что  преподаешь , и любить тех, кому преподаешь.          </a:t>
            </a:r>
          </a:p>
          <a:p>
            <a:pPr algn="r"/>
            <a:r>
              <a:rPr lang="ru-RU" sz="1400" b="1" dirty="0">
                <a:solidFill>
                  <a:srgbClr val="002060"/>
                </a:solidFill>
                <a:latin typeface="Book Antiqua" panose="02040602050305030304" pitchFamily="18" charset="0"/>
                <a:ea typeface="BatangChe" panose="02030609000101010101" pitchFamily="49" charset="-127"/>
              </a:rPr>
              <a:t>Василий Ключевский</a:t>
            </a:r>
          </a:p>
          <a:p>
            <a:pPr algn="r"/>
            <a:endParaRPr lang="ru-RU" sz="1400" b="1" dirty="0">
              <a:solidFill>
                <a:srgbClr val="002060"/>
              </a:solidFill>
              <a:latin typeface="Book Antiqua" panose="02040602050305030304" pitchFamily="18" charset="0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96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2696" y="1832653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92696" y="506513"/>
            <a:ext cx="5472608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Book Antiqua" panose="02040602050305030304" pitchFamily="18" charset="0"/>
              </a:rPr>
              <a:t>	Считаю важным для себя, что я -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логопед  </a:t>
            </a:r>
            <a:r>
              <a:rPr lang="ru-RU" sz="1400" dirty="0">
                <a:latin typeface="Book Antiqua" panose="02040602050305030304" pitchFamily="18" charset="0"/>
              </a:rPr>
              <a:t>именно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детского сада</a:t>
            </a:r>
            <a:r>
              <a:rPr lang="ru-RU" sz="1400" dirty="0">
                <a:latin typeface="Book Antiqua" panose="02040602050305030304" pitchFamily="18" charset="0"/>
              </a:rPr>
              <a:t>, так как этот возраст является сенситивным периодом развития речи малыша, период развития нервной системы, когда создаются наиболее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благоприятные условия </a:t>
            </a:r>
            <a:r>
              <a:rPr lang="ru-RU" sz="1400" dirty="0">
                <a:latin typeface="Book Antiqua" panose="02040602050305030304" pitchFamily="18" charset="0"/>
              </a:rPr>
              <a:t>для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развития</a:t>
            </a:r>
            <a:r>
              <a:rPr lang="ru-RU" sz="1400" dirty="0">
                <a:latin typeface="Book Antiqua" panose="02040602050305030304" pitchFamily="18" charset="0"/>
              </a:rPr>
              <a:t> ребёнка в целом. А, как известно, больше речевых нарушений именно в дошкольном возрасте. Раннее выявление речевых нарушений способствует быстрому их устранению. Когда ребёнок неправильно произносит звуки, он чувствует себя неуверенно, скованно, не любит участвовать в различных мероприятиях, что оказывает отрицательное влияние на формирование личности и на всё психическое развитие ребёнка. Если в дошкольном возрасте не решить речевые проблемы ребёнка, могут возникнуть значительные трудности в школьном обучении. </a:t>
            </a:r>
          </a:p>
          <a:p>
            <a:r>
              <a:rPr lang="ru-RU" sz="1400" dirty="0">
                <a:latin typeface="Book Antiqua" panose="02040602050305030304" pitchFamily="18" charset="0"/>
              </a:rPr>
              <a:t>	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Главная</a:t>
            </a:r>
            <a:r>
              <a:rPr lang="ru-RU" sz="1400" dirty="0">
                <a:latin typeface="Book Antiqua" panose="02040602050305030304" pitchFamily="18" charset="0"/>
              </a:rPr>
              <a:t> моя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цель</a:t>
            </a:r>
            <a:r>
              <a:rPr lang="ru-RU" sz="1400" dirty="0">
                <a:solidFill>
                  <a:srgbClr val="7030A0"/>
                </a:solidFill>
                <a:latin typeface="Book Antiqua" panose="02040602050305030304" pitchFamily="18" charset="0"/>
              </a:rPr>
              <a:t> </a:t>
            </a:r>
            <a:r>
              <a:rPr lang="ru-RU" sz="1400" dirty="0">
                <a:latin typeface="Book Antiqua" panose="02040602050305030304" pitchFamily="18" charset="0"/>
              </a:rPr>
              <a:t>– дать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стартовые</a:t>
            </a:r>
            <a:r>
              <a:rPr lang="ru-RU" sz="1400" dirty="0">
                <a:latin typeface="Book Antiqua" panose="02040602050305030304" pitchFamily="18" charset="0"/>
              </a:rPr>
              <a:t>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возможности</a:t>
            </a:r>
            <a:r>
              <a:rPr lang="ru-RU" sz="1400" dirty="0">
                <a:latin typeface="Book Antiqua" panose="02040602050305030304" pitchFamily="18" charset="0"/>
              </a:rPr>
              <a:t>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каждому</a:t>
            </a:r>
            <a:r>
              <a:rPr lang="ru-RU" sz="1400" dirty="0">
                <a:latin typeface="Book Antiqua" panose="02040602050305030304" pitchFamily="18" charset="0"/>
              </a:rPr>
              <a:t> воспитаннику, независимо от имеющихся у него проблем. Чтобы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каждый</a:t>
            </a:r>
            <a:r>
              <a:rPr lang="ru-RU" sz="1400" dirty="0">
                <a:latin typeface="Book Antiqua" panose="02040602050305030304" pitchFamily="18" charset="0"/>
              </a:rPr>
              <a:t> малыш шёл по жизни смело и уверенно, чувствовал себя хорошо и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был счастливым</a:t>
            </a:r>
            <a:r>
              <a:rPr lang="ru-RU" sz="1400" dirty="0">
                <a:latin typeface="Book Antiqua" panose="02040602050305030304" pitchFamily="18" charset="0"/>
              </a:rPr>
              <a:t>. Ведь счастливые дети – это счастливое будущее нашей Родины. </a:t>
            </a:r>
          </a:p>
          <a:p>
            <a:r>
              <a:rPr lang="ru-RU" sz="1400" dirty="0">
                <a:latin typeface="Book Antiqua" panose="02040602050305030304" pitchFamily="18" charset="0"/>
              </a:rPr>
              <a:t>	Самые запоминающие моменты в моей деятельности – это дети, которым помогаю преодолеть речевые проблемы, доброжелательные,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благодарные слова родителей</a:t>
            </a:r>
            <a:r>
              <a:rPr lang="ru-RU" sz="1400" dirty="0">
                <a:latin typeface="Book Antiqua" panose="02040602050305030304" pitchFamily="18" charset="0"/>
              </a:rPr>
              <a:t>. Терпеливо, шаг за шагом стремлюсь к поставленной цели.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Испытываю</a:t>
            </a:r>
            <a:r>
              <a:rPr lang="ru-RU" sz="1400" dirty="0">
                <a:solidFill>
                  <a:srgbClr val="7030A0"/>
                </a:solidFill>
                <a:latin typeface="Book Antiqua" panose="02040602050305030304" pitchFamily="18" charset="0"/>
              </a:rPr>
              <a:t> </a:t>
            </a:r>
            <a:r>
              <a:rPr lang="ru-RU" sz="1400" dirty="0">
                <a:latin typeface="Book Antiqua" panose="02040602050305030304" pitchFamily="18" charset="0"/>
              </a:rPr>
              <a:t>большую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радость</a:t>
            </a:r>
            <a:r>
              <a:rPr lang="ru-RU" sz="1400" dirty="0">
                <a:latin typeface="Book Antiqua" panose="02040602050305030304" pitchFamily="18" charset="0"/>
              </a:rPr>
              <a:t>, когда слышу красивую, грамотную речь своих выпускников, осознавая, что являюсь первой ступенькой в начале жизненного пути.</a:t>
            </a:r>
            <a:br>
              <a:rPr lang="ru-RU" sz="1400" dirty="0">
                <a:latin typeface="Book Antiqua" panose="02040602050305030304" pitchFamily="18" charset="0"/>
              </a:rPr>
            </a:br>
            <a:r>
              <a:rPr lang="ru-RU" sz="1400" dirty="0">
                <a:latin typeface="Book Antiqua" panose="02040602050305030304" pitchFamily="18" charset="0"/>
              </a:rPr>
              <a:t>	Хочется верить, что, вкладывая частицу своей души в каждого ребенка, я делаю мир добрее. Потому что,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дети </a:t>
            </a:r>
            <a:r>
              <a:rPr lang="ru-RU" sz="1400" dirty="0">
                <a:latin typeface="Book Antiqua" panose="02040602050305030304" pitchFamily="18" charset="0"/>
              </a:rPr>
              <a:t>– это одна треть населения нашей страны, и всё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наше будущее.</a:t>
            </a:r>
            <a:br>
              <a:rPr lang="ru-RU" sz="1400" dirty="0">
                <a:latin typeface="Book Antiqua" panose="02040602050305030304" pitchFamily="18" charset="0"/>
              </a:rPr>
            </a:br>
            <a:r>
              <a:rPr lang="ru-RU" sz="1400" dirty="0">
                <a:latin typeface="Book Antiqua" panose="02040602050305030304" pitchFamily="18" charset="0"/>
              </a:rPr>
              <a:t>	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 счастлива</a:t>
            </a:r>
            <a:r>
              <a:rPr lang="ru-RU" sz="1400" dirty="0">
                <a:latin typeface="Book Antiqua" panose="02040602050305030304" pitchFamily="18" charset="0"/>
              </a:rPr>
              <a:t>, потому что у меня есть возможность вновь и вновь познавать мир.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 счастлива</a:t>
            </a:r>
            <a:r>
              <a:rPr lang="ru-RU" sz="1400" dirty="0">
                <a:latin typeface="Book Antiqua" panose="02040602050305030304" pitchFamily="18" charset="0"/>
              </a:rPr>
              <a:t>, потому что отдаю тепло своей души.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 счастлива</a:t>
            </a:r>
            <a:r>
              <a:rPr lang="ru-RU" sz="1400" dirty="0">
                <a:latin typeface="Book Antiqua" panose="02040602050305030304" pitchFamily="18" charset="0"/>
              </a:rPr>
              <a:t>, потому что вижу результаты своего труда. </a:t>
            </a:r>
          </a:p>
          <a:p>
            <a:r>
              <a:rPr lang="ru-RU" sz="1400" dirty="0">
                <a:latin typeface="Book Antiqua" panose="02040602050305030304" pitchFamily="18" charset="0"/>
              </a:rPr>
              <a:t>	Я считаю, </a:t>
            </a:r>
            <a:r>
              <a:rPr lang="ru-RU" sz="1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что профессия логопеда – это самая важная профессия на земле</a:t>
            </a:r>
            <a:r>
              <a:rPr lang="ru-RU" sz="1400" b="1" dirty="0">
                <a:latin typeface="Book Antiqua" panose="02040602050305030304" pitchFamily="18" charset="0"/>
              </a:rPr>
              <a:t>. </a:t>
            </a:r>
            <a:r>
              <a:rPr lang="ru-RU" sz="1400" dirty="0">
                <a:latin typeface="Book Antiqua" panose="02040602050305030304" pitchFamily="18" charset="0"/>
              </a:rPr>
              <a:t>Несмотря на все сложности, работу свою люблю и не представляю без неё своей жизни.</a:t>
            </a:r>
          </a:p>
          <a:p>
            <a:endParaRPr lang="ru-RU" sz="1400" dirty="0">
              <a:latin typeface="Book Antiqua" panose="02040602050305030304" pitchFamily="18" charset="0"/>
            </a:endParaRPr>
          </a:p>
          <a:p>
            <a:endParaRPr lang="ru-RU" sz="1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2656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665</Words>
  <Application>Microsoft Office PowerPoint</Application>
  <PresentationFormat>Лист A4 (210x297 мм)</PresentationFormat>
  <Paragraphs>17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</dc:creator>
  <cp:lastModifiedBy>Пользователь</cp:lastModifiedBy>
  <cp:revision>185</cp:revision>
  <dcterms:created xsi:type="dcterms:W3CDTF">2018-09-24T06:22:18Z</dcterms:created>
  <dcterms:modified xsi:type="dcterms:W3CDTF">2024-07-28T21:21:18Z</dcterms:modified>
</cp:coreProperties>
</file>