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80" r:id="rId5"/>
    <p:sldId id="257" r:id="rId6"/>
    <p:sldId id="278" r:id="rId7"/>
    <p:sldId id="264" r:id="rId8"/>
    <p:sldId id="287" r:id="rId9"/>
    <p:sldId id="288" r:id="rId10"/>
    <p:sldId id="289" r:id="rId11"/>
    <p:sldId id="290" r:id="rId12"/>
    <p:sldId id="292" r:id="rId13"/>
    <p:sldId id="293" r:id="rId14"/>
    <p:sldId id="294" r:id="rId15"/>
    <p:sldId id="295" r:id="rId16"/>
    <p:sldId id="296" r:id="rId17"/>
    <p:sldId id="279" r:id="rId18"/>
    <p:sldId id="258" r:id="rId19"/>
    <p:sldId id="260" r:id="rId20"/>
    <p:sldId id="261" r:id="rId21"/>
    <p:sldId id="275" r:id="rId22"/>
    <p:sldId id="284" r:id="rId23"/>
    <p:sldId id="286" r:id="rId24"/>
    <p:sldId id="285" r:id="rId25"/>
    <p:sldId id="298" r:id="rId26"/>
    <p:sldId id="276" r:id="rId27"/>
    <p:sldId id="277" r:id="rId28"/>
    <p:sldId id="281" r:id="rId29"/>
    <p:sldId id="282" r:id="rId30"/>
    <p:sldId id="283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ED869-DEAE-40AA-94E4-F97C9A4CCF80}" type="datetimeFigureOut">
              <a:rPr lang="ru-RU" smtClean="0"/>
              <a:pPr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F0613-133E-49C0-806B-03DF477CCB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1.jpe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172480" cy="294164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звука «Ш»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в слогах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и по запросу шило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143140" cy="23861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85749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Шило</a:t>
            </a:r>
            <a:endParaRPr lang="ru-RU" dirty="0"/>
          </a:p>
        </p:txBody>
      </p:sp>
      <p:pic>
        <p:nvPicPr>
          <p:cNvPr id="46084" name="Picture 4" descr="Картинки по запросу ширм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0"/>
            <a:ext cx="2787243" cy="35004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72264" y="378619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Ширма</a:t>
            </a:r>
            <a:endParaRPr lang="ru-RU" dirty="0"/>
          </a:p>
        </p:txBody>
      </p:sp>
      <p:pic>
        <p:nvPicPr>
          <p:cNvPr id="46086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786058"/>
            <a:ext cx="3233726" cy="323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Картинки по запросу шлюпка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3714751" cy="3714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607220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Шлюпка</a:t>
            </a:r>
            <a:endParaRPr lang="ru-RU" dirty="0"/>
          </a:p>
        </p:txBody>
      </p:sp>
      <p:pic>
        <p:nvPicPr>
          <p:cNvPr id="4710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85728"/>
            <a:ext cx="2428866" cy="2428868"/>
          </a:xfrm>
          <a:prstGeom prst="rect">
            <a:avLst/>
          </a:prstGeom>
          <a:noFill/>
        </p:spPr>
      </p:pic>
      <p:pic>
        <p:nvPicPr>
          <p:cNvPr id="47110" name="Picture 6" descr="Картинки по запросу школ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4381500" cy="3276601"/>
          </a:xfrm>
          <a:prstGeom prst="rect">
            <a:avLst/>
          </a:prstGeom>
          <a:noFill/>
        </p:spPr>
      </p:pic>
      <p:pic>
        <p:nvPicPr>
          <p:cNvPr id="47112" name="Picture 8" descr="Картинки по запросу штора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857496"/>
            <a:ext cx="274297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172480" cy="294164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звука «Ш»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середине слова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Картинки по запросу кошка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71850" cy="4524375"/>
          </a:xfrm>
          <a:prstGeom prst="rect">
            <a:avLst/>
          </a:prstGeom>
          <a:noFill/>
        </p:spPr>
      </p:pic>
      <p:pic>
        <p:nvPicPr>
          <p:cNvPr id="48132" name="Picture 4" descr="Картинки по запросу окошко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290"/>
            <a:ext cx="4279264" cy="3500438"/>
          </a:xfrm>
          <a:prstGeom prst="rect">
            <a:avLst/>
          </a:prstGeom>
          <a:noFill/>
        </p:spPr>
      </p:pic>
      <p:pic>
        <p:nvPicPr>
          <p:cNvPr id="48134" name="Picture 6" descr="Картинки по запросу картошк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929066"/>
            <a:ext cx="3571900" cy="2538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и по запросу крыша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714202" cy="2740131"/>
          </a:xfrm>
          <a:prstGeom prst="rect">
            <a:avLst/>
          </a:prstGeom>
          <a:noFill/>
        </p:spPr>
      </p:pic>
      <p:pic>
        <p:nvPicPr>
          <p:cNvPr id="51204" name="Picture 4" descr="Картинки по запросу груш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071810"/>
            <a:ext cx="2357454" cy="3536181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9231" t="16154" r="9999" b="16922"/>
          <a:stretch>
            <a:fillRect/>
          </a:stretch>
        </p:blipFill>
        <p:spPr bwMode="auto">
          <a:xfrm>
            <a:off x="5643570" y="3857628"/>
            <a:ext cx="3286148" cy="2722808"/>
          </a:xfrm>
          <a:prstGeom prst="rect">
            <a:avLst/>
          </a:prstGeom>
          <a:noFill/>
        </p:spPr>
      </p:pic>
      <p:pic>
        <p:nvPicPr>
          <p:cNvPr id="51206" name="Picture 6" descr="Картинки по запросу петушок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14290"/>
            <a:ext cx="3439340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Картинки по запросу мышата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1942"/>
            <a:ext cx="5927780" cy="2786058"/>
          </a:xfrm>
          <a:prstGeom prst="rect">
            <a:avLst/>
          </a:prstGeom>
          <a:noFill/>
        </p:spPr>
      </p:pic>
      <p:pic>
        <p:nvPicPr>
          <p:cNvPr id="52228" name="Picture 4" descr="Картинки по запросу ушанк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876"/>
            <a:ext cx="2908853" cy="2857520"/>
          </a:xfrm>
          <a:prstGeom prst="rect">
            <a:avLst/>
          </a:prstGeom>
          <a:noFill/>
        </p:spPr>
      </p:pic>
      <p:pic>
        <p:nvPicPr>
          <p:cNvPr id="52230" name="Picture 6" descr="Картинки по запросу лошадк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52"/>
            <a:ext cx="3500462" cy="3470458"/>
          </a:xfrm>
          <a:prstGeom prst="rect">
            <a:avLst/>
          </a:prstGeom>
          <a:noFill/>
        </p:spPr>
      </p:pic>
      <p:pic>
        <p:nvPicPr>
          <p:cNvPr id="52232" name="Picture 8" descr="Картинки по запросу машинка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4290"/>
            <a:ext cx="4000528" cy="3084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Картинки по запросу кувшин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57544"/>
            <a:ext cx="3500456" cy="3500456"/>
          </a:xfrm>
          <a:prstGeom prst="rect">
            <a:avLst/>
          </a:prstGeom>
          <a:noFill/>
        </p:spPr>
      </p:pic>
      <p:pic>
        <p:nvPicPr>
          <p:cNvPr id="53252" name="Picture 4" descr="Картинки по запросу мишень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2990428" cy="2786082"/>
          </a:xfrm>
          <a:prstGeom prst="rect">
            <a:avLst/>
          </a:prstGeom>
          <a:noFill/>
        </p:spPr>
      </p:pic>
      <p:pic>
        <p:nvPicPr>
          <p:cNvPr id="53254" name="Picture 6" descr="Картинки по запросу ромашк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3810000" cy="2667000"/>
          </a:xfrm>
          <a:prstGeom prst="rect">
            <a:avLst/>
          </a:prstGeom>
          <a:noFill/>
        </p:spPr>
      </p:pic>
      <p:pic>
        <p:nvPicPr>
          <p:cNvPr id="53256" name="Picture 8" descr="Картинки по запросу рубашка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57496"/>
            <a:ext cx="3855031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214290"/>
            <a:ext cx="2357454" cy="642942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Маша</a:t>
            </a:r>
          </a:p>
          <a:p>
            <a:r>
              <a:rPr lang="ru-RU" b="1" dirty="0" smtClean="0"/>
              <a:t>Миша</a:t>
            </a:r>
          </a:p>
          <a:p>
            <a:r>
              <a:rPr lang="ru-RU" b="1" dirty="0" smtClean="0"/>
              <a:t>Даша</a:t>
            </a:r>
          </a:p>
          <a:p>
            <a:r>
              <a:rPr lang="ru-RU" b="1" dirty="0" smtClean="0"/>
              <a:t>Наташа</a:t>
            </a:r>
          </a:p>
          <a:p>
            <a:r>
              <a:rPr lang="ru-RU" b="1" dirty="0" err="1" smtClean="0"/>
              <a:t>Глаша</a:t>
            </a:r>
            <a:endParaRPr lang="ru-RU" b="1" dirty="0" smtClean="0"/>
          </a:p>
          <a:p>
            <a:r>
              <a:rPr lang="ru-RU" b="1" dirty="0" smtClean="0"/>
              <a:t>Паша</a:t>
            </a:r>
          </a:p>
          <a:p>
            <a:r>
              <a:rPr lang="ru-RU" b="1" dirty="0" smtClean="0"/>
              <a:t>Андрюша</a:t>
            </a:r>
          </a:p>
          <a:p>
            <a:r>
              <a:rPr lang="ru-RU" b="1" dirty="0" smtClean="0"/>
              <a:t>Кирюша</a:t>
            </a:r>
          </a:p>
          <a:p>
            <a:r>
              <a:rPr lang="ru-RU" b="1" dirty="0" smtClean="0"/>
              <a:t>Алеша</a:t>
            </a:r>
          </a:p>
          <a:p>
            <a:r>
              <a:rPr lang="ru-RU" b="1" dirty="0" smtClean="0"/>
              <a:t>Илюша</a:t>
            </a:r>
          </a:p>
          <a:p>
            <a:r>
              <a:rPr lang="ru-RU" b="1" dirty="0" smtClean="0"/>
              <a:t>Саша</a:t>
            </a:r>
          </a:p>
          <a:p>
            <a:r>
              <a:rPr lang="ru-RU" b="1" dirty="0" smtClean="0"/>
              <a:t>Аркаша</a:t>
            </a:r>
          </a:p>
          <a:p>
            <a:r>
              <a:rPr lang="ru-RU" b="1" dirty="0" smtClean="0"/>
              <a:t>Антоша</a:t>
            </a:r>
            <a:endParaRPr lang="ru-RU" b="1" dirty="0"/>
          </a:p>
        </p:txBody>
      </p:sp>
      <p:pic>
        <p:nvPicPr>
          <p:cNvPr id="35842" name="Picture 2" descr="Картинки по запросу девочка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2643182"/>
            <a:ext cx="2858094" cy="4000528"/>
          </a:xfrm>
          <a:prstGeom prst="rect">
            <a:avLst/>
          </a:prstGeom>
          <a:noFill/>
        </p:spPr>
      </p:pic>
      <p:pic>
        <p:nvPicPr>
          <p:cNvPr id="35844" name="Picture 4" descr="Картинки по запросу мальчик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86578" y="0"/>
            <a:ext cx="2357422" cy="3057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ша ша ша наша маша хорош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35834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  <a:t>Помоги Мишке собрать слова со звуком «Ш»</a:t>
            </a:r>
            <a:endParaRPr lang="ru-RU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928670"/>
            <a:ext cx="2352849" cy="3000396"/>
          </a:xfrm>
          <a:prstGeom prst="rect">
            <a:avLst/>
          </a:prstGeom>
          <a:noFill/>
        </p:spPr>
      </p:pic>
      <p:pic>
        <p:nvPicPr>
          <p:cNvPr id="17412" name="Picture 4" descr="Картинки по запросу шуба логопед"/>
          <p:cNvPicPr>
            <a:picLocks noChangeAspect="1" noChangeArrowheads="1"/>
          </p:cNvPicPr>
          <p:nvPr/>
        </p:nvPicPr>
        <p:blipFill>
          <a:blip r:embed="rId3" cstate="print"/>
          <a:srcRect l="49910" t="18657" r="1528" b="17910"/>
          <a:stretch>
            <a:fillRect/>
          </a:stretch>
        </p:blipFill>
        <p:spPr bwMode="auto">
          <a:xfrm>
            <a:off x="0" y="4786298"/>
            <a:ext cx="2193567" cy="2071702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шапка логопед"/>
          <p:cNvPicPr>
            <a:picLocks noChangeAspect="1" noChangeArrowheads="1"/>
          </p:cNvPicPr>
          <p:nvPr/>
        </p:nvPicPr>
        <p:blipFill>
          <a:blip r:embed="rId4" cstate="print"/>
          <a:srcRect l="13281" t="30209" r="63281" b="36458"/>
          <a:stretch>
            <a:fillRect/>
          </a:stretch>
        </p:blipFill>
        <p:spPr bwMode="auto">
          <a:xfrm>
            <a:off x="7143768" y="928670"/>
            <a:ext cx="1741301" cy="1857388"/>
          </a:xfrm>
          <a:prstGeom prst="rect">
            <a:avLst/>
          </a:prstGeom>
          <a:noFill/>
        </p:spPr>
      </p:pic>
      <p:pic>
        <p:nvPicPr>
          <p:cNvPr id="17416" name="Picture 8" descr="Картинки по запросу шайба логопед"/>
          <p:cNvPicPr>
            <a:picLocks noChangeAspect="1" noChangeArrowheads="1"/>
          </p:cNvPicPr>
          <p:nvPr/>
        </p:nvPicPr>
        <p:blipFill>
          <a:blip r:embed="rId5" cstate="print"/>
          <a:srcRect l="16267" t="45903" r="59514" b="35347"/>
          <a:stretch>
            <a:fillRect/>
          </a:stretch>
        </p:blipFill>
        <p:spPr bwMode="auto">
          <a:xfrm>
            <a:off x="6500826" y="5143512"/>
            <a:ext cx="2214578" cy="1285884"/>
          </a:xfrm>
          <a:prstGeom prst="rect">
            <a:avLst/>
          </a:prstGeom>
          <a:noFill/>
        </p:spPr>
      </p:pic>
      <p:pic>
        <p:nvPicPr>
          <p:cNvPr id="17418" name="Picture 10" descr="Картинки по запросу дерево логопе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785794"/>
            <a:ext cx="2457660" cy="2195510"/>
          </a:xfrm>
          <a:prstGeom prst="rect">
            <a:avLst/>
          </a:prstGeom>
          <a:noFill/>
        </p:spPr>
      </p:pic>
      <p:pic>
        <p:nvPicPr>
          <p:cNvPr id="17420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 t="25000" b="28125"/>
          <a:stretch>
            <a:fillRect/>
          </a:stretch>
        </p:blipFill>
        <p:spPr bwMode="auto">
          <a:xfrm>
            <a:off x="5638800" y="3071810"/>
            <a:ext cx="3505200" cy="1643074"/>
          </a:xfrm>
          <a:prstGeom prst="rect">
            <a:avLst/>
          </a:prstGeom>
          <a:noFill/>
        </p:spPr>
      </p:pic>
      <p:pic>
        <p:nvPicPr>
          <p:cNvPr id="17422" name="Picture 14" descr="Картинки по запросу шкаф картинка для детей"/>
          <p:cNvPicPr>
            <a:picLocks noChangeAspect="1" noChangeArrowheads="1"/>
          </p:cNvPicPr>
          <p:nvPr/>
        </p:nvPicPr>
        <p:blipFill>
          <a:blip r:embed="rId8" cstate="print"/>
          <a:srcRect l="28125" t="4545" r="26874" b="15909"/>
          <a:stretch>
            <a:fillRect/>
          </a:stretch>
        </p:blipFill>
        <p:spPr bwMode="auto">
          <a:xfrm>
            <a:off x="3643306" y="4214818"/>
            <a:ext cx="1714512" cy="2500330"/>
          </a:xfrm>
          <a:prstGeom prst="rect">
            <a:avLst/>
          </a:prstGeom>
          <a:noFill/>
        </p:spPr>
      </p:pic>
      <p:pic>
        <p:nvPicPr>
          <p:cNvPr id="13314" name="Picture 2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 l="9231" t="16154" r="9999" b="16922"/>
          <a:stretch>
            <a:fillRect/>
          </a:stretch>
        </p:blipFill>
        <p:spPr bwMode="auto">
          <a:xfrm>
            <a:off x="428596" y="3071810"/>
            <a:ext cx="1810584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3116"/>
            <a:ext cx="7772400" cy="1470025"/>
          </a:xfrm>
        </p:spPr>
        <p:txBody>
          <a:bodyPr>
            <a:noAutofit/>
          </a:bodyPr>
          <a:lstStyle/>
          <a:p>
            <a:r>
              <a:rPr lang="ru-RU" sz="19900" b="1" dirty="0" smtClean="0">
                <a:solidFill>
                  <a:schemeClr val="tx2">
                    <a:lumMod val="50000"/>
                  </a:schemeClr>
                </a:solidFill>
              </a:rPr>
              <a:t>Ш</a:t>
            </a:r>
            <a:endParaRPr lang="ru-RU" sz="19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Логопедия\буквы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0"/>
            <a:ext cx="2143140" cy="290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Елена\Desktop\Логопедия\буквы\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622" y="4071942"/>
            <a:ext cx="2646378" cy="264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Елена\Desktop\Логопедия\буквы\загруженное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59807"/>
            <a:ext cx="2143108" cy="289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Елена\Desktop\Логопедия\буквы\bukva_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47989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Елена\Desktop\Логопедия\буквы\0000.jpg"/>
          <p:cNvPicPr>
            <a:picLocks noChangeAspect="1" noChangeArrowheads="1"/>
          </p:cNvPicPr>
          <p:nvPr/>
        </p:nvPicPr>
        <p:blipFill>
          <a:blip r:embed="rId6" cstate="print"/>
          <a:srcRect l="34375" t="18750" r="32292" b="26562"/>
          <a:stretch>
            <a:fillRect/>
          </a:stretch>
        </p:blipFill>
        <p:spPr bwMode="auto">
          <a:xfrm>
            <a:off x="3714744" y="4500570"/>
            <a:ext cx="1796137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786446" y="2428868"/>
            <a:ext cx="714380" cy="42862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43570" y="3643314"/>
            <a:ext cx="785818" cy="35719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571736" y="2500306"/>
            <a:ext cx="714380" cy="42862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4215604" y="4214024"/>
            <a:ext cx="714380" cy="158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643174" y="3643314"/>
            <a:ext cx="642942" cy="642942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Вставь букву Ш и назови, что получилось</a:t>
            </a:r>
            <a:endParaRPr lang="ru-RU" sz="3200" b="1" dirty="0"/>
          </a:p>
        </p:txBody>
      </p:sp>
      <p:pic>
        <p:nvPicPr>
          <p:cNvPr id="12290" name="Picture 2" descr="Картинки по запросу пушок картинка"/>
          <p:cNvPicPr>
            <a:picLocks noChangeAspect="1" noChangeArrowheads="1"/>
          </p:cNvPicPr>
          <p:nvPr/>
        </p:nvPicPr>
        <p:blipFill>
          <a:blip r:embed="rId2" cstate="print"/>
          <a:srcRect l="30000" t="11589" r="32500" b="22185"/>
          <a:stretch>
            <a:fillRect/>
          </a:stretch>
        </p:blipFill>
        <p:spPr bwMode="auto">
          <a:xfrm>
            <a:off x="214282" y="785794"/>
            <a:ext cx="2428892" cy="2428892"/>
          </a:xfrm>
          <a:prstGeom prst="rect">
            <a:avLst/>
          </a:prstGeom>
          <a:noFill/>
        </p:spPr>
      </p:pic>
      <p:pic>
        <p:nvPicPr>
          <p:cNvPr id="12292" name="Picture 4" descr="Картинки по запросу мешок карти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500042"/>
            <a:ext cx="3943341" cy="2957506"/>
          </a:xfrm>
          <a:prstGeom prst="rect">
            <a:avLst/>
          </a:prstGeom>
          <a:noFill/>
        </p:spPr>
      </p:pic>
      <p:pic>
        <p:nvPicPr>
          <p:cNvPr id="12294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04"/>
            <a:ext cx="2789511" cy="28233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335756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ПУ_ОК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3286124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МЕ_ОК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15074" y="3286124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ПЕТУ_ОК</a:t>
            </a:r>
            <a:endParaRPr lang="ru-RU" sz="3600" b="1" dirty="0"/>
          </a:p>
        </p:txBody>
      </p:sp>
      <p:pic>
        <p:nvPicPr>
          <p:cNvPr id="12296" name="Picture 8" descr="Похожее изображени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740" y="3929066"/>
            <a:ext cx="2133938" cy="29289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29124" y="492919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МЫ_ОНОК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Вставь букву Ш и назови, что получилось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342900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_УБА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86512" y="335756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МИ_УТКА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86116" y="335756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_УТ</a:t>
            </a:r>
            <a:endParaRPr lang="ru-RU" sz="3600" b="1" dirty="0"/>
          </a:p>
        </p:txBody>
      </p:sp>
      <p:pic>
        <p:nvPicPr>
          <p:cNvPr id="3277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642918"/>
            <a:ext cx="2089561" cy="2786082"/>
          </a:xfrm>
          <a:prstGeom prst="rect">
            <a:avLst/>
          </a:prstGeom>
          <a:noFill/>
        </p:spPr>
      </p:pic>
      <p:pic>
        <p:nvPicPr>
          <p:cNvPr id="32772" name="Picture 4" descr="Картинки по запросу шут анимация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642918"/>
            <a:ext cx="2425851" cy="2714644"/>
          </a:xfrm>
          <a:prstGeom prst="rect">
            <a:avLst/>
          </a:prstGeom>
          <a:noFill/>
        </p:spPr>
      </p:pic>
      <p:pic>
        <p:nvPicPr>
          <p:cNvPr id="32774" name="Picture 6" descr="Картинки по запросу шуба картинка для дет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04"/>
            <a:ext cx="3116370" cy="31480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282" y="6211669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МА_ИНА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86116" y="6211669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У_И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6211669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МАЛЫ_И</a:t>
            </a:r>
            <a:endParaRPr lang="ru-RU" sz="3600" b="1" dirty="0"/>
          </a:p>
        </p:txBody>
      </p:sp>
      <p:pic>
        <p:nvPicPr>
          <p:cNvPr id="32776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3003494" cy="2000240"/>
          </a:xfrm>
          <a:prstGeom prst="rect">
            <a:avLst/>
          </a:prstGeom>
          <a:noFill/>
        </p:spPr>
      </p:pic>
      <p:pic>
        <p:nvPicPr>
          <p:cNvPr id="32778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l="7576" t="12417" r="10982" b="15562"/>
          <a:stretch>
            <a:fillRect/>
          </a:stretch>
        </p:blipFill>
        <p:spPr bwMode="auto">
          <a:xfrm>
            <a:off x="2928926" y="4000504"/>
            <a:ext cx="3071834" cy="2071702"/>
          </a:xfrm>
          <a:prstGeom prst="rect">
            <a:avLst/>
          </a:prstGeom>
          <a:noFill/>
        </p:spPr>
      </p:pic>
      <p:pic>
        <p:nvPicPr>
          <p:cNvPr id="32780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 l="6250" r="6249"/>
          <a:stretch>
            <a:fillRect/>
          </a:stretch>
        </p:blipFill>
        <p:spPr bwMode="auto">
          <a:xfrm>
            <a:off x="5929322" y="4000504"/>
            <a:ext cx="3000396" cy="2143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b="1" dirty="0" smtClean="0"/>
              <a:t>Посчитай плюшевых мишек</a:t>
            </a:r>
            <a:endParaRPr lang="ru-RU" b="1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2000264" cy="2550773"/>
          </a:xfrm>
          <a:prstGeom prst="rect">
            <a:avLst/>
          </a:prstGeom>
          <a:noFill/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000108"/>
            <a:ext cx="2143140" cy="2732971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428736"/>
            <a:ext cx="1357322" cy="1730882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00504"/>
            <a:ext cx="1904668" cy="2428868"/>
          </a:xfrm>
          <a:prstGeom prst="rect">
            <a:avLst/>
          </a:prstGeom>
          <a:noFill/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4500570"/>
            <a:ext cx="1357322" cy="1730882"/>
          </a:xfrm>
          <a:prstGeom prst="rect">
            <a:avLst/>
          </a:prstGeom>
          <a:noFill/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929066"/>
            <a:ext cx="2000264" cy="2550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Посчитай плюшевые капюшоны:</a:t>
            </a:r>
            <a:endParaRPr lang="ru-RU" b="1" dirty="0"/>
          </a:p>
        </p:txBody>
      </p:sp>
      <p:pic>
        <p:nvPicPr>
          <p:cNvPr id="43010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285720" y="1214422"/>
            <a:ext cx="2428892" cy="2612982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3071802" y="1285860"/>
            <a:ext cx="2428892" cy="2612982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5715008" y="1285860"/>
            <a:ext cx="2428892" cy="2612982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214282" y="4000504"/>
            <a:ext cx="2428892" cy="2612982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3071802" y="3857628"/>
            <a:ext cx="2428892" cy="2612982"/>
          </a:xfrm>
          <a:prstGeom prst="rect">
            <a:avLst/>
          </a:prstGeom>
          <a:noFill/>
        </p:spPr>
      </p:pic>
      <p:pic>
        <p:nvPicPr>
          <p:cNvPr id="10" name="Picture 2" descr="Картинки по запросу плюшевые капюшоны"/>
          <p:cNvPicPr>
            <a:picLocks noChangeAspect="1" noChangeArrowheads="1"/>
          </p:cNvPicPr>
          <p:nvPr/>
        </p:nvPicPr>
        <p:blipFill>
          <a:blip r:embed="rId2" cstate="print"/>
          <a:srcRect l="13000" r="13999"/>
          <a:stretch>
            <a:fillRect/>
          </a:stretch>
        </p:blipFill>
        <p:spPr bwMode="auto">
          <a:xfrm>
            <a:off x="5715008" y="3857628"/>
            <a:ext cx="2428892" cy="261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Посчитай плюшевые шапки</a:t>
            </a:r>
            <a:endParaRPr lang="ru-RU" b="1" dirty="0"/>
          </a:p>
        </p:txBody>
      </p:sp>
      <p:pic>
        <p:nvPicPr>
          <p:cNvPr id="4096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257176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Картинки по запросу плюшевые шап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142984"/>
            <a:ext cx="3144635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Картинки по запросу плюшевые шап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714760"/>
            <a:ext cx="3143240" cy="314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071950"/>
            <a:ext cx="2786050" cy="27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172480" cy="294164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звука «Ш»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конце слова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ПОВТОРИ ЗА ЗМЕЕЙ СЛОВА: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ОШ-НОЖ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УШ-ДУШ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ЫШ-МЫШЬ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ЁШЬ-ПОЁШЬ</a:t>
            </a:r>
            <a:endParaRPr lang="ru-RU" sz="3600" b="1" dirty="0"/>
          </a:p>
        </p:txBody>
      </p:sp>
      <p:pic>
        <p:nvPicPr>
          <p:cNvPr id="33794" name="Picture 2" descr="Картинки по запросу змея анимаци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306" y="928670"/>
            <a:ext cx="2833694" cy="2833694"/>
          </a:xfrm>
          <a:prstGeom prst="rect">
            <a:avLst/>
          </a:prstGeom>
          <a:noFill/>
        </p:spPr>
      </p:pic>
      <p:pic>
        <p:nvPicPr>
          <p:cNvPr id="3379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357694"/>
            <a:ext cx="1500198" cy="1500198"/>
          </a:xfrm>
          <a:prstGeom prst="rect">
            <a:avLst/>
          </a:prstGeom>
          <a:noFill/>
        </p:spPr>
      </p:pic>
      <p:pic>
        <p:nvPicPr>
          <p:cNvPr id="33798" name="Picture 6" descr="Картинки по запросу душ картинка для дет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929066"/>
            <a:ext cx="1858995" cy="1818097"/>
          </a:xfrm>
          <a:prstGeom prst="rect">
            <a:avLst/>
          </a:prstGeom>
          <a:noFill/>
        </p:spPr>
      </p:pic>
      <p:pic>
        <p:nvPicPr>
          <p:cNvPr id="33800" name="Picture 8" descr="Картинки по запросу мышь картинка для дет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981783"/>
            <a:ext cx="1657748" cy="1876217"/>
          </a:xfrm>
          <a:prstGeom prst="rect">
            <a:avLst/>
          </a:prstGeom>
          <a:noFill/>
        </p:spPr>
      </p:pic>
      <p:pic>
        <p:nvPicPr>
          <p:cNvPr id="33802" name="Picture 10" descr="Картинки по запросу пение картинка для дете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643446"/>
            <a:ext cx="2143140" cy="2002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7 -0.11875 L -0.25416 -0.45463 " pathEditMode="relative" ptsTypes="AA">
                                      <p:cBhvr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-0.09004 C -0.11979 -0.10231 -0.11788 -0.11921 -0.12431 -0.12824 C -0.12639 -0.14004 -0.13056 -0.15092 -0.13299 -0.1625 C -0.13542 -0.17384 -0.13542 -0.17986 -0.14011 -0.18912 C -0.14132 -0.19768 -0.14497 -0.20833 -0.14861 -0.21574 C -0.15 -0.22314 -0.15018 -0.22777 -0.15434 -0.23287 C -0.15747 -0.24606 -0.15486 -0.24166 -0.16007 -0.24814 C -0.16493 -0.26481 -0.1724 -0.27523 -0.18577 -0.2787 C -0.20538 -0.29398 -0.17952 -0.27523 -0.20139 -0.28634 C -0.20261 -0.28703 -0.20313 -0.28935 -0.20434 -0.29004 C -0.21233 -0.29513 -0.22257 -0.2949 -0.23143 -0.29768 C -0.26146 -0.29652 -0.28768 -0.29351 -0.31719 -0.28819 C -0.32431 -0.28518 -0.3316 -0.28356 -0.33854 -0.28055 C -0.34202 -0.27384 -0.34202 -0.2699 -0.34722 -0.26527 C -0.34966 -0.25532 -0.3474 -0.26088 -0.35712 -0.25208 C -0.35851 -0.25069 -0.36146 -0.24814 -0.36146 -0.24814 C -0.36545 -0.24027 -0.36406 -0.23657 -0.36997 -0.23101 C -0.37188 -0.21713 -0.37153 -0.22361 -0.37153 -0.21203 " pathEditMode="relative" ptsTypes="fffffffffffffffffA">
                                      <p:cBhvr>
                                        <p:cTn id="27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4027 C -0.1118 -0.04583 -0.12118 -0.05972 -0.13368 -0.06504 C -0.13715 -0.07175 -0.13923 -0.07592 -0.14514 -0.07847 C -0.15156 -0.08703 -0.16024 -0.10347 -0.16805 -0.10694 C -0.16944 -0.10879 -0.17066 -0.11111 -0.17222 -0.11273 C -0.17448 -0.11504 -0.17743 -0.11597 -0.17934 -0.11851 C -0.1809 -0.1206 -0.18107 -0.12384 -0.18229 -0.12615 C -0.18663 -0.13402 -0.19218 -0.13935 -0.19514 -0.14884 C -0.1967 -0.1537 -0.19635 -0.15925 -0.19791 -0.16412 C -0.19843 -0.16574 -0.20017 -0.16643 -0.20087 -0.16805 C -0.20399 -0.1743 -0.20486 -0.18194 -0.20659 -0.18888 C -0.20607 -0.19722 -0.20729 -0.20578 -0.20521 -0.21365 C -0.20451 -0.2162 -0.20121 -0.21458 -0.19948 -0.2155 C -0.18489 -0.22384 -0.19896 -0.22314 -0.17656 -0.22708 C -0.14531 -0.2324 -0.11371 -0.23541 -0.08229 -0.23842 C -0.04271 -0.23611 -0.00278 -0.22407 0.03629 -0.23263 C 0.0533 -0.23009 0.06806 -0.22685 0.0849 -0.225 C 0.10434 -0.2199 0.11875 -0.22037 0.14063 -0.21944 C 0.1415 -0.21759 0.14341 -0.21365 0.14341 -0.21365 " pathEditMode="relative" ptsTypes="ffffffffffffffffffA">
                                      <p:cBhvr>
                                        <p:cTn id="36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45 -0.0213 C -0.20296 -0.01921 -0.28403 -0.01482 -0.36789 -0.01366 C -0.37049 -0.01019 -0.37448 -0.00834 -0.37657 -0.00417 C -0.379 0.00046 -0.37935 0.00694 -0.3823 0.01111 C -0.38629 0.01666 -0.38438 0.01366 -0.38803 0.0206 C -0.38855 0.02315 -0.38994 0.02569 -0.38941 0.02824 C -0.3875 0.03704 -0.37327 0.03518 -0.36789 0.04166 " pathEditMode="relative" ptsTypes="ffffffA">
                                      <p:cBhvr>
                                        <p:cTn id="45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7288" y="0"/>
            <a:ext cx="9144000" cy="928670"/>
          </a:xfrm>
        </p:spPr>
        <p:txBody>
          <a:bodyPr/>
          <a:lstStyle/>
          <a:p>
            <a:r>
              <a:rPr lang="ru-RU" b="1" dirty="0" smtClean="0"/>
              <a:t>Повтори за Мишуткой: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6500826" cy="5715016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Ша-ша-ша-наша</a:t>
            </a:r>
            <a:r>
              <a:rPr lang="ru-RU" sz="3600" dirty="0" smtClean="0"/>
              <a:t> Маша у душа;</a:t>
            </a:r>
          </a:p>
          <a:p>
            <a:r>
              <a:rPr lang="ru-RU" sz="3600" dirty="0" err="1" smtClean="0"/>
              <a:t>Ши-ши-ши-наши</a:t>
            </a:r>
            <a:r>
              <a:rPr lang="ru-RU" sz="3600" dirty="0" smtClean="0"/>
              <a:t> малыши едят беляши;</a:t>
            </a:r>
          </a:p>
          <a:p>
            <a:r>
              <a:rPr lang="ru-RU" sz="3600" dirty="0" err="1" smtClean="0"/>
              <a:t>Ош-ош-ош-ты</a:t>
            </a:r>
            <a:r>
              <a:rPr lang="ru-RU" sz="3600" dirty="0" smtClean="0"/>
              <a:t> идешь и поешь;</a:t>
            </a:r>
          </a:p>
          <a:p>
            <a:r>
              <a:rPr lang="ru-RU" sz="3600" dirty="0" err="1" smtClean="0"/>
              <a:t>Иш-иш-иш-какая</a:t>
            </a:r>
            <a:r>
              <a:rPr lang="ru-RU" sz="3600" dirty="0" smtClean="0"/>
              <a:t> тишь, малыш!</a:t>
            </a:r>
          </a:p>
          <a:p>
            <a:r>
              <a:rPr lang="ru-RU" sz="3600" dirty="0" err="1" smtClean="0"/>
              <a:t>Ши</a:t>
            </a:r>
            <a:r>
              <a:rPr lang="ru-RU" sz="3600" dirty="0" smtClean="0"/>
              <a:t> и </a:t>
            </a:r>
            <a:r>
              <a:rPr lang="ru-RU" sz="3600" dirty="0" err="1" smtClean="0"/>
              <a:t>ше</a:t>
            </a:r>
            <a:r>
              <a:rPr lang="ru-RU" sz="3600" dirty="0" smtClean="0"/>
              <a:t>, </a:t>
            </a:r>
            <a:r>
              <a:rPr lang="ru-RU" sz="3600" dirty="0" err="1" smtClean="0"/>
              <a:t>ше</a:t>
            </a:r>
            <a:r>
              <a:rPr lang="ru-RU" sz="3600" dirty="0" smtClean="0"/>
              <a:t> </a:t>
            </a:r>
            <a:r>
              <a:rPr lang="ru-RU" sz="3600" dirty="0" err="1" smtClean="0"/>
              <a:t>и</a:t>
            </a:r>
            <a:r>
              <a:rPr lang="ru-RU" sz="3600" dirty="0" smtClean="0"/>
              <a:t> </a:t>
            </a:r>
            <a:r>
              <a:rPr lang="ru-RU" sz="3600" dirty="0" err="1" smtClean="0"/>
              <a:t>ши</a:t>
            </a:r>
            <a:r>
              <a:rPr lang="ru-RU" sz="3600" dirty="0" smtClean="0"/>
              <a:t> – мойте шею и уши.</a:t>
            </a:r>
            <a:endParaRPr lang="ru-RU" sz="3600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0"/>
            <a:ext cx="896305" cy="1142984"/>
          </a:xfrm>
          <a:prstGeom prst="rect">
            <a:avLst/>
          </a:prstGeom>
          <a:noFill/>
        </p:spPr>
      </p:pic>
      <p:pic>
        <p:nvPicPr>
          <p:cNvPr id="1026" name="Picture 2" descr="Картинки по запросу машенька и медвед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22"/>
            <a:ext cx="578647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Скажи ласково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6953" r="10937"/>
          <a:stretch>
            <a:fillRect/>
          </a:stretch>
        </p:blipFill>
        <p:spPr bwMode="auto">
          <a:xfrm>
            <a:off x="0" y="-1"/>
            <a:ext cx="4357686" cy="3529975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поле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8860"/>
            <a:ext cx="9144000" cy="1899140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зим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67" y="1428736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Картинки по запросу автоматизация ш в слог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46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и по запросу штаны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500298"/>
            <a:ext cx="4357702" cy="4357702"/>
          </a:xfrm>
          <a:prstGeom prst="rect">
            <a:avLst/>
          </a:prstGeom>
          <a:noFill/>
        </p:spPr>
      </p:pic>
      <p:pic>
        <p:nvPicPr>
          <p:cNvPr id="39940" name="Picture 4" descr="Картинки по запросу солнце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43306" cy="3559415"/>
          </a:xfrm>
          <a:prstGeom prst="rect">
            <a:avLst/>
          </a:prstGeom>
          <a:noFill/>
        </p:spPr>
      </p:pic>
      <p:pic>
        <p:nvPicPr>
          <p:cNvPr id="39942" name="Picture 6" descr="Картинки по запросу хлеб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2667000" cy="2581276"/>
          </a:xfrm>
          <a:prstGeom prst="rect">
            <a:avLst/>
          </a:prstGeom>
          <a:noFill/>
        </p:spPr>
      </p:pic>
      <p:pic>
        <p:nvPicPr>
          <p:cNvPr id="39944" name="Picture 8" descr="Картинки по запросу камень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0"/>
            <a:ext cx="3214710" cy="3214711"/>
          </a:xfrm>
          <a:prstGeom prst="rect">
            <a:avLst/>
          </a:prstGeom>
          <a:noFill/>
        </p:spPr>
      </p:pic>
      <p:pic>
        <p:nvPicPr>
          <p:cNvPr id="39946" name="Picture 10" descr="Картинки по запросу окно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10" y="3214686"/>
            <a:ext cx="3929090" cy="3213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9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99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9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99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172480" cy="294164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звука «Ш»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ОДИН-МНОГО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player.myshared.ru/6/747850/slides/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player.myshared.ru/6/747850/slides/slid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player.myshared.ru/6/747850/slides/slid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player.myshared.ru/6/747850/slides/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player.myshared.ru/6/747850/slides/slide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player.myshared.ru/6/747850/slides/slide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player.myshared.ru/6/747850/slides/slide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player.myshared.ru/6/747850/slides/slide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000660" cy="664371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Уложили малыша: 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ша-ша-ша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Шапку новую ношу: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шу-шу-шу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Поздравленье напиши: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ши-ши-ши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Дождь покапал и прошел: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шел-шел-шел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Как прекрасно на душе: </a:t>
            </a:r>
          </a:p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ше-ше-ше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За окном шуршанье шин: шин-шин-шин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Уронили мы горшок: 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шок-шок-шок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6866" name="Picture 2" descr="Картинки по запросу малыш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</p:spPr>
      </p:pic>
      <p:pic>
        <p:nvPicPr>
          <p:cNvPr id="36868" name="Picture 4" descr="Картинки по запросу шапк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1460855" cy="1442990"/>
          </a:xfrm>
          <a:prstGeom prst="rect">
            <a:avLst/>
          </a:prstGeom>
          <a:noFill/>
        </p:spPr>
      </p:pic>
      <p:pic>
        <p:nvPicPr>
          <p:cNvPr id="36870" name="Picture 6" descr="Картинки по запросу открытк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929198"/>
            <a:ext cx="1643074" cy="1643074"/>
          </a:xfrm>
          <a:prstGeom prst="rect">
            <a:avLst/>
          </a:prstGeom>
          <a:noFill/>
        </p:spPr>
      </p:pic>
      <p:pic>
        <p:nvPicPr>
          <p:cNvPr id="36872" name="Picture 8" descr="Картинки по запросу дождь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928934"/>
            <a:ext cx="2214547" cy="1476365"/>
          </a:xfrm>
          <a:prstGeom prst="rect">
            <a:avLst/>
          </a:prstGeom>
          <a:noFill/>
        </p:spPr>
      </p:pic>
      <p:pic>
        <p:nvPicPr>
          <p:cNvPr id="36874" name="Picture 10" descr="Картинки по запросу колесо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2714620"/>
            <a:ext cx="1000132" cy="1410926"/>
          </a:xfrm>
          <a:prstGeom prst="rect">
            <a:avLst/>
          </a:prstGeom>
          <a:noFill/>
        </p:spPr>
      </p:pic>
      <p:pic>
        <p:nvPicPr>
          <p:cNvPr id="36876" name="Picture 12" descr="Картинки по запросу горшок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929204"/>
            <a:ext cx="2957487" cy="1928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player.myshared.ru/6/747850/slides/slide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ша ша ша наша маша хороша"/>
          <p:cNvPicPr>
            <a:picLocks noChangeAspect="1" noChangeArrowheads="1"/>
          </p:cNvPicPr>
          <p:nvPr/>
        </p:nvPicPr>
        <p:blipFill>
          <a:blip r:embed="rId2" cstate="print"/>
          <a:srcRect r="21431"/>
          <a:stretch>
            <a:fillRect/>
          </a:stretch>
        </p:blipFill>
        <p:spPr bwMode="auto">
          <a:xfrm>
            <a:off x="928662" y="0"/>
            <a:ext cx="6715172" cy="6565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000628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Я достану карандаш: </a:t>
            </a:r>
          </a:p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аш-аш-аш-аш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Есть на кухне острый нож: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ош-ош-ош-ош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Починил сантехник душ: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уш-уш-уш-уш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 меня на блузке брошь: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ошь-ошь-ошь-ошь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За окном такая тишь: </a:t>
            </a:r>
          </a:p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ишь-ишь-ишь-ишь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 реке шумит камыш: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ышь-ышь-ышь-ышь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Мы построили шалаш: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ашь-ашь-ашь-ашь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Картинки по запросу карандаш без ф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0" y="142852"/>
            <a:ext cx="1643050" cy="1643050"/>
          </a:xfrm>
          <a:prstGeom prst="rect">
            <a:avLst/>
          </a:prstGeom>
          <a:noFill/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356"/>
            <a:ext cx="1500198" cy="1500198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душ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143116"/>
            <a:ext cx="2214578" cy="1869450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брошь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357562"/>
            <a:ext cx="2106955" cy="1567351"/>
          </a:xfrm>
          <a:prstGeom prst="rect">
            <a:avLst/>
          </a:prstGeom>
          <a:noFill/>
        </p:spPr>
      </p:pic>
      <p:pic>
        <p:nvPicPr>
          <p:cNvPr id="1032" name="Picture 8" descr="Картинки по запросу камыш векто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5286388"/>
            <a:ext cx="1394931" cy="1392206"/>
          </a:xfrm>
          <a:prstGeom prst="rect">
            <a:avLst/>
          </a:prstGeom>
          <a:noFill/>
        </p:spPr>
      </p:pic>
      <p:pic>
        <p:nvPicPr>
          <p:cNvPr id="1034" name="Picture 10" descr="Картинки по запросу шалаш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572008"/>
            <a:ext cx="2143108" cy="210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172480" cy="294164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звука «Ш»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начале слова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Закрепление произношения в начале слов, назови 5 слов по памяти:</a:t>
            </a:r>
            <a:endParaRPr lang="ru-RU" dirty="0"/>
          </a:p>
        </p:txBody>
      </p:sp>
      <p:pic>
        <p:nvPicPr>
          <p:cNvPr id="3" name="Picture 4" descr="Картинки по запросу шуба логопед"/>
          <p:cNvPicPr>
            <a:picLocks noChangeAspect="1" noChangeArrowheads="1"/>
          </p:cNvPicPr>
          <p:nvPr/>
        </p:nvPicPr>
        <p:blipFill>
          <a:blip r:embed="rId2" cstate="print"/>
          <a:srcRect l="49910" t="18657" r="1528" b="17910"/>
          <a:stretch>
            <a:fillRect/>
          </a:stretch>
        </p:blipFill>
        <p:spPr bwMode="auto">
          <a:xfrm>
            <a:off x="285720" y="1377142"/>
            <a:ext cx="3071834" cy="2901176"/>
          </a:xfrm>
          <a:prstGeom prst="rect">
            <a:avLst/>
          </a:prstGeom>
          <a:noFill/>
        </p:spPr>
      </p:pic>
      <p:pic>
        <p:nvPicPr>
          <p:cNvPr id="4" name="Picture 6" descr="Картинки по запросу шапка логопед"/>
          <p:cNvPicPr>
            <a:picLocks noChangeAspect="1" noChangeArrowheads="1"/>
          </p:cNvPicPr>
          <p:nvPr/>
        </p:nvPicPr>
        <p:blipFill>
          <a:blip r:embed="rId3" cstate="print"/>
          <a:srcRect l="13281" t="30209" r="63281" b="36458"/>
          <a:stretch>
            <a:fillRect/>
          </a:stretch>
        </p:blipFill>
        <p:spPr bwMode="auto">
          <a:xfrm>
            <a:off x="6357950" y="1357298"/>
            <a:ext cx="2571768" cy="2743220"/>
          </a:xfrm>
          <a:prstGeom prst="rect">
            <a:avLst/>
          </a:prstGeom>
          <a:noFill/>
        </p:spPr>
      </p:pic>
      <p:pic>
        <p:nvPicPr>
          <p:cNvPr id="5" name="Picture 8" descr="Картинки по запросу шайба логопед"/>
          <p:cNvPicPr>
            <a:picLocks noChangeAspect="1" noChangeArrowheads="1"/>
          </p:cNvPicPr>
          <p:nvPr/>
        </p:nvPicPr>
        <p:blipFill>
          <a:blip r:embed="rId4" cstate="print"/>
          <a:srcRect l="16267" t="45903" r="59514" b="35347"/>
          <a:stretch>
            <a:fillRect/>
          </a:stretch>
        </p:blipFill>
        <p:spPr bwMode="auto">
          <a:xfrm>
            <a:off x="3071802" y="4214818"/>
            <a:ext cx="3198834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5234" t="19922" r="20312" b="16796"/>
          <a:stretch>
            <a:fillRect/>
          </a:stretch>
        </p:blipFill>
        <p:spPr bwMode="auto">
          <a:xfrm>
            <a:off x="500034" y="2500306"/>
            <a:ext cx="2983199" cy="2928958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шин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04"/>
            <a:ext cx="2357453" cy="2571768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шел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4581489" cy="1526146"/>
          </a:xfrm>
          <a:prstGeom prst="rect">
            <a:avLst/>
          </a:prstGeom>
          <a:noFill/>
        </p:spPr>
      </p:pic>
      <p:pic>
        <p:nvPicPr>
          <p:cNvPr id="1032" name="Picture 8" descr="Картинки по запросу шепот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214529"/>
            <a:ext cx="4643470" cy="46434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185736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ШЕЛК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57950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Шепот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229</Words>
  <Application>Microsoft Office PowerPoint</Application>
  <PresentationFormat>Экран (4:3)</PresentationFormat>
  <Paragraphs>77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Автоматизация звука «Ш» в слогах</vt:lpstr>
      <vt:lpstr>Ш</vt:lpstr>
      <vt:lpstr>Слайд 3</vt:lpstr>
      <vt:lpstr>Слайд 4</vt:lpstr>
      <vt:lpstr>Слайд 5</vt:lpstr>
      <vt:lpstr>Слайд 6</vt:lpstr>
      <vt:lpstr>Автоматизация звука «Ш» в начале слова</vt:lpstr>
      <vt:lpstr>Закрепление произношения в начале слов, назови 5 слов по памяти:</vt:lpstr>
      <vt:lpstr>Слайд 9</vt:lpstr>
      <vt:lpstr>Слайд 10</vt:lpstr>
      <vt:lpstr>Слайд 11</vt:lpstr>
      <vt:lpstr>Автоматизация звука «Ш» в середине слова</vt:lpstr>
      <vt:lpstr>Слайд 13</vt:lpstr>
      <vt:lpstr>Слайд 14</vt:lpstr>
      <vt:lpstr>Слайд 15</vt:lpstr>
      <vt:lpstr>Слайд 16</vt:lpstr>
      <vt:lpstr>Слайд 17</vt:lpstr>
      <vt:lpstr>Слайд 18</vt:lpstr>
      <vt:lpstr>Помоги Мишке собрать слова со звуком «Ш»</vt:lpstr>
      <vt:lpstr>Вставь букву Ш и назови, что получилось</vt:lpstr>
      <vt:lpstr>Вставь букву Ш и назови, что получилось</vt:lpstr>
      <vt:lpstr>Посчитай плюшевых мишек</vt:lpstr>
      <vt:lpstr>Посчитай плюшевые капюшоны:</vt:lpstr>
      <vt:lpstr>Посчитай плюшевые шапки</vt:lpstr>
      <vt:lpstr>Автоматизация звука «Ш» в конце слова</vt:lpstr>
      <vt:lpstr>ПОВТОРИ ЗА ЗМЕЕЙ СЛОВА:</vt:lpstr>
      <vt:lpstr>Повтори за Мишуткой:</vt:lpstr>
      <vt:lpstr>Скажи ласково</vt:lpstr>
      <vt:lpstr>Слайд 29</vt:lpstr>
      <vt:lpstr>Слайд 30</vt:lpstr>
      <vt:lpstr>Автоматизация звука «Ш» ОДИН-МНОГО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</dc:title>
  <dc:creator>Елена</dc:creator>
  <cp:lastModifiedBy>Елена</cp:lastModifiedBy>
  <cp:revision>47</cp:revision>
  <dcterms:created xsi:type="dcterms:W3CDTF">2017-11-26T16:33:13Z</dcterms:created>
  <dcterms:modified xsi:type="dcterms:W3CDTF">2018-02-25T08:38:47Z</dcterms:modified>
</cp:coreProperties>
</file>