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6"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3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Титульный слайд">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7D52CEF-203D-4439-8212-0DA283078C3D}" type="datetimeFigureOut">
              <a:rPr lang="ru-RU" smtClean="0"/>
              <a:pPr/>
              <a:t>12.03.2018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2A57BFA-EBEE-4AA1-B145-4E52CA14A457}"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52CEF-203D-4439-8212-0DA283078C3D}" type="datetimeFigureOut">
              <a:rPr lang="ru-RU" smtClean="0"/>
              <a:pPr/>
              <a:t>12.03.2018</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57BFA-EBEE-4AA1-B145-4E52CA14A457}"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71479"/>
            <a:ext cx="8101042" cy="3028971"/>
          </a:xfrm>
        </p:spPr>
        <p:txBody>
          <a:bodyPr>
            <a:normAutofit/>
          </a:bodyPr>
          <a:lstStyle/>
          <a:p>
            <a:r>
              <a:rPr lang="ru-RU" sz="4800" b="1" dirty="0" smtClean="0"/>
              <a:t>Игры </a:t>
            </a:r>
            <a:r>
              <a:rPr lang="ru-RU" sz="4800" b="1" dirty="0" smtClean="0"/>
              <a:t>ТРИЗ </a:t>
            </a:r>
            <a:r>
              <a:rPr lang="ru-RU" sz="4800" b="1" smtClean="0"/>
              <a:t>в развитии </a:t>
            </a:r>
            <a:r>
              <a:rPr lang="ru-RU" sz="4800" b="1" dirty="0" smtClean="0"/>
              <a:t>творческого воображения дошкольников</a:t>
            </a:r>
            <a:r>
              <a:rPr lang="ru-RU" dirty="0" smtClean="0"/>
              <a:t/>
            </a:r>
            <a:br>
              <a:rPr lang="ru-RU" dirty="0" smtClean="0"/>
            </a:br>
            <a:r>
              <a:rPr lang="ru-RU" dirty="0" smtClean="0"/>
              <a:t> </a:t>
            </a:r>
            <a:endParaRPr lang="ru-RU" dirty="0"/>
          </a:p>
        </p:txBody>
      </p:sp>
      <p:sp>
        <p:nvSpPr>
          <p:cNvPr id="3" name="Подзаголовок 2"/>
          <p:cNvSpPr>
            <a:spLocks noGrp="1"/>
          </p:cNvSpPr>
          <p:nvPr>
            <p:ph type="subTitle" idx="1"/>
          </p:nvPr>
        </p:nvSpPr>
        <p:spPr>
          <a:xfrm>
            <a:off x="1142976" y="3886200"/>
            <a:ext cx="6858048" cy="2114568"/>
          </a:xfrm>
        </p:spPr>
        <p:txBody>
          <a:bodyPr>
            <a:normAutofit fontScale="92500" lnSpcReduction="20000"/>
          </a:bodyPr>
          <a:lstStyle/>
          <a:p>
            <a:r>
              <a:rPr lang="ru-RU" sz="3800" dirty="0" smtClean="0">
                <a:solidFill>
                  <a:schemeClr val="bg2">
                    <a:lumMod val="10000"/>
                  </a:schemeClr>
                </a:solidFill>
                <a:latin typeface="Candara" pitchFamily="34" charset="0"/>
                <a:ea typeface="Arial Unicode MS" pitchFamily="34" charset="-128"/>
                <a:cs typeface="Arial Unicode MS" pitchFamily="34" charset="-128"/>
              </a:rPr>
              <a:t>Если мы хотим научить думать, </a:t>
            </a:r>
          </a:p>
          <a:p>
            <a:r>
              <a:rPr lang="ru-RU" sz="3800" dirty="0" smtClean="0">
                <a:solidFill>
                  <a:schemeClr val="bg2">
                    <a:lumMod val="10000"/>
                  </a:schemeClr>
                </a:solidFill>
                <a:latin typeface="Candara" pitchFamily="34" charset="0"/>
                <a:ea typeface="Arial Unicode MS" pitchFamily="34" charset="-128"/>
                <a:cs typeface="Arial Unicode MS" pitchFamily="34" charset="-128"/>
              </a:rPr>
              <a:t>то прежде мы должны научить придумывать.</a:t>
            </a:r>
          </a:p>
          <a:p>
            <a:r>
              <a:rPr lang="ru-RU" sz="3800" dirty="0" err="1" smtClean="0">
                <a:solidFill>
                  <a:schemeClr val="bg2">
                    <a:lumMod val="10000"/>
                  </a:schemeClr>
                </a:solidFill>
                <a:latin typeface="Candara" pitchFamily="34" charset="0"/>
                <a:ea typeface="Arial Unicode MS" pitchFamily="34" charset="-128"/>
                <a:cs typeface="Arial Unicode MS" pitchFamily="34" charset="-128"/>
              </a:rPr>
              <a:t>Дж.Родари</a:t>
            </a:r>
            <a:endParaRPr lang="ru-RU" dirty="0" smtClean="0">
              <a:solidFill>
                <a:schemeClr val="bg2">
                  <a:lumMod val="10000"/>
                </a:schemeClr>
              </a:solidFill>
              <a:latin typeface="Candara" pitchFamily="34" charset="0"/>
              <a:ea typeface="Arial Unicode MS" pitchFamily="34" charset="-128"/>
              <a:cs typeface="Arial Unicode MS" pitchFamily="34" charset="-128"/>
            </a:endParaRPr>
          </a:p>
          <a:p>
            <a:endParaRPr lang="ru-RU" dirty="0">
              <a:solidFill>
                <a:schemeClr val="bg2">
                  <a:lumMod val="10000"/>
                </a:schemeClr>
              </a:solidFill>
            </a:endParaRPr>
          </a:p>
          <a:p>
            <a:endParaRPr lang="ru-RU" dirty="0">
              <a:solidFill>
                <a:schemeClr val="bg2">
                  <a:lumMod val="1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1500174"/>
            <a:ext cx="8643998" cy="3071834"/>
          </a:xfrm>
        </p:spPr>
        <p:txBody>
          <a:bodyPr>
            <a:noAutofit/>
          </a:bodyPr>
          <a:lstStyle/>
          <a:p>
            <a:pPr algn="l">
              <a:buFont typeface="Wingdings" pitchFamily="2" charset="2"/>
              <a:buChar char="v"/>
            </a:pPr>
            <a:r>
              <a:rPr lang="ru-RU" sz="2800" b="1" dirty="0">
                <a:latin typeface="Arial Unicode MS" pitchFamily="34" charset="-128"/>
                <a:ea typeface="Arial Unicode MS" pitchFamily="34" charset="-128"/>
                <a:cs typeface="Arial Unicode MS" pitchFamily="34" charset="-128"/>
              </a:rPr>
              <a:t> </a:t>
            </a:r>
            <a:r>
              <a:rPr lang="ru-RU" sz="2800" b="1" dirty="0" smtClean="0">
                <a:latin typeface="Arial Unicode MS" pitchFamily="34" charset="-128"/>
                <a:ea typeface="Arial Unicode MS" pitchFamily="34" charset="-128"/>
                <a:cs typeface="Arial Unicode MS" pitchFamily="34" charset="-128"/>
              </a:rPr>
              <a:t>  1.3. Совместите две игры:  </a:t>
            </a:r>
            <a:r>
              <a:rPr lang="ru-RU" sz="2800" b="1" i="1" dirty="0" smtClean="0">
                <a:latin typeface="Arial Unicode MS" pitchFamily="34" charset="-128"/>
                <a:ea typeface="Arial Unicode MS" pitchFamily="34" charset="-128"/>
                <a:cs typeface="Arial Unicode MS" pitchFamily="34" charset="-128"/>
              </a:rPr>
              <a:t>1.2 + игра "Хорошо-плохо" .</a:t>
            </a:r>
            <a:r>
              <a:rPr lang="ru-RU" sz="2800" dirty="0" smtClean="0">
                <a:latin typeface="Arial Unicode MS" pitchFamily="34" charset="-128"/>
                <a:ea typeface="Arial Unicode MS" pitchFamily="34" charset="-128"/>
                <a:cs typeface="Arial Unicode MS" pitchFamily="34" charset="-128"/>
              </a:rPr>
              <a:t/>
            </a:r>
            <a:br>
              <a:rPr lang="ru-RU" sz="2800" dirty="0" smtClean="0">
                <a:latin typeface="Arial Unicode MS" pitchFamily="34" charset="-128"/>
                <a:ea typeface="Arial Unicode MS" pitchFamily="34" charset="-128"/>
                <a:cs typeface="Arial Unicode MS" pitchFamily="34" charset="-128"/>
              </a:rPr>
            </a:br>
            <a:r>
              <a:rPr lang="ru-RU" sz="2800" dirty="0" smtClean="0">
                <a:latin typeface="Arial Unicode MS" pitchFamily="34" charset="-128"/>
                <a:ea typeface="Arial Unicode MS" pitchFamily="34" charset="-128"/>
                <a:cs typeface="Arial Unicode MS" pitchFamily="34" charset="-128"/>
              </a:rPr>
              <a:t>Что будет, если у нас удлинится нос? Что будет хорошего? Плохого?</a:t>
            </a:r>
            <a:br>
              <a:rPr lang="ru-RU" sz="2800" dirty="0" smtClean="0">
                <a:latin typeface="Arial Unicode MS" pitchFamily="34" charset="-128"/>
                <a:ea typeface="Arial Unicode MS" pitchFamily="34" charset="-128"/>
                <a:cs typeface="Arial Unicode MS" pitchFamily="34" charset="-128"/>
              </a:rPr>
            </a:br>
            <a:r>
              <a:rPr lang="ru-RU" sz="2800" dirty="0" smtClean="0">
                <a:latin typeface="Arial Unicode MS" pitchFamily="34" charset="-128"/>
                <a:ea typeface="Arial Unicode MS" pitchFamily="34" charset="-128"/>
                <a:cs typeface="Arial Unicode MS" pitchFamily="34" charset="-128"/>
              </a:rPr>
              <a:t>     </a:t>
            </a:r>
            <a:r>
              <a:rPr lang="ru-RU" sz="2800" b="1" dirty="0" smtClean="0">
                <a:latin typeface="Arial Unicode MS" pitchFamily="34" charset="-128"/>
                <a:ea typeface="Arial Unicode MS" pitchFamily="34" charset="-128"/>
                <a:cs typeface="Arial Unicode MS" pitchFamily="34" charset="-128"/>
              </a:rPr>
              <a:t>1.4 Игра </a:t>
            </a:r>
            <a:r>
              <a:rPr lang="ru-RU" sz="2800" b="1" i="1" dirty="0" smtClean="0">
                <a:latin typeface="Arial Unicode MS" pitchFamily="34" charset="-128"/>
                <a:ea typeface="Arial Unicode MS" pitchFamily="34" charset="-128"/>
                <a:cs typeface="Arial Unicode MS" pitchFamily="34" charset="-128"/>
              </a:rPr>
              <a:t>«Стало много-много-много» </a:t>
            </a:r>
            <a:r>
              <a:rPr lang="ru-RU" sz="2800" i="1" dirty="0" smtClean="0">
                <a:latin typeface="Arial Unicode MS" pitchFamily="34" charset="-128"/>
                <a:ea typeface="Arial Unicode MS" pitchFamily="34" charset="-128"/>
                <a:cs typeface="Arial Unicode MS" pitchFamily="34" charset="-128"/>
              </a:rPr>
              <a:t>(показ как количественные изменения ведут к преобразованию качеств)</a:t>
            </a:r>
            <a:r>
              <a:rPr lang="ru-RU" sz="2800" dirty="0" smtClean="0">
                <a:latin typeface="Arial Unicode MS" pitchFamily="34" charset="-128"/>
                <a:ea typeface="Arial Unicode MS" pitchFamily="34" charset="-128"/>
                <a:cs typeface="Arial Unicode MS" pitchFamily="34" charset="-128"/>
              </a:rPr>
              <a:t/>
            </a:r>
            <a:br>
              <a:rPr lang="ru-RU" sz="2800" dirty="0" smtClean="0">
                <a:latin typeface="Arial Unicode MS" pitchFamily="34" charset="-128"/>
                <a:ea typeface="Arial Unicode MS" pitchFamily="34" charset="-128"/>
                <a:cs typeface="Arial Unicode MS" pitchFamily="34" charset="-128"/>
              </a:rPr>
            </a:br>
            <a:r>
              <a:rPr lang="ru-RU" sz="2800" dirty="0" smtClean="0">
                <a:latin typeface="Arial Unicode MS" pitchFamily="34" charset="-128"/>
                <a:ea typeface="Arial Unicode MS" pitchFamily="34" charset="-128"/>
                <a:cs typeface="Arial Unicode MS" pitchFamily="34" charset="-128"/>
              </a:rPr>
              <a:t>Предлагаются знакомые ситуации, но с условием, что количество предметов будет постоянно расти</a:t>
            </a:r>
            <a:br>
              <a:rPr lang="ru-RU" sz="2800" dirty="0" smtClean="0">
                <a:latin typeface="Arial Unicode MS" pitchFamily="34" charset="-128"/>
                <a:ea typeface="Arial Unicode MS" pitchFamily="34" charset="-128"/>
                <a:cs typeface="Arial Unicode MS" pitchFamily="34" charset="-128"/>
              </a:rPr>
            </a:br>
            <a:r>
              <a:rPr lang="ru-RU" sz="2800" dirty="0" smtClean="0">
                <a:latin typeface="Arial Unicode MS" pitchFamily="34" charset="-128"/>
                <a:ea typeface="Arial Unicode MS" pitchFamily="34" charset="-128"/>
                <a:cs typeface="Arial Unicode MS" pitchFamily="34" charset="-128"/>
              </a:rPr>
              <a:t>-В машине 4 колеса, Пока она едет у неё прибавляется по одному колесу  а) каждую минуту б) на каждой остановке в) при каждой заправке бензином и т.д.</a:t>
            </a:r>
            <a:endParaRPr lang="ru-RU" sz="2800"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0"/>
            <a:ext cx="7772400" cy="1470025"/>
          </a:xfrm>
        </p:spPr>
        <p:txBody>
          <a:bodyPr>
            <a:normAutofit/>
          </a:bodyPr>
          <a:lstStyle/>
          <a:p>
            <a:r>
              <a:rPr lang="ru-RU" sz="3600" b="1" dirty="0" smtClean="0">
                <a:latin typeface="Arial Unicode MS" pitchFamily="34" charset="-128"/>
                <a:ea typeface="Arial Unicode MS" pitchFamily="34" charset="-128"/>
                <a:cs typeface="Arial Unicode MS" pitchFamily="34" charset="-128"/>
              </a:rPr>
              <a:t>2. Прием ускорение - замедление.</a:t>
            </a:r>
            <a:r>
              <a:rPr lang="ru-RU" sz="2400" dirty="0" smtClean="0"/>
              <a:t> </a:t>
            </a:r>
            <a:endParaRPr lang="ru-RU" sz="3600" dirty="0"/>
          </a:p>
        </p:txBody>
      </p:sp>
      <p:sp>
        <p:nvSpPr>
          <p:cNvPr id="3" name="Подзаголовок 2"/>
          <p:cNvSpPr>
            <a:spLocks noGrp="1"/>
          </p:cNvSpPr>
          <p:nvPr>
            <p:ph type="subTitle" idx="1"/>
          </p:nvPr>
        </p:nvSpPr>
        <p:spPr>
          <a:xfrm>
            <a:off x="357158" y="1214422"/>
            <a:ext cx="8286808" cy="3000396"/>
          </a:xfrm>
        </p:spPr>
        <p:txBody>
          <a:bodyPr>
            <a:noAutofit/>
          </a:bodyPr>
          <a:lstStyle/>
          <a:p>
            <a:r>
              <a:rPr lang="ru-RU" sz="2400" dirty="0" smtClean="0">
                <a:solidFill>
                  <a:schemeClr val="bg2">
                    <a:lumMod val="10000"/>
                  </a:schemeClr>
                </a:solidFill>
                <a:latin typeface="Arial Unicode MS" pitchFamily="34" charset="-128"/>
                <a:ea typeface="Arial Unicode MS" pitchFamily="34" charset="-128"/>
                <a:cs typeface="Arial Unicode MS" pitchFamily="34" charset="-128"/>
              </a:rPr>
              <a:t>Чтобы направить фантазию в этом направлении, задают вопросы такие как: "Что будет, если", "Что произойдет, если".</a:t>
            </a:r>
          </a:p>
          <a:p>
            <a:r>
              <a:rPr lang="ru-RU" sz="2000" dirty="0" smtClean="0">
                <a:solidFill>
                  <a:schemeClr val="bg2">
                    <a:lumMod val="10000"/>
                  </a:schemeClr>
                </a:solidFill>
                <a:latin typeface="Arial Unicode MS" pitchFamily="34" charset="-128"/>
                <a:ea typeface="Arial Unicode MS" pitchFamily="34" charset="-128"/>
                <a:cs typeface="Arial Unicode MS" pitchFamily="34" charset="-128"/>
              </a:rPr>
              <a:t>Цель игр: учить видоизменять привычные ситуации при увеличении или сокращении времени между явлениями</a:t>
            </a:r>
          </a:p>
          <a:p>
            <a:pPr algn="l">
              <a:buFont typeface="Wingdings" pitchFamily="2" charset="2"/>
              <a:buChar char="v"/>
            </a:pPr>
            <a:r>
              <a:rPr lang="ru-RU" sz="2400" dirty="0" smtClean="0">
                <a:solidFill>
                  <a:schemeClr val="bg2">
                    <a:lumMod val="10000"/>
                  </a:schemeClr>
                </a:solidFill>
                <a:latin typeface="Arial Unicode MS" pitchFamily="34" charset="-128"/>
                <a:ea typeface="Arial Unicode MS" pitchFamily="34" charset="-128"/>
                <a:cs typeface="Arial Unicode MS" pitchFamily="34" charset="-128"/>
              </a:rPr>
              <a:t> </a:t>
            </a:r>
            <a:r>
              <a:rPr lang="ru-RU" sz="2400" b="1" dirty="0" smtClean="0">
                <a:solidFill>
                  <a:schemeClr val="bg2">
                    <a:lumMod val="10000"/>
                  </a:schemeClr>
                </a:solidFill>
                <a:latin typeface="Arial Unicode MS" pitchFamily="34" charset="-128"/>
                <a:ea typeface="Arial Unicode MS" pitchFamily="34" charset="-128"/>
                <a:cs typeface="Arial Unicode MS" pitchFamily="34" charset="-128"/>
              </a:rPr>
              <a:t>2.1 Игра  </a:t>
            </a:r>
            <a:r>
              <a:rPr lang="ru-RU" sz="2400" b="1" i="1" dirty="0" smtClean="0">
                <a:solidFill>
                  <a:schemeClr val="bg2">
                    <a:lumMod val="10000"/>
                  </a:schemeClr>
                </a:solidFill>
                <a:latin typeface="Arial Unicode MS" pitchFamily="34" charset="-128"/>
                <a:ea typeface="Arial Unicode MS" pitchFamily="34" charset="-128"/>
                <a:cs typeface="Arial Unicode MS" pitchFamily="34" charset="-128"/>
              </a:rPr>
              <a:t>Всё быстро»</a:t>
            </a:r>
            <a:endParaRPr lang="ru-RU" sz="2400" b="1" dirty="0" smtClean="0">
              <a:solidFill>
                <a:schemeClr val="bg2">
                  <a:lumMod val="10000"/>
                </a:schemeClr>
              </a:solidFill>
              <a:latin typeface="Arial Unicode MS" pitchFamily="34" charset="-128"/>
              <a:ea typeface="Arial Unicode MS" pitchFamily="34" charset="-128"/>
              <a:cs typeface="Arial Unicode MS" pitchFamily="34" charset="-128"/>
            </a:endParaRPr>
          </a:p>
          <a:p>
            <a:r>
              <a:rPr lang="ru-RU" sz="2000" i="1" dirty="0" smtClean="0">
                <a:solidFill>
                  <a:schemeClr val="bg2">
                    <a:lumMod val="10000"/>
                  </a:schemeClr>
                </a:solidFill>
                <a:latin typeface="Arial Unicode MS" pitchFamily="34" charset="-128"/>
                <a:ea typeface="Arial Unicode MS" pitchFamily="34" charset="-128"/>
                <a:cs typeface="Arial Unicode MS" pitchFamily="34" charset="-128"/>
              </a:rPr>
              <a:t>Детям предлагается обсудить ситуации, увиденные на картине, прочитанные в книге</a:t>
            </a:r>
            <a:endParaRPr lang="ru-RU" sz="2000" dirty="0" smtClean="0">
              <a:solidFill>
                <a:schemeClr val="bg2">
                  <a:lumMod val="10000"/>
                </a:schemeClr>
              </a:solidFill>
              <a:latin typeface="Arial Unicode MS" pitchFamily="34" charset="-128"/>
              <a:ea typeface="Arial Unicode MS" pitchFamily="34" charset="-128"/>
              <a:cs typeface="Arial Unicode MS" pitchFamily="34" charset="-128"/>
            </a:endParaRPr>
          </a:p>
          <a:p>
            <a:r>
              <a:rPr lang="ru-RU" sz="2000" i="1" dirty="0" smtClean="0">
                <a:solidFill>
                  <a:schemeClr val="bg2">
                    <a:lumMod val="10000"/>
                  </a:schemeClr>
                </a:solidFill>
                <a:latin typeface="Arial Unicode MS" pitchFamily="34" charset="-128"/>
                <a:ea typeface="Arial Unicode MS" pitchFamily="34" charset="-128"/>
                <a:cs typeface="Arial Unicode MS" pitchFamily="34" charset="-128"/>
              </a:rPr>
              <a:t>-</a:t>
            </a:r>
            <a:r>
              <a:rPr lang="ru-RU" sz="2000" dirty="0" smtClean="0">
                <a:solidFill>
                  <a:schemeClr val="bg2">
                    <a:lumMod val="10000"/>
                  </a:schemeClr>
                </a:solidFill>
                <a:latin typeface="Arial Unicode MS" pitchFamily="34" charset="-128"/>
                <a:ea typeface="Arial Unicode MS" pitchFamily="34" charset="-128"/>
                <a:cs typeface="Arial Unicode MS" pitchFamily="34" charset="-128"/>
              </a:rPr>
              <a:t>Что будет, если сутки будут длиться 1 час. За 1 час надо успеть поспать, позавтракать, сходить в детский сад), погулять, поужинать.</a:t>
            </a:r>
          </a:p>
          <a:p>
            <a:pPr algn="l">
              <a:buFont typeface="Wingdings" pitchFamily="2" charset="2"/>
              <a:buChar char="v"/>
            </a:pPr>
            <a:r>
              <a:rPr lang="ru-RU" sz="2400" dirty="0" smtClean="0">
                <a:solidFill>
                  <a:schemeClr val="bg2">
                    <a:lumMod val="10000"/>
                  </a:schemeClr>
                </a:solidFill>
                <a:latin typeface="Arial Unicode MS" pitchFamily="34" charset="-128"/>
                <a:ea typeface="Arial Unicode MS" pitchFamily="34" charset="-128"/>
                <a:cs typeface="Arial Unicode MS" pitchFamily="34" charset="-128"/>
              </a:rPr>
              <a:t> </a:t>
            </a:r>
            <a:r>
              <a:rPr lang="ru-RU" sz="2400" b="1" dirty="0" smtClean="0">
                <a:solidFill>
                  <a:schemeClr val="bg2">
                    <a:lumMod val="10000"/>
                  </a:schemeClr>
                </a:solidFill>
                <a:latin typeface="Arial Unicode MS" pitchFamily="34" charset="-128"/>
                <a:ea typeface="Arial Unicode MS" pitchFamily="34" charset="-128"/>
                <a:cs typeface="Arial Unicode MS" pitchFamily="34" charset="-128"/>
              </a:rPr>
              <a:t>2.2 Игра «Всё долго» </a:t>
            </a:r>
          </a:p>
          <a:p>
            <a:r>
              <a:rPr lang="ru-RU" sz="2000" dirty="0" smtClean="0">
                <a:solidFill>
                  <a:schemeClr val="bg2">
                    <a:lumMod val="10000"/>
                  </a:schemeClr>
                </a:solidFill>
                <a:latin typeface="Arial Unicode MS" pitchFamily="34" charset="-128"/>
                <a:ea typeface="Arial Unicode MS" pitchFamily="34" charset="-128"/>
                <a:cs typeface="Arial Unicode MS" pitchFamily="34" charset="-128"/>
              </a:rPr>
              <a:t>- Что будет, если времена года будут длиться по 100 лет? (Тогда бы люди, родившиеся в начале зимы, никогда бы не увидели зеленой травы, цветов, разлива рек)</a:t>
            </a:r>
          </a:p>
          <a:p>
            <a:endParaRPr lang="ru-RU"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214338"/>
            <a:ext cx="7772400" cy="1470025"/>
          </a:xfrm>
        </p:spPr>
        <p:txBody>
          <a:bodyPr/>
          <a:lstStyle/>
          <a:p>
            <a:r>
              <a:rPr lang="ru-RU" b="1" dirty="0" smtClean="0"/>
              <a:t>3. </a:t>
            </a:r>
            <a:r>
              <a:rPr lang="ru-RU" b="1" dirty="0" err="1" smtClean="0"/>
              <a:t>Динамизация</a:t>
            </a:r>
            <a:r>
              <a:rPr lang="ru-RU" b="1" dirty="0" smtClean="0"/>
              <a:t> - статика</a:t>
            </a:r>
            <a:endParaRPr lang="ru-RU" dirty="0"/>
          </a:p>
        </p:txBody>
      </p:sp>
      <p:sp>
        <p:nvSpPr>
          <p:cNvPr id="3" name="Подзаголовок 2"/>
          <p:cNvSpPr>
            <a:spLocks noGrp="1"/>
          </p:cNvSpPr>
          <p:nvPr>
            <p:ph type="subTitle" idx="1"/>
          </p:nvPr>
        </p:nvSpPr>
        <p:spPr>
          <a:xfrm>
            <a:off x="428596" y="928670"/>
            <a:ext cx="7329494" cy="6215106"/>
          </a:xfrm>
        </p:spPr>
        <p:txBody>
          <a:bodyPr>
            <a:noAutofit/>
          </a:bodyPr>
          <a:lstStyle/>
          <a:p>
            <a:pPr algn="l">
              <a:buFont typeface="Wingdings" pitchFamily="2" charset="2"/>
              <a:buChar char="v"/>
            </a:pPr>
            <a:r>
              <a:rPr lang="ru-RU" dirty="0" smtClean="0">
                <a:solidFill>
                  <a:schemeClr val="bg2">
                    <a:lumMod val="10000"/>
                  </a:schemeClr>
                </a:solidFill>
                <a:latin typeface="Arial Unicode MS" pitchFamily="34" charset="-128"/>
                <a:ea typeface="Arial Unicode MS" pitchFamily="34" charset="-128"/>
                <a:cs typeface="Arial Unicode MS" pitchFamily="34" charset="-128"/>
              </a:rPr>
              <a:t>  При использовании этого приёма любой двигающийся предмет можно сделать статичным, и наоборот, любой статичный, неподвижный предмет, сделать подвижным.        Сказка, любая ситуация сразу приобретает другое значение</a:t>
            </a:r>
          </a:p>
          <a:p>
            <a:pPr algn="l">
              <a:buFont typeface="Wingdings" pitchFamily="2" charset="2"/>
              <a:buChar char="v"/>
            </a:pPr>
            <a:r>
              <a:rPr lang="ru-RU" dirty="0" smtClean="0">
                <a:solidFill>
                  <a:schemeClr val="bg2">
                    <a:lumMod val="10000"/>
                  </a:schemeClr>
                </a:solidFill>
                <a:latin typeface="Arial Unicode MS" pitchFamily="34" charset="-128"/>
                <a:ea typeface="Arial Unicode MS" pitchFamily="34" charset="-128"/>
                <a:cs typeface="Arial Unicode MS" pitchFamily="34" charset="-128"/>
              </a:rPr>
              <a:t>  Как поджарить котлеты в движущейся сковородке?</a:t>
            </a:r>
          </a:p>
          <a:p>
            <a:pPr algn="l">
              <a:buFont typeface="Wingdings" pitchFamily="2" charset="2"/>
              <a:buChar char="v"/>
            </a:pPr>
            <a:r>
              <a:rPr lang="ru-RU" dirty="0" smtClean="0">
                <a:solidFill>
                  <a:schemeClr val="bg2">
                    <a:lumMod val="10000"/>
                  </a:schemeClr>
                </a:solidFill>
                <a:latin typeface="Arial Unicode MS" pitchFamily="34" charset="-128"/>
                <a:ea typeface="Arial Unicode MS" pitchFamily="34" charset="-128"/>
                <a:cs typeface="Arial Unicode MS" pitchFamily="34" charset="-128"/>
              </a:rPr>
              <a:t>  Как сорвать сливу с летающего дерева?</a:t>
            </a:r>
            <a:endParaRPr lang="ru-RU" dirty="0">
              <a:solidFill>
                <a:schemeClr val="bg2">
                  <a:lumMod val="10000"/>
                </a:schemeClr>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42900"/>
            <a:ext cx="8229600" cy="1143000"/>
          </a:xfrm>
        </p:spPr>
        <p:txBody>
          <a:bodyPr>
            <a:normAutofit/>
          </a:bodyPr>
          <a:lstStyle/>
          <a:p>
            <a:r>
              <a:rPr lang="ru-RU" sz="4000" dirty="0" smtClean="0">
                <a:latin typeface="Arial Unicode MS" pitchFamily="34" charset="-128"/>
                <a:ea typeface="Arial Unicode MS" pitchFamily="34" charset="-128"/>
                <a:cs typeface="Arial Unicode MS" pitchFamily="34" charset="-128"/>
              </a:rPr>
              <a:t>4. Изменение времени</a:t>
            </a:r>
            <a:endParaRPr lang="ru-RU" sz="4000" dirty="0">
              <a:latin typeface="Arial Unicode MS" pitchFamily="34" charset="-128"/>
              <a:ea typeface="Arial Unicode MS" pitchFamily="34" charset="-128"/>
              <a:cs typeface="Arial Unicode MS" pitchFamily="34" charset="-128"/>
            </a:endParaRPr>
          </a:p>
        </p:txBody>
      </p:sp>
      <p:sp>
        <p:nvSpPr>
          <p:cNvPr id="3" name="Содержимое 2"/>
          <p:cNvSpPr>
            <a:spLocks noGrp="1"/>
          </p:cNvSpPr>
          <p:nvPr>
            <p:ph idx="1"/>
          </p:nvPr>
        </p:nvSpPr>
        <p:spPr>
          <a:xfrm>
            <a:off x="357158" y="1000108"/>
            <a:ext cx="8372476" cy="4929222"/>
          </a:xfrm>
        </p:spPr>
        <p:txBody>
          <a:bodyPr>
            <a:noAutofit/>
          </a:bodyPr>
          <a:lstStyle/>
          <a:p>
            <a:pPr>
              <a:buFont typeface="Wingdings" pitchFamily="2" charset="2"/>
              <a:buChar char="v"/>
            </a:pPr>
            <a:r>
              <a:rPr lang="ru-RU" sz="2000" b="1" dirty="0" smtClean="0">
                <a:latin typeface="Arial Unicode MS" pitchFamily="34" charset="-128"/>
                <a:ea typeface="Arial Unicode MS" pitchFamily="34" charset="-128"/>
                <a:cs typeface="Arial Unicode MS" pitchFamily="34" charset="-128"/>
              </a:rPr>
              <a:t>4.1 </a:t>
            </a:r>
            <a:r>
              <a:rPr lang="ru-RU" sz="2000" i="1" dirty="0" smtClean="0">
                <a:latin typeface="Arial Black" pitchFamily="34" charset="0"/>
                <a:ea typeface="Arial Unicode MS" pitchFamily="34" charset="-128"/>
                <a:cs typeface="Arial Unicode MS" pitchFamily="34" charset="-128"/>
              </a:rPr>
              <a:t>Игра  «Смещение во времени»</a:t>
            </a:r>
          </a:p>
          <a:p>
            <a:r>
              <a:rPr lang="ru-RU" sz="2000" dirty="0" smtClean="0">
                <a:latin typeface="Arial Unicode MS" pitchFamily="34" charset="-128"/>
                <a:ea typeface="Arial Unicode MS" pitchFamily="34" charset="-128"/>
                <a:cs typeface="Arial Unicode MS" pitchFamily="34" charset="-128"/>
              </a:rPr>
              <a:t>Педагог  выделяет какую-либо ситуацию (рассказы из жизни детей, прочитанные сказки, рассказы). Детям предлагается подумать, что будет если эту ситуацию перенести в другое время: в древнее, в средние века –рыцарей, в будущее и т.д.</a:t>
            </a:r>
          </a:p>
          <a:p>
            <a:pPr>
              <a:buFont typeface="Wingdings" pitchFamily="2" charset="2"/>
              <a:buChar char="v"/>
            </a:pPr>
            <a:r>
              <a:rPr lang="ru-RU" sz="2000" b="1" i="1" dirty="0" smtClean="0">
                <a:latin typeface="Arial Unicode MS" pitchFamily="34" charset="-128"/>
                <a:ea typeface="Arial Unicode MS" pitchFamily="34" charset="-128"/>
                <a:cs typeface="Arial Unicode MS" pitchFamily="34" charset="-128"/>
              </a:rPr>
              <a:t>4.2</a:t>
            </a:r>
            <a:r>
              <a:rPr lang="ru-RU" sz="2000" i="1" dirty="0" smtClean="0">
                <a:latin typeface="Arial Unicode MS" pitchFamily="34" charset="-128"/>
                <a:ea typeface="Arial Unicode MS" pitchFamily="34" charset="-128"/>
                <a:cs typeface="Arial Unicode MS" pitchFamily="34" charset="-128"/>
              </a:rPr>
              <a:t>  </a:t>
            </a:r>
            <a:r>
              <a:rPr lang="ru-RU" sz="2000" i="1" dirty="0" smtClean="0">
                <a:latin typeface="Arial Black" pitchFamily="34" charset="0"/>
                <a:ea typeface="Arial Unicode MS" pitchFamily="34" charset="-128"/>
                <a:cs typeface="Arial Unicode MS" pitchFamily="34" charset="-128"/>
              </a:rPr>
              <a:t>Игра « Машина времени». </a:t>
            </a:r>
            <a:endParaRPr lang="ru-RU" sz="2000" dirty="0" smtClean="0">
              <a:latin typeface="Arial Black" pitchFamily="34" charset="0"/>
              <a:ea typeface="Arial Unicode MS" pitchFamily="34" charset="-128"/>
              <a:cs typeface="Arial Unicode MS" pitchFamily="34" charset="-128"/>
            </a:endParaRPr>
          </a:p>
          <a:p>
            <a:r>
              <a:rPr lang="ru-RU" sz="2000" dirty="0" smtClean="0">
                <a:latin typeface="Arial Unicode MS" pitchFamily="34" charset="-128"/>
                <a:ea typeface="Arial Unicode MS" pitchFamily="34" charset="-128"/>
                <a:cs typeface="Arial Unicode MS" pitchFamily="34" charset="-128"/>
              </a:rPr>
              <a:t> У вас появилась машина времени! Вы в нее садитесь и можете путешествовать в ближнее и в дальнее прошлое любой страны, в ближнее и в дальнее будущее любой страны и быть там любое время. Но менять там ничего нельзя, можно только смотреть. Пока вы находитесь в прошлом или в будущем, жизнь на Земле протекает по своим обычным законам.</a:t>
            </a:r>
          </a:p>
          <a:p>
            <a:r>
              <a:rPr lang="ru-RU" sz="2000" dirty="0" smtClean="0">
                <a:latin typeface="Arial Unicode MS" pitchFamily="34" charset="-128"/>
                <a:ea typeface="Arial Unicode MS" pitchFamily="34" charset="-128"/>
                <a:cs typeface="Arial Unicode MS" pitchFamily="34" charset="-128"/>
              </a:rPr>
              <a:t> - Что бы вы хотели посмотреть в прошлом? ( Какими были мама и бабушка, когда им было столько же лет, сколько мне сейчас?  Как жили динозавры?...)</a:t>
            </a:r>
          </a:p>
          <a:p>
            <a:r>
              <a:rPr lang="ru-RU" sz="2000" dirty="0" smtClean="0">
                <a:latin typeface="Arial Unicode MS" pitchFamily="34" charset="-128"/>
                <a:ea typeface="Arial Unicode MS" pitchFamily="34" charset="-128"/>
                <a:cs typeface="Arial Unicode MS" pitchFamily="34" charset="-128"/>
              </a:rPr>
              <a:t> - Что бы вы хотели посмотреть в будущем? ( Кем я буду? Поговорить со своим будущим сыном)</a:t>
            </a:r>
          </a:p>
          <a:p>
            <a:endParaRPr lang="ru-RU" sz="2000" dirty="0" smtClean="0">
              <a:latin typeface="Arial Unicode MS" pitchFamily="34" charset="-128"/>
              <a:ea typeface="Arial Unicode MS" pitchFamily="34" charset="-128"/>
              <a:cs typeface="Arial Unicode MS" pitchFamily="34" charset="-128"/>
            </a:endParaRPr>
          </a:p>
          <a:p>
            <a:endParaRPr lang="ru-RU"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txBody>
          <a:bodyPr>
            <a:normAutofit/>
          </a:bodyPr>
          <a:lstStyle/>
          <a:p>
            <a:r>
              <a:rPr lang="ru-RU" sz="4000" dirty="0" err="1" smtClean="0">
                <a:latin typeface="Arial Unicode MS" pitchFamily="34" charset="-128"/>
                <a:ea typeface="Arial Unicode MS" pitchFamily="34" charset="-128"/>
                <a:cs typeface="Arial Unicode MS" pitchFamily="34" charset="-128"/>
              </a:rPr>
              <a:t>Хроноклазм</a:t>
            </a:r>
            <a:endParaRPr lang="ru-RU" sz="4000" dirty="0">
              <a:latin typeface="Arial Unicode MS" pitchFamily="34" charset="-128"/>
              <a:ea typeface="Arial Unicode MS" pitchFamily="34" charset="-128"/>
              <a:cs typeface="Arial Unicode MS" pitchFamily="34" charset="-128"/>
            </a:endParaRPr>
          </a:p>
        </p:txBody>
      </p:sp>
      <p:sp>
        <p:nvSpPr>
          <p:cNvPr id="3" name="Содержимое 2"/>
          <p:cNvSpPr>
            <a:spLocks noGrp="1"/>
          </p:cNvSpPr>
          <p:nvPr>
            <p:ph idx="1"/>
          </p:nvPr>
        </p:nvSpPr>
        <p:spPr>
          <a:xfrm>
            <a:off x="357158" y="1285860"/>
            <a:ext cx="8372476" cy="5072098"/>
          </a:xfrm>
        </p:spPr>
        <p:txBody>
          <a:bodyPr>
            <a:normAutofit fontScale="47500" lnSpcReduction="20000"/>
          </a:bodyPr>
          <a:lstStyle/>
          <a:p>
            <a:pPr>
              <a:buFont typeface="Wingdings" pitchFamily="2" charset="2"/>
              <a:buChar char="v"/>
            </a:pPr>
            <a:r>
              <a:rPr lang="ru-RU" sz="5100" b="1" dirty="0" smtClean="0">
                <a:latin typeface="Arial Unicode MS" pitchFamily="34" charset="-128"/>
                <a:ea typeface="Arial Unicode MS" pitchFamily="34" charset="-128"/>
                <a:cs typeface="Arial Unicode MS" pitchFamily="34" charset="-128"/>
              </a:rPr>
              <a:t>4.3. «Что было, если бы» (</a:t>
            </a:r>
            <a:r>
              <a:rPr lang="ru-RU" sz="5100" b="1" i="1" dirty="0" err="1" smtClean="0">
                <a:latin typeface="Arial Unicode MS" pitchFamily="34" charset="-128"/>
                <a:ea typeface="Arial Unicode MS" pitchFamily="34" charset="-128"/>
                <a:cs typeface="Arial Unicode MS" pitchFamily="34" charset="-128"/>
              </a:rPr>
              <a:t>Хроноклазм</a:t>
            </a:r>
            <a:r>
              <a:rPr lang="ru-RU" sz="5100" b="1" i="1" dirty="0" smtClean="0">
                <a:latin typeface="Arial Unicode MS" pitchFamily="34" charset="-128"/>
                <a:ea typeface="Arial Unicode MS" pitchFamily="34" charset="-128"/>
                <a:cs typeface="Arial Unicode MS" pitchFamily="34" charset="-128"/>
              </a:rPr>
              <a:t>).</a:t>
            </a:r>
            <a:r>
              <a:rPr lang="ru-RU" sz="5100" b="1" dirty="0" smtClean="0">
                <a:latin typeface="Arial Unicode MS" pitchFamily="34" charset="-128"/>
                <a:ea typeface="Arial Unicode MS" pitchFamily="34" charset="-128"/>
                <a:cs typeface="Arial Unicode MS" pitchFamily="34" charset="-128"/>
              </a:rPr>
              <a:t> </a:t>
            </a:r>
          </a:p>
          <a:p>
            <a:r>
              <a:rPr lang="ru-RU" sz="4200" dirty="0" smtClean="0">
                <a:latin typeface="Arial Unicode MS" pitchFamily="34" charset="-128"/>
                <a:ea typeface="Arial Unicode MS" pitchFamily="34" charset="-128"/>
                <a:cs typeface="Arial Unicode MS" pitchFamily="34" charset="-128"/>
              </a:rPr>
              <a:t> Это парадокс, вызванный вмешательством в предыдущую жизнь. Переместился некто в прошлое и что-то там поменял, а потом вернулся, а на Земле все по-другому. Для побуждения фантазировать в этом направлении задаются вопросы:</a:t>
            </a:r>
          </a:p>
          <a:p>
            <a:r>
              <a:rPr lang="ru-RU" sz="4200" dirty="0" smtClean="0">
                <a:latin typeface="Arial Unicode MS" pitchFamily="34" charset="-128"/>
                <a:ea typeface="Arial Unicode MS" pitchFamily="34" charset="-128"/>
                <a:cs typeface="Arial Unicode MS" pitchFamily="34" charset="-128"/>
              </a:rPr>
              <a:t> - Что было бы сейчас, если бы в прошлом что-то произошло иначе или вообще чего-то не произошло?  Что надо бы было изменить в прошлом, чтобы не произошло то, что произошло?</a:t>
            </a:r>
          </a:p>
          <a:p>
            <a:r>
              <a:rPr lang="ru-RU" sz="4200" dirty="0" smtClean="0">
                <a:latin typeface="Arial Unicode MS" pitchFamily="34" charset="-128"/>
                <a:ea typeface="Arial Unicode MS" pitchFamily="34" charset="-128"/>
                <a:cs typeface="Arial Unicode MS" pitchFamily="34" charset="-128"/>
              </a:rPr>
              <a:t> Например:</a:t>
            </a:r>
          </a:p>
          <a:p>
            <a:r>
              <a:rPr lang="ru-RU" sz="4200" dirty="0" smtClean="0">
                <a:latin typeface="Arial Unicode MS" pitchFamily="34" charset="-128"/>
                <a:ea typeface="Arial Unicode MS" pitchFamily="34" charset="-128"/>
                <a:cs typeface="Arial Unicode MS" pitchFamily="34" charset="-128"/>
              </a:rPr>
              <a:t> - Я потерял ключи. Не беда, возвращаюсь в прошлое и не беру с собой ключи.</a:t>
            </a:r>
          </a:p>
          <a:p>
            <a:r>
              <a:rPr lang="ru-RU" sz="4200" dirty="0" smtClean="0">
                <a:latin typeface="Arial Unicode MS" pitchFamily="34" charset="-128"/>
                <a:ea typeface="Arial Unicode MS" pitchFamily="34" charset="-128"/>
                <a:cs typeface="Arial Unicode MS" pitchFamily="34" charset="-128"/>
              </a:rPr>
              <a:t> - Что было бы, если бы в прошлом построили </a:t>
            </a:r>
            <a:r>
              <a:rPr lang="ru-RU" sz="4200" dirty="0" err="1" smtClean="0">
                <a:latin typeface="Arial Unicode MS" pitchFamily="34" charset="-128"/>
                <a:ea typeface="Arial Unicode MS" pitchFamily="34" charset="-128"/>
                <a:cs typeface="Arial Unicode MS" pitchFamily="34" charset="-128"/>
              </a:rPr>
              <a:t>д</a:t>
            </a:r>
            <a:r>
              <a:rPr lang="ru-RU" sz="4200" dirty="0" smtClean="0">
                <a:latin typeface="Arial Unicode MS" pitchFamily="34" charset="-128"/>
                <a:ea typeface="Arial Unicode MS" pitchFamily="34" charset="-128"/>
                <a:cs typeface="Arial Unicode MS" pitchFamily="34" charset="-128"/>
              </a:rPr>
              <a:t>/с на луне?</a:t>
            </a:r>
          </a:p>
          <a:p>
            <a:r>
              <a:rPr lang="ru-RU" sz="4200" dirty="0" smtClean="0">
                <a:latin typeface="Arial Unicode MS" pitchFamily="34" charset="-128"/>
                <a:ea typeface="Arial Unicode MS" pitchFamily="34" charset="-128"/>
                <a:cs typeface="Arial Unicode MS" pitchFamily="34" charset="-128"/>
              </a:rPr>
              <a:t> - Что можно менять в прошлом? Все можно менять в прошлом! Поступки людей, явления живой и неживой природы, окрестности.</a:t>
            </a:r>
          </a:p>
          <a:p>
            <a:r>
              <a:rPr lang="ru-RU" sz="4200" dirty="0" smtClean="0">
                <a:latin typeface="Arial Unicode MS" pitchFamily="34" charset="-128"/>
                <a:ea typeface="Arial Unicode MS" pitchFamily="34" charset="-128"/>
                <a:cs typeface="Arial Unicode MS" pitchFamily="34" charset="-128"/>
              </a:rPr>
              <a:t> </a:t>
            </a:r>
            <a:r>
              <a:rPr lang="ru-RU" sz="4200" dirty="0" err="1" smtClean="0">
                <a:latin typeface="Arial Unicode MS" pitchFamily="34" charset="-128"/>
                <a:ea typeface="Arial Unicode MS" pitchFamily="34" charset="-128"/>
                <a:cs typeface="Arial Unicode MS" pitchFamily="34" charset="-128"/>
              </a:rPr>
              <a:t>Хроноклазм</a:t>
            </a:r>
            <a:r>
              <a:rPr lang="ru-RU" sz="4200" dirty="0" smtClean="0">
                <a:latin typeface="Arial Unicode MS" pitchFamily="34" charset="-128"/>
                <a:ea typeface="Arial Unicode MS" pitchFamily="34" charset="-128"/>
                <a:cs typeface="Arial Unicode MS" pitchFamily="34" charset="-128"/>
              </a:rPr>
              <a:t>, «машина времени» - это замечательные приемы фантазирования, они дают неисчерпаемое количество сюжетов. </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214338"/>
            <a:ext cx="7772400" cy="1470025"/>
          </a:xfrm>
        </p:spPr>
        <p:txBody>
          <a:bodyPr>
            <a:normAutofit/>
          </a:bodyPr>
          <a:lstStyle/>
          <a:p>
            <a:r>
              <a:rPr lang="ru-RU" sz="3600" dirty="0" smtClean="0">
                <a:latin typeface="Arial Unicode MS" pitchFamily="34" charset="-128"/>
                <a:ea typeface="Arial Unicode MS" pitchFamily="34" charset="-128"/>
                <a:cs typeface="Arial Unicode MS" pitchFamily="34" charset="-128"/>
              </a:rPr>
              <a:t>5. БИНОМЫ и ПОЛИНОМЫ</a:t>
            </a:r>
            <a:endParaRPr lang="ru-RU" sz="3600"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a:xfrm>
            <a:off x="500034" y="1142984"/>
            <a:ext cx="8358246" cy="5214974"/>
          </a:xfrm>
        </p:spPr>
        <p:txBody>
          <a:bodyPr>
            <a:normAutofit fontScale="25000" lnSpcReduction="20000"/>
          </a:bodyPr>
          <a:lstStyle/>
          <a:p>
            <a:pPr algn="l">
              <a:buFont typeface="Wingdings" pitchFamily="2" charset="2"/>
              <a:buChar char="v"/>
            </a:pPr>
            <a:r>
              <a:rPr lang="ru-RU" sz="9600" dirty="0" smtClean="0">
                <a:solidFill>
                  <a:schemeClr val="bg2">
                    <a:lumMod val="10000"/>
                  </a:schemeClr>
                </a:solidFill>
                <a:latin typeface="Arial Unicode MS" pitchFamily="34" charset="-128"/>
                <a:ea typeface="Arial Unicode MS" pitchFamily="34" charset="-128"/>
                <a:cs typeface="Arial Unicode MS" pitchFamily="34" charset="-128"/>
              </a:rPr>
              <a:t>  </a:t>
            </a:r>
            <a:r>
              <a:rPr lang="ru-RU" sz="9600" b="1" dirty="0" smtClean="0">
                <a:solidFill>
                  <a:schemeClr val="bg2">
                    <a:lumMod val="10000"/>
                  </a:schemeClr>
                </a:solidFill>
                <a:latin typeface="Arial Unicode MS" pitchFamily="34" charset="-128"/>
                <a:ea typeface="Arial Unicode MS" pitchFamily="34" charset="-128"/>
                <a:cs typeface="Arial Unicode MS" pitchFamily="34" charset="-128"/>
              </a:rPr>
              <a:t>"Бином фантазии".</a:t>
            </a:r>
          </a:p>
          <a:p>
            <a:r>
              <a:rPr lang="ru-RU" sz="9600" dirty="0" smtClean="0">
                <a:solidFill>
                  <a:schemeClr val="bg2">
                    <a:lumMod val="10000"/>
                  </a:schemeClr>
                </a:solidFill>
                <a:latin typeface="Arial Unicode MS" pitchFamily="34" charset="-128"/>
                <a:ea typeface="Arial Unicode MS" pitchFamily="34" charset="-128"/>
                <a:cs typeface="Arial Unicode MS" pitchFamily="34" charset="-128"/>
              </a:rPr>
              <a:t>На столе лежат картинки (рисунком вниз). Ребёнок берёт 2 картинки. Ему предлагается соединить слова, обозначающие нарисованное на картинках.</a:t>
            </a:r>
          </a:p>
          <a:p>
            <a:pPr algn="l">
              <a:buFont typeface="Wingdings" pitchFamily="2" charset="2"/>
              <a:buChar char="v"/>
            </a:pPr>
            <a:r>
              <a:rPr lang="ru-RU" sz="9600" b="1" dirty="0" smtClean="0">
                <a:solidFill>
                  <a:schemeClr val="bg2">
                    <a:lumMod val="10000"/>
                  </a:schemeClr>
                </a:solidFill>
                <a:latin typeface="Arial Unicode MS" pitchFamily="34" charset="-128"/>
                <a:ea typeface="Arial Unicode MS" pitchFamily="34" charset="-128"/>
                <a:cs typeface="Arial Unicode MS" pitchFamily="34" charset="-128"/>
              </a:rPr>
              <a:t>  "Коллаж из сказок".</a:t>
            </a:r>
          </a:p>
          <a:p>
            <a:pPr algn="l"/>
            <a:r>
              <a:rPr lang="ru-RU" sz="9600" dirty="0" smtClean="0">
                <a:solidFill>
                  <a:schemeClr val="bg2">
                    <a:lumMod val="10000"/>
                  </a:schemeClr>
                </a:solidFill>
                <a:latin typeface="Arial Unicode MS" pitchFamily="34" charset="-128"/>
                <a:ea typeface="Arial Unicode MS" pitchFamily="34" charset="-128"/>
                <a:cs typeface="Arial Unicode MS" pitchFamily="34" charset="-128"/>
              </a:rPr>
              <a:t>  Предлагаем детям соединить знакомые персонажи из разных сказок в одну и придумать свою — новую сказку. Приключения героев переплетаются и получается новая сказка. Например: 5-6 картинок с изображением героев какой-либо сказки (картинки можно заменить игрушками, настольным театром, опорными сигналами). Определив, из какой сказки герои, дети начинают рассказывать сказку. И вдруг появляется герой, который не имеет никакого отношения к этой сказке. Вариантов и переплетений ситуаций из разных сказок может быть множество, важно только не забыть о главных, первоначальных героях.</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2714620"/>
            <a:ext cx="7772400" cy="1470025"/>
          </a:xfrm>
        </p:spPr>
        <p:txBody>
          <a:bodyPr>
            <a:noAutofit/>
          </a:bodyPr>
          <a:lstStyle/>
          <a:p>
            <a:pPr algn="l">
              <a:buFont typeface="Wingdings" pitchFamily="2" charset="2"/>
              <a:buChar char="v"/>
            </a:pPr>
            <a:r>
              <a:rPr lang="ru-RU" sz="2400" b="1" dirty="0" smtClean="0">
                <a:latin typeface="Arial Unicode MS" pitchFamily="34" charset="-128"/>
                <a:ea typeface="Arial Unicode MS" pitchFamily="34" charset="-128"/>
                <a:cs typeface="Arial Unicode MS" pitchFamily="34" charset="-128"/>
              </a:rPr>
              <a:t>  "Полиномы фантазии".</a:t>
            </a:r>
            <a:br>
              <a:rPr lang="ru-RU" sz="2400" b="1"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Дети загадывают любое слово из трёх букв, Например, это слово "дом". Разложим его на звуки и придумываем слова, только на этот звук.</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Д — дырка, диван, девочка, дым и т. д.</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О — ослик, облако, обруч, овощи и т. д.</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М — мыло, мячик, мишка, магазин и т. д.</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Придуманные слова записываются или обозначаются символом, или ставится картинка. Потом берутся слова, по одному из каждого ряда, и с ними составляется предложение. Можно попытаться объединить полученные предложения одним сюжетом. Позже можно усложнить эту игру. На первый звук подбираем слова обозначающие предмет. На второй звук — слова, обозначающие прилагательные. На третий звук — слова, обозначающие действие</a:t>
            </a:r>
            <a:br>
              <a:rPr lang="ru-RU" sz="2400" dirty="0" smtClean="0">
                <a:latin typeface="Arial Unicode MS" pitchFamily="34" charset="-128"/>
                <a:ea typeface="Arial Unicode MS" pitchFamily="34" charset="-128"/>
                <a:cs typeface="Arial Unicode MS" pitchFamily="34" charset="-128"/>
              </a:rPr>
            </a:br>
            <a:endParaRPr lang="ru-RU" sz="2400"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357166"/>
            <a:ext cx="7772400" cy="1470025"/>
          </a:xfrm>
        </p:spPr>
        <p:txBody>
          <a:bodyPr>
            <a:noAutofit/>
          </a:bodyPr>
          <a:lstStyle/>
          <a:p>
            <a:pPr>
              <a:buFont typeface="Wingdings" pitchFamily="2" charset="2"/>
              <a:buChar char="v"/>
            </a:pPr>
            <a:r>
              <a:rPr lang="ru-RU" sz="2400" b="1" dirty="0" smtClean="0">
                <a:latin typeface="Arial Unicode MS" pitchFamily="34" charset="-128"/>
                <a:ea typeface="Arial Unicode MS" pitchFamily="34" charset="-128"/>
                <a:cs typeface="Arial Unicode MS" pitchFamily="34" charset="-128"/>
              </a:rPr>
              <a:t>  </a:t>
            </a:r>
            <a:r>
              <a:rPr lang="ru-RU" sz="2800" b="1" dirty="0" smtClean="0">
                <a:latin typeface="Arial Unicode MS" pitchFamily="34" charset="-128"/>
                <a:ea typeface="Arial Unicode MS" pitchFamily="34" charset="-128"/>
                <a:cs typeface="Arial Unicode MS" pitchFamily="34" charset="-128"/>
              </a:rPr>
              <a:t>Добавление одного или нескольких фантастических свойств одному человеку или многим людям</a:t>
            </a:r>
            <a:br>
              <a:rPr lang="ru-RU" sz="2800" b="1" dirty="0" smtClean="0">
                <a:latin typeface="Arial Unicode MS" pitchFamily="34" charset="-128"/>
                <a:ea typeface="Arial Unicode MS" pitchFamily="34" charset="-128"/>
                <a:cs typeface="Arial Unicode MS" pitchFamily="34" charset="-128"/>
              </a:rPr>
            </a:br>
            <a:r>
              <a:rPr lang="ru-RU" sz="2800" dirty="0" smtClean="0">
                <a:latin typeface="Arial Unicode MS" pitchFamily="34" charset="-128"/>
                <a:ea typeface="Arial Unicode MS" pitchFamily="34" charset="-128"/>
                <a:cs typeface="Arial Unicode MS" pitchFamily="34" charset="-128"/>
              </a:rPr>
              <a:t> (как фрагменты или заготовки будущих фантастических произведений)</a:t>
            </a:r>
            <a:r>
              <a:rPr lang="ru-RU" sz="2800" b="1" dirty="0" smtClean="0">
                <a:latin typeface="Arial Unicode MS" pitchFamily="34" charset="-128"/>
                <a:ea typeface="Arial Unicode MS" pitchFamily="34" charset="-128"/>
                <a:cs typeface="Arial Unicode MS" pitchFamily="34" charset="-128"/>
              </a:rPr>
              <a:t>.</a:t>
            </a:r>
            <a:endParaRPr lang="ru-RU" sz="2400" b="1"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a:xfrm>
            <a:off x="714348" y="2357430"/>
            <a:ext cx="7858180" cy="4214842"/>
          </a:xfrm>
        </p:spPr>
        <p:txBody>
          <a:bodyPr>
            <a:normAutofit fontScale="92500"/>
          </a:bodyPr>
          <a:lstStyle/>
          <a:p>
            <a:pPr algn="l"/>
            <a:r>
              <a:rPr lang="ru-RU" sz="3000" dirty="0" smtClean="0">
                <a:solidFill>
                  <a:schemeClr val="bg2">
                    <a:lumMod val="10000"/>
                  </a:schemeClr>
                </a:solidFill>
                <a:latin typeface="Arial Unicode MS" pitchFamily="34" charset="-128"/>
                <a:ea typeface="Arial Unicode MS" pitchFamily="34" charset="-128"/>
                <a:cs typeface="Arial Unicode MS" pitchFamily="34" charset="-128"/>
              </a:rPr>
              <a:t>Методика этого вида фантазирования похожа на метод фокальных объектов: </a:t>
            </a:r>
          </a:p>
          <a:p>
            <a:pPr algn="l"/>
            <a:r>
              <a:rPr lang="ru-RU" sz="3000" dirty="0" smtClean="0">
                <a:solidFill>
                  <a:schemeClr val="bg2">
                    <a:lumMod val="10000"/>
                  </a:schemeClr>
                </a:solidFill>
                <a:latin typeface="Arial Unicode MS" pitchFamily="34" charset="-128"/>
                <a:ea typeface="Arial Unicode MS" pitchFamily="34" charset="-128"/>
                <a:cs typeface="Arial Unicode MS" pitchFamily="34" charset="-128"/>
              </a:rPr>
              <a:t> а) выбирают несколько произвольных объектов живой и/или неживой природы;</a:t>
            </a:r>
          </a:p>
          <a:p>
            <a:pPr algn="l"/>
            <a:r>
              <a:rPr lang="ru-RU" sz="3000" dirty="0" smtClean="0">
                <a:solidFill>
                  <a:schemeClr val="bg2">
                    <a:lumMod val="10000"/>
                  </a:schemeClr>
                </a:solidFill>
                <a:latin typeface="Arial Unicode MS" pitchFamily="34" charset="-128"/>
                <a:ea typeface="Arial Unicode MS" pitchFamily="34" charset="-128"/>
                <a:cs typeface="Arial Unicode MS" pitchFamily="34" charset="-128"/>
              </a:rPr>
              <a:t> б) формулируют их свойства, качества, особенности или черты характера. Можно придумывать и новые свойства "из головы";</a:t>
            </a:r>
          </a:p>
          <a:p>
            <a:pPr algn="l"/>
            <a:r>
              <a:rPr lang="ru-RU" sz="3000" dirty="0" smtClean="0">
                <a:solidFill>
                  <a:schemeClr val="bg2">
                    <a:lumMod val="10000"/>
                  </a:schemeClr>
                </a:solidFill>
                <a:latin typeface="Arial Unicode MS" pitchFamily="34" charset="-128"/>
                <a:ea typeface="Arial Unicode MS" pitchFamily="34" charset="-128"/>
                <a:cs typeface="Arial Unicode MS" pitchFamily="34" charset="-128"/>
              </a:rPr>
              <a:t> в) сформулированными свойствами и качествами наделяют человека.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0"/>
            <a:ext cx="7772400" cy="1470025"/>
          </a:xfrm>
        </p:spPr>
        <p:txBody>
          <a:bodyPr/>
          <a:lstStyle/>
          <a:p>
            <a:r>
              <a:rPr lang="ru-RU" sz="4000" b="1" dirty="0" smtClean="0"/>
              <a:t>Фантастическое объединение и фантастическое дробление.</a:t>
            </a:r>
            <a:endParaRPr lang="ru-RU" dirty="0"/>
          </a:p>
        </p:txBody>
      </p:sp>
      <p:sp>
        <p:nvSpPr>
          <p:cNvPr id="3" name="Подзаголовок 2"/>
          <p:cNvSpPr>
            <a:spLocks noGrp="1"/>
          </p:cNvSpPr>
          <p:nvPr>
            <p:ph type="subTitle" idx="1"/>
          </p:nvPr>
        </p:nvSpPr>
        <p:spPr>
          <a:xfrm>
            <a:off x="571472" y="1500174"/>
            <a:ext cx="8286808" cy="4929222"/>
          </a:xfrm>
        </p:spPr>
        <p:txBody>
          <a:bodyPr>
            <a:normAutofit fontScale="25000" lnSpcReduction="20000"/>
          </a:bodyPr>
          <a:lstStyle/>
          <a:p>
            <a:pPr algn="l">
              <a:buFont typeface="Wingdings" pitchFamily="2" charset="2"/>
              <a:buChar char="v"/>
            </a:pPr>
            <a:r>
              <a:rPr lang="ru-RU" sz="9600" b="1" dirty="0" smtClean="0">
                <a:solidFill>
                  <a:schemeClr val="bg2">
                    <a:lumMod val="10000"/>
                  </a:schemeClr>
                </a:solidFill>
              </a:rPr>
              <a:t> Фантастическое объединение.</a:t>
            </a:r>
            <a:endParaRPr lang="ru-RU" sz="9600" dirty="0" smtClean="0">
              <a:solidFill>
                <a:schemeClr val="bg2">
                  <a:lumMod val="10000"/>
                </a:schemeClr>
              </a:solidFill>
            </a:endParaRPr>
          </a:p>
          <a:p>
            <a:pPr algn="l"/>
            <a:r>
              <a:rPr lang="ru-RU" sz="9600" dirty="0" smtClean="0">
                <a:solidFill>
                  <a:schemeClr val="bg2">
                    <a:lumMod val="10000"/>
                  </a:schemeClr>
                </a:solidFill>
              </a:rPr>
              <a:t> Фантастическую идею можно получить сочетанием свойств или частей двух, трех объектов. Например, рыба + человек = русалка, лошадь + человек = кентавр. Одна и та же пара объектов может дать различные идеи в зависимости от сочетаемых качеств.</a:t>
            </a:r>
          </a:p>
          <a:p>
            <a:pPr algn="l"/>
            <a:r>
              <a:rPr lang="ru-RU" sz="9600" dirty="0" smtClean="0">
                <a:solidFill>
                  <a:schemeClr val="bg2">
                    <a:lumMod val="10000"/>
                  </a:schemeClr>
                </a:solidFill>
              </a:rPr>
              <a:t>Игра «Чудо-птица»</a:t>
            </a:r>
          </a:p>
          <a:p>
            <a:pPr algn="l"/>
            <a:r>
              <a:rPr lang="ru-RU" sz="9600" dirty="0" smtClean="0">
                <a:solidFill>
                  <a:schemeClr val="bg2">
                    <a:lumMod val="10000"/>
                  </a:schemeClr>
                </a:solidFill>
              </a:rPr>
              <a:t>Игра «Чудо-зверь» </a:t>
            </a:r>
          </a:p>
          <a:p>
            <a:pPr algn="l"/>
            <a:r>
              <a:rPr lang="ru-RU" sz="9600" dirty="0" smtClean="0">
                <a:solidFill>
                  <a:schemeClr val="bg2">
                    <a:lumMod val="10000"/>
                  </a:schemeClr>
                </a:solidFill>
              </a:rPr>
              <a:t> </a:t>
            </a:r>
          </a:p>
          <a:p>
            <a:pPr algn="l">
              <a:buFont typeface="Wingdings" pitchFamily="2" charset="2"/>
              <a:buChar char="v"/>
            </a:pPr>
            <a:r>
              <a:rPr lang="ru-RU" sz="9600" b="1" dirty="0" smtClean="0">
                <a:solidFill>
                  <a:schemeClr val="bg2">
                    <a:lumMod val="10000"/>
                  </a:schemeClr>
                </a:solidFill>
              </a:rPr>
              <a:t>  Фантастическое дробление.</a:t>
            </a:r>
            <a:r>
              <a:rPr lang="ru-RU" sz="9600" dirty="0" smtClean="0">
                <a:solidFill>
                  <a:schemeClr val="bg2">
                    <a:lumMod val="10000"/>
                  </a:schemeClr>
                </a:solidFill>
              </a:rPr>
              <a:t> </a:t>
            </a:r>
          </a:p>
          <a:p>
            <a:pPr algn="l"/>
            <a:r>
              <a:rPr lang="ru-RU" sz="9600" dirty="0" smtClean="0">
                <a:solidFill>
                  <a:schemeClr val="bg2">
                    <a:lumMod val="10000"/>
                  </a:schemeClr>
                </a:solidFill>
              </a:rPr>
              <a:t> Задание.</a:t>
            </a:r>
          </a:p>
          <a:p>
            <a:pPr algn="l"/>
            <a:r>
              <a:rPr lang="ru-RU" sz="9600" dirty="0" smtClean="0">
                <a:solidFill>
                  <a:schemeClr val="bg2">
                    <a:lumMod val="10000"/>
                  </a:schemeClr>
                </a:solidFill>
              </a:rPr>
              <a:t> Придумайте и вы сказку на подобный сюжет. Например, апельсин разлетелся на дольки, гранат рассыпался на 365 зернышек (именно 365 зернышек в любом гранате, проверьте), судьба сестер-горошин из одного стручка.</a:t>
            </a:r>
          </a:p>
          <a:p>
            <a:endParaRPr lang="ru-RU" sz="6000" dirty="0" smtClean="0">
              <a:solidFill>
                <a:schemeClr val="bg2">
                  <a:lumMod val="10000"/>
                </a:schemeClr>
              </a:solidFill>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714356"/>
            <a:ext cx="7772400" cy="1470025"/>
          </a:xfrm>
        </p:spPr>
        <p:txBody>
          <a:bodyPr>
            <a:normAutofit fontScale="90000"/>
          </a:bodyPr>
          <a:lstStyle/>
          <a:p>
            <a:r>
              <a:rPr lang="ru-RU" b="1" dirty="0" smtClean="0"/>
              <a:t>Придание объектам неживой природы необычайных свойств</a:t>
            </a:r>
            <a:r>
              <a:rPr lang="ru-RU" dirty="0" smtClean="0"/>
              <a:t>.</a:t>
            </a:r>
            <a:endParaRPr lang="ru-RU" dirty="0"/>
          </a:p>
        </p:txBody>
      </p:sp>
      <p:sp>
        <p:nvSpPr>
          <p:cNvPr id="3" name="Подзаголовок 2"/>
          <p:cNvSpPr>
            <a:spLocks noGrp="1"/>
          </p:cNvSpPr>
          <p:nvPr>
            <p:ph type="subTitle" idx="1"/>
          </p:nvPr>
        </p:nvSpPr>
        <p:spPr>
          <a:xfrm>
            <a:off x="928662" y="2428868"/>
            <a:ext cx="7143800" cy="3209932"/>
          </a:xfrm>
        </p:spPr>
        <p:txBody>
          <a:bodyPr/>
          <a:lstStyle/>
          <a:p>
            <a:pPr>
              <a:buFont typeface="Wingdings" pitchFamily="2" charset="2"/>
              <a:buChar char="v"/>
            </a:pPr>
            <a:r>
              <a:rPr lang="ru-RU" sz="3600" dirty="0" smtClean="0">
                <a:solidFill>
                  <a:schemeClr val="bg2">
                    <a:lumMod val="10000"/>
                  </a:schemeClr>
                </a:solidFill>
              </a:rPr>
              <a:t>Игра «Волшебный предмет»</a:t>
            </a:r>
          </a:p>
          <a:p>
            <a:r>
              <a:rPr lang="ru-RU" sz="3600" dirty="0" smtClean="0">
                <a:solidFill>
                  <a:schemeClr val="bg2">
                    <a:lumMod val="10000"/>
                  </a:schemeClr>
                </a:solidFill>
              </a:rPr>
              <a:t>.</a:t>
            </a:r>
            <a:endParaRPr lang="ru-RU" dirty="0">
              <a:solidFill>
                <a:schemeClr val="bg2">
                  <a:lumMod val="1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428604"/>
            <a:ext cx="7772400" cy="1470025"/>
          </a:xfrm>
        </p:spPr>
        <p:txBody>
          <a:bodyPr>
            <a:noAutofit/>
          </a:bodyPr>
          <a:lstStyle/>
          <a:p>
            <a:r>
              <a:rPr lang="ru-RU" sz="2800" dirty="0" smtClean="0">
                <a:latin typeface="Arial Unicode MS" pitchFamily="34" charset="-128"/>
                <a:ea typeface="Arial Unicode MS" pitchFamily="34" charset="-128"/>
                <a:cs typeface="Arial Unicode MS" pitchFamily="34" charset="-128"/>
              </a:rPr>
              <a:t>Очень обидно, но некоторых людей устраивают слабые, беспомощные, но зато привычные решения</a:t>
            </a:r>
            <a:br>
              <a:rPr lang="ru-RU" sz="2800" dirty="0" smtClean="0">
                <a:latin typeface="Arial Unicode MS" pitchFamily="34" charset="-128"/>
                <a:ea typeface="Arial Unicode MS" pitchFamily="34" charset="-128"/>
                <a:cs typeface="Arial Unicode MS" pitchFamily="34" charset="-128"/>
              </a:rPr>
            </a:br>
            <a:r>
              <a:rPr lang="ru-RU" sz="2800" dirty="0" smtClean="0">
                <a:latin typeface="Arial Unicode MS" pitchFamily="34" charset="-128"/>
                <a:ea typeface="Arial Unicode MS" pitchFamily="34" charset="-128"/>
                <a:cs typeface="Arial Unicode MS" pitchFamily="34" charset="-128"/>
              </a:rPr>
              <a:t> Г. С. </a:t>
            </a:r>
            <a:r>
              <a:rPr lang="ru-RU" sz="2800" dirty="0" err="1" smtClean="0">
                <a:latin typeface="Arial Unicode MS" pitchFamily="34" charset="-128"/>
                <a:ea typeface="Arial Unicode MS" pitchFamily="34" charset="-128"/>
                <a:cs typeface="Arial Unicode MS" pitchFamily="34" charset="-128"/>
              </a:rPr>
              <a:t>Альтшуллер</a:t>
            </a:r>
            <a:r>
              <a:rPr lang="ru-RU" sz="2800" dirty="0" smtClean="0">
                <a:latin typeface="Arial Unicode MS" pitchFamily="34" charset="-128"/>
                <a:ea typeface="Arial Unicode MS" pitchFamily="34" charset="-128"/>
                <a:cs typeface="Arial Unicode MS" pitchFamily="34" charset="-128"/>
              </a:rPr>
              <a:t>.</a:t>
            </a:r>
            <a:endParaRPr lang="ru-RU" sz="2800"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a:xfrm>
            <a:off x="928662" y="2143116"/>
            <a:ext cx="7215238" cy="2928958"/>
          </a:xfrm>
        </p:spPr>
        <p:txBody>
          <a:bodyPr>
            <a:noAutofit/>
          </a:bodyPr>
          <a:lstStyle/>
          <a:p>
            <a:r>
              <a:rPr lang="ru-RU" b="1" dirty="0" smtClean="0">
                <a:solidFill>
                  <a:schemeClr val="bg2">
                    <a:lumMod val="10000"/>
                  </a:schemeClr>
                </a:solidFill>
                <a:latin typeface="Arial Unicode MS" pitchFamily="34" charset="-128"/>
                <a:ea typeface="Arial Unicode MS" pitchFamily="34" charset="-128"/>
                <a:cs typeface="Arial Unicode MS" pitchFamily="34" charset="-128"/>
              </a:rPr>
              <a:t>Воображение </a:t>
            </a:r>
            <a:r>
              <a:rPr lang="ru-RU" dirty="0" smtClean="0">
                <a:solidFill>
                  <a:schemeClr val="bg2">
                    <a:lumMod val="10000"/>
                  </a:schemeClr>
                </a:solidFill>
                <a:latin typeface="Arial Unicode MS" pitchFamily="34" charset="-128"/>
                <a:ea typeface="Arial Unicode MS" pitchFamily="34" charset="-128"/>
                <a:cs typeface="Arial Unicode MS" pitchFamily="34" charset="-128"/>
              </a:rPr>
              <a:t>- это умение мысленно создавать новые идеи и образы возможных  объектов на основе реальных знаний</a:t>
            </a:r>
          </a:p>
          <a:p>
            <a:r>
              <a:rPr lang="ru-RU" b="1" dirty="0" smtClean="0">
                <a:solidFill>
                  <a:schemeClr val="bg2">
                    <a:lumMod val="10000"/>
                  </a:schemeClr>
                </a:solidFill>
                <a:latin typeface="Arial Unicode MS" pitchFamily="34" charset="-128"/>
                <a:ea typeface="Arial Unicode MS" pitchFamily="34" charset="-128"/>
                <a:cs typeface="Arial Unicode MS" pitchFamily="34" charset="-128"/>
              </a:rPr>
              <a:t>Фантазия - </a:t>
            </a:r>
            <a:r>
              <a:rPr lang="ru-RU" dirty="0" smtClean="0">
                <a:solidFill>
                  <a:schemeClr val="bg2">
                    <a:lumMod val="10000"/>
                  </a:schemeClr>
                </a:solidFill>
                <a:latin typeface="Arial Unicode MS" pitchFamily="34" charset="-128"/>
                <a:ea typeface="Arial Unicode MS" pitchFamily="34" charset="-128"/>
                <a:cs typeface="Arial Unicode MS" pitchFamily="34" charset="-128"/>
              </a:rPr>
              <a:t>это создание тоже новых, но нереальных, сказочных, пока невозможных ситуаций и объектов, но тоже на основе реальных знаний.</a:t>
            </a:r>
            <a:endParaRPr lang="ru-RU" sz="1400" dirty="0">
              <a:solidFill>
                <a:schemeClr val="bg2">
                  <a:lumMod val="10000"/>
                </a:schemeClr>
              </a:solidFill>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214290"/>
            <a:ext cx="7772400" cy="1470025"/>
          </a:xfrm>
        </p:spPr>
        <p:txBody>
          <a:bodyPr/>
          <a:lstStyle/>
          <a:p>
            <a:r>
              <a:rPr lang="ru-RU" sz="4000" b="1" dirty="0" smtClean="0">
                <a:latin typeface="Arial Unicode MS" pitchFamily="34" charset="-128"/>
                <a:ea typeface="Arial Unicode MS" pitchFamily="34" charset="-128"/>
                <a:cs typeface="Arial Unicode MS" pitchFamily="34" charset="-128"/>
              </a:rPr>
              <a:t>6. Универсализация – ограничение</a:t>
            </a:r>
            <a:endParaRPr lang="ru-RU"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a:xfrm>
            <a:off x="857224" y="1785926"/>
            <a:ext cx="7500990" cy="4786346"/>
          </a:xfrm>
        </p:spPr>
        <p:txBody>
          <a:bodyPr>
            <a:normAutofit fontScale="85000" lnSpcReduction="10000"/>
          </a:bodyPr>
          <a:lstStyle/>
          <a:p>
            <a:pPr algn="l">
              <a:buFont typeface="Wingdings" pitchFamily="2" charset="2"/>
              <a:buChar char="v"/>
            </a:pPr>
            <a:r>
              <a:rPr lang="ru-RU" b="1" dirty="0" smtClean="0">
                <a:solidFill>
                  <a:schemeClr val="bg2">
                    <a:lumMod val="10000"/>
                  </a:schemeClr>
                </a:solidFill>
                <a:latin typeface="Arial Unicode MS" pitchFamily="34" charset="-128"/>
                <a:ea typeface="Arial Unicode MS" pitchFamily="34" charset="-128"/>
                <a:cs typeface="Arial Unicode MS" pitchFamily="34" charset="-128"/>
              </a:rPr>
              <a:t>  Игра </a:t>
            </a:r>
            <a:r>
              <a:rPr lang="ru-RU" b="1" i="1" dirty="0" smtClean="0">
                <a:solidFill>
                  <a:schemeClr val="bg2">
                    <a:lumMod val="10000"/>
                  </a:schemeClr>
                </a:solidFill>
                <a:latin typeface="Arial Unicode MS" pitchFamily="34" charset="-128"/>
                <a:ea typeface="Arial Unicode MS" pitchFamily="34" charset="-128"/>
                <a:cs typeface="Arial Unicode MS" pitchFamily="34" charset="-128"/>
              </a:rPr>
              <a:t>«Стеклянный человечек» (идея </a:t>
            </a:r>
            <a:r>
              <a:rPr lang="ru-RU" b="1" i="1" dirty="0" err="1" smtClean="0">
                <a:solidFill>
                  <a:schemeClr val="bg2">
                    <a:lumMod val="10000"/>
                  </a:schemeClr>
                </a:solidFill>
                <a:latin typeface="Arial Unicode MS" pitchFamily="34" charset="-128"/>
                <a:ea typeface="Arial Unicode MS" pitchFamily="34" charset="-128"/>
                <a:cs typeface="Arial Unicode MS" pitchFamily="34" charset="-128"/>
              </a:rPr>
              <a:t>Дж.Родари</a:t>
            </a:r>
            <a:r>
              <a:rPr lang="ru-RU" b="1" i="1" dirty="0" smtClean="0">
                <a:solidFill>
                  <a:schemeClr val="bg2">
                    <a:lumMod val="10000"/>
                  </a:schemeClr>
                </a:solidFill>
                <a:latin typeface="Arial Unicode MS" pitchFamily="34" charset="-128"/>
                <a:ea typeface="Arial Unicode MS" pitchFamily="34" charset="-128"/>
                <a:cs typeface="Arial Unicode MS" pitchFamily="34" charset="-128"/>
              </a:rPr>
              <a:t>) </a:t>
            </a:r>
            <a:endParaRPr lang="ru-RU" b="1" dirty="0" smtClean="0">
              <a:solidFill>
                <a:schemeClr val="bg2">
                  <a:lumMod val="10000"/>
                </a:schemeClr>
              </a:solidFill>
              <a:latin typeface="Arial Unicode MS" pitchFamily="34" charset="-128"/>
              <a:ea typeface="Arial Unicode MS" pitchFamily="34" charset="-128"/>
              <a:cs typeface="Arial Unicode MS" pitchFamily="34" charset="-128"/>
            </a:endParaRPr>
          </a:p>
          <a:p>
            <a:r>
              <a:rPr lang="ru-RU" dirty="0" smtClean="0">
                <a:solidFill>
                  <a:schemeClr val="bg2">
                    <a:lumMod val="10000"/>
                  </a:schemeClr>
                </a:solidFill>
                <a:latin typeface="Arial Unicode MS" pitchFamily="34" charset="-128"/>
                <a:ea typeface="Arial Unicode MS" pitchFamily="34" charset="-128"/>
                <a:cs typeface="Arial Unicode MS" pitchFamily="34" charset="-128"/>
              </a:rPr>
              <a:t>Рассматриваются окружающие предметы, анализируется из каких материалов они сделаны, свойства этих материалов. Далее детям предлагается представить, что  герой или всё, что есть в сказке из одного какого-либо материала с его привычными свойствами. Все рассуждения можно обсудить, обыграть, зарисовать, стараясь сделать жизнь стеклянных человечков  как можно комфортабельнее</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Arial Unicode MS" pitchFamily="34" charset="-128"/>
                <a:ea typeface="Arial Unicode MS" pitchFamily="34" charset="-128"/>
                <a:cs typeface="Arial Unicode MS" pitchFamily="34" charset="-128"/>
              </a:rPr>
              <a:t>7. Квантование и непрерывность.</a:t>
            </a:r>
            <a:endParaRPr lang="ru-RU" dirty="0">
              <a:latin typeface="Arial Unicode MS" pitchFamily="34" charset="-128"/>
              <a:ea typeface="Arial Unicode MS" pitchFamily="34" charset="-128"/>
              <a:cs typeface="Arial Unicode MS" pitchFamily="34" charset="-128"/>
            </a:endParaRPr>
          </a:p>
        </p:txBody>
      </p:sp>
      <p:sp>
        <p:nvSpPr>
          <p:cNvPr id="3" name="Содержимое 2"/>
          <p:cNvSpPr>
            <a:spLocks noGrp="1"/>
          </p:cNvSpPr>
          <p:nvPr>
            <p:ph idx="1"/>
          </p:nvPr>
        </p:nvSpPr>
        <p:spPr>
          <a:xfrm>
            <a:off x="357158" y="1500174"/>
            <a:ext cx="8429684" cy="4929222"/>
          </a:xfrm>
        </p:spPr>
        <p:txBody>
          <a:bodyPr>
            <a:normAutofit fontScale="77500" lnSpcReduction="20000"/>
          </a:bodyPr>
          <a:lstStyle/>
          <a:p>
            <a:pPr>
              <a:buFont typeface="Wingdings" pitchFamily="2" charset="2"/>
              <a:buChar char="v"/>
            </a:pPr>
            <a:r>
              <a:rPr lang="ru-RU" dirty="0" smtClean="0">
                <a:latin typeface="Arial Unicode MS" pitchFamily="34" charset="-128"/>
                <a:ea typeface="Arial Unicode MS" pitchFamily="34" charset="-128"/>
                <a:cs typeface="Arial Unicode MS" pitchFamily="34" charset="-128"/>
              </a:rPr>
              <a:t>  Этим приёмом непрерывные процессы   превращаются в прерывные и наоборот.</a:t>
            </a:r>
          </a:p>
          <a:p>
            <a:pPr marL="514350" indent="-514350">
              <a:buFont typeface="Wingdings" pitchFamily="2" charset="2"/>
              <a:buChar char="v"/>
            </a:pPr>
            <a:r>
              <a:rPr lang="ru-RU" dirty="0" smtClean="0">
                <a:latin typeface="Arial Unicode MS" pitchFamily="34" charset="-128"/>
                <a:ea typeface="Arial Unicode MS" pitchFamily="34" charset="-128"/>
                <a:cs typeface="Arial Unicode MS" pitchFamily="34" charset="-128"/>
              </a:rPr>
              <a:t>Педагог предлагает детям любой процесс,  какое-либо действие сделать непрерывным или наоборот, прерывистым. Действия берутся произвольно, но лучше из жизни детей, из знакомых действий окружающего мира.</a:t>
            </a:r>
          </a:p>
          <a:p>
            <a:pPr>
              <a:buFont typeface="Wingdings" pitchFamily="2" charset="2"/>
              <a:buChar char="v"/>
            </a:pPr>
            <a:r>
              <a:rPr lang="ru-RU" dirty="0" smtClean="0">
                <a:latin typeface="Arial Unicode MS" pitchFamily="34" charset="-128"/>
                <a:ea typeface="Arial Unicode MS" pitchFamily="34" charset="-128"/>
                <a:cs typeface="Arial Unicode MS" pitchFamily="34" charset="-128"/>
              </a:rPr>
              <a:t> Например, обед, который идёт прерывисто.</a:t>
            </a:r>
          </a:p>
          <a:p>
            <a:pPr>
              <a:buFont typeface="Wingdings" pitchFamily="2" charset="2"/>
              <a:buChar char="v"/>
            </a:pPr>
            <a:r>
              <a:rPr lang="ru-RU" dirty="0" smtClean="0">
                <a:latin typeface="Arial Unicode MS" pitchFamily="34" charset="-128"/>
                <a:ea typeface="Arial Unicode MS" pitchFamily="34" charset="-128"/>
                <a:cs typeface="Arial Unicode MS" pitchFamily="34" charset="-128"/>
              </a:rPr>
              <a:t> Непрерывно идёт дождь. (проанализировать с точки полезности для окружающих и самой природы)</a:t>
            </a:r>
          </a:p>
          <a:p>
            <a:pPr>
              <a:buFont typeface="Wingdings" pitchFamily="2" charset="2"/>
              <a:buChar char="v"/>
            </a:pPr>
            <a:r>
              <a:rPr lang="ru-RU" dirty="0" smtClean="0">
                <a:latin typeface="Arial Unicode MS" pitchFamily="34" charset="-128"/>
                <a:ea typeface="Arial Unicode MS" pitchFamily="34" charset="-128"/>
                <a:cs typeface="Arial Unicode MS" pitchFamily="34" charset="-128"/>
              </a:rPr>
              <a:t> Ребёнок растёт только тогда, когда делает добрые дела. Как быть? Как вырасти , чтоб быть как все? </a:t>
            </a:r>
          </a:p>
          <a:p>
            <a:pPr>
              <a:buNone/>
            </a:pPr>
            <a:r>
              <a:rPr lang="ru-RU" dirty="0" smtClean="0">
                <a:latin typeface="Arial Unicode MS" pitchFamily="34" charset="-128"/>
                <a:ea typeface="Arial Unicode MS" pitchFamily="34" charset="-128"/>
                <a:cs typeface="Arial Unicode MS" pitchFamily="34" charset="-128"/>
              </a:rPr>
              <a:t> </a:t>
            </a:r>
            <a:endParaRPr lang="ru-RU"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smtClean="0">
                <a:latin typeface="Arial Unicode MS" pitchFamily="34" charset="-128"/>
                <a:ea typeface="Arial Unicode MS" pitchFamily="34" charset="-128"/>
                <a:cs typeface="Arial Unicode MS" pitchFamily="34" charset="-128"/>
              </a:rPr>
              <a:t>Оживление</a:t>
            </a:r>
            <a:endParaRPr lang="ru-RU" sz="4000" dirty="0">
              <a:latin typeface="Arial Unicode MS" pitchFamily="34" charset="-128"/>
              <a:ea typeface="Arial Unicode MS" pitchFamily="34" charset="-128"/>
              <a:cs typeface="Arial Unicode MS" pitchFamily="34" charset="-128"/>
            </a:endParaRPr>
          </a:p>
        </p:txBody>
      </p:sp>
      <p:sp>
        <p:nvSpPr>
          <p:cNvPr id="3" name="Содержимое 2"/>
          <p:cNvSpPr>
            <a:spLocks noGrp="1"/>
          </p:cNvSpPr>
          <p:nvPr>
            <p:ph idx="1"/>
          </p:nvPr>
        </p:nvSpPr>
        <p:spPr>
          <a:xfrm>
            <a:off x="357158" y="1500174"/>
            <a:ext cx="8329642" cy="4625989"/>
          </a:xfrm>
        </p:spPr>
        <p:txBody>
          <a:bodyPr>
            <a:normAutofit fontScale="25000" lnSpcReduction="20000"/>
          </a:bodyPr>
          <a:lstStyle/>
          <a:p>
            <a:pPr>
              <a:buFont typeface="Wingdings" pitchFamily="2" charset="2"/>
              <a:buChar char="v"/>
            </a:pPr>
            <a:r>
              <a:rPr lang="ru-RU" sz="9600" b="1" dirty="0" smtClean="0">
                <a:latin typeface="Arial Unicode MS" pitchFamily="34" charset="-128"/>
                <a:ea typeface="Arial Unicode MS" pitchFamily="34" charset="-128"/>
                <a:cs typeface="Arial Unicode MS" pitchFamily="34" charset="-128"/>
              </a:rPr>
              <a:t>12.1 Игра «</a:t>
            </a:r>
            <a:r>
              <a:rPr lang="ru-RU" sz="9600" b="1" i="1" dirty="0" smtClean="0">
                <a:latin typeface="Arial Unicode MS" pitchFamily="34" charset="-128"/>
                <a:ea typeface="Arial Unicode MS" pitchFamily="34" charset="-128"/>
                <a:cs typeface="Arial Unicode MS" pitchFamily="34" charset="-128"/>
              </a:rPr>
              <a:t>Как мне повезло».</a:t>
            </a:r>
            <a:r>
              <a:rPr lang="ru-RU" sz="9600" b="1" dirty="0" smtClean="0">
                <a:latin typeface="Arial Unicode MS" pitchFamily="34" charset="-128"/>
                <a:ea typeface="Arial Unicode MS" pitchFamily="34" charset="-128"/>
                <a:cs typeface="Arial Unicode MS" pitchFamily="34" charset="-128"/>
              </a:rPr>
              <a:t> </a:t>
            </a:r>
          </a:p>
          <a:p>
            <a:pPr>
              <a:buFont typeface="Wingdings" pitchFamily="2" charset="2"/>
              <a:buChar char="v"/>
            </a:pPr>
            <a:r>
              <a:rPr lang="ru-RU" sz="9600" dirty="0" smtClean="0">
                <a:latin typeface="Arial Unicode MS" pitchFamily="34" charset="-128"/>
                <a:ea typeface="Arial Unicode MS" pitchFamily="34" charset="-128"/>
                <a:cs typeface="Arial Unicode MS" pitchFamily="34" charset="-128"/>
              </a:rPr>
              <a:t> Как мне повезло, - говорит подсолнух, - я похож на солнце.</a:t>
            </a:r>
          </a:p>
          <a:p>
            <a:pPr>
              <a:buFont typeface="Wingdings" pitchFamily="2" charset="2"/>
              <a:buChar char="v"/>
            </a:pPr>
            <a:r>
              <a:rPr lang="ru-RU" sz="9600" dirty="0" smtClean="0">
                <a:latin typeface="Arial Unicode MS" pitchFamily="34" charset="-128"/>
                <a:ea typeface="Arial Unicode MS" pitchFamily="34" charset="-128"/>
                <a:cs typeface="Arial Unicode MS" pitchFamily="34" charset="-128"/>
              </a:rPr>
              <a:t> Как мне повезло, - говорит картошка, - я кормлю людей.</a:t>
            </a:r>
          </a:p>
          <a:p>
            <a:endParaRPr lang="ru-RU" sz="9600" dirty="0" smtClean="0">
              <a:latin typeface="Arial Unicode MS" pitchFamily="34" charset="-128"/>
              <a:ea typeface="Arial Unicode MS" pitchFamily="34" charset="-128"/>
              <a:cs typeface="Arial Unicode MS" pitchFamily="34" charset="-128"/>
            </a:endParaRPr>
          </a:p>
          <a:p>
            <a:pPr>
              <a:buFont typeface="Wingdings" pitchFamily="2" charset="2"/>
              <a:buChar char="v"/>
            </a:pPr>
            <a:r>
              <a:rPr lang="ru-RU" sz="9600" dirty="0" smtClean="0">
                <a:latin typeface="Arial Unicode MS" pitchFamily="34" charset="-128"/>
                <a:ea typeface="Arial Unicode MS" pitchFamily="34" charset="-128"/>
                <a:cs typeface="Arial Unicode MS" pitchFamily="34" charset="-128"/>
              </a:rPr>
              <a:t> </a:t>
            </a:r>
            <a:r>
              <a:rPr lang="ru-RU" sz="9600" b="1" dirty="0" smtClean="0">
                <a:latin typeface="Arial Unicode MS" pitchFamily="34" charset="-128"/>
                <a:ea typeface="Arial Unicode MS" pitchFamily="34" charset="-128"/>
                <a:cs typeface="Arial Unicode MS" pitchFamily="34" charset="-128"/>
              </a:rPr>
              <a:t>12.2. </a:t>
            </a:r>
            <a:r>
              <a:rPr lang="ru-RU" sz="9600" b="1" i="1" dirty="0" smtClean="0">
                <a:latin typeface="Arial Unicode MS" pitchFamily="34" charset="-128"/>
                <a:ea typeface="Arial Unicode MS" pitchFamily="34" charset="-128"/>
                <a:cs typeface="Arial Unicode MS" pitchFamily="34" charset="-128"/>
              </a:rPr>
              <a:t>«Ожившие предметы» </a:t>
            </a:r>
            <a:endParaRPr lang="ru-RU" sz="9600" b="1" dirty="0" smtClean="0">
              <a:latin typeface="Arial Unicode MS" pitchFamily="34" charset="-128"/>
              <a:ea typeface="Arial Unicode MS" pitchFamily="34" charset="-128"/>
              <a:cs typeface="Arial Unicode MS" pitchFamily="34" charset="-128"/>
            </a:endParaRPr>
          </a:p>
          <a:p>
            <a:pPr>
              <a:buFont typeface="Wingdings" pitchFamily="2" charset="2"/>
              <a:buChar char="v"/>
            </a:pPr>
            <a:r>
              <a:rPr lang="ru-RU" sz="9600" b="1" dirty="0" smtClean="0">
                <a:latin typeface="Arial Unicode MS" pitchFamily="34" charset="-128"/>
                <a:ea typeface="Arial Unicode MS" pitchFamily="34" charset="-128"/>
                <a:cs typeface="Arial Unicode MS" pitchFamily="34" charset="-128"/>
              </a:rPr>
              <a:t> 12.3. </a:t>
            </a:r>
            <a:r>
              <a:rPr lang="ru-RU" sz="9600" b="1" i="1" dirty="0" smtClean="0">
                <a:latin typeface="Arial Unicode MS" pitchFamily="34" charset="-128"/>
                <a:ea typeface="Arial Unicode MS" pitchFamily="34" charset="-128"/>
                <a:cs typeface="Arial Unicode MS" pitchFamily="34" charset="-128"/>
              </a:rPr>
              <a:t>Антропоморфизм.</a:t>
            </a:r>
            <a:endParaRPr lang="ru-RU" sz="9600" b="1" dirty="0" smtClean="0">
              <a:latin typeface="Arial Unicode MS" pitchFamily="34" charset="-128"/>
              <a:ea typeface="Arial Unicode MS" pitchFamily="34" charset="-128"/>
              <a:cs typeface="Arial Unicode MS" pitchFamily="34" charset="-128"/>
            </a:endParaRPr>
          </a:p>
          <a:p>
            <a:pPr>
              <a:buFont typeface="Wingdings" pitchFamily="2" charset="2"/>
              <a:buChar char="v"/>
            </a:pPr>
            <a:r>
              <a:rPr lang="ru-RU" sz="9600" dirty="0" smtClean="0">
                <a:latin typeface="Arial Unicode MS" pitchFamily="34" charset="-128"/>
                <a:ea typeface="Arial Unicode MS" pitchFamily="34" charset="-128"/>
                <a:cs typeface="Arial Unicode MS" pitchFamily="34" charset="-128"/>
              </a:rPr>
              <a:t> Антропоморфизм - это уподобление человеку, наделение человеческими свойствами (речью, мышлением, способностью чувствовать) любых объектов - одушевленных и неодушевленных: животных, растений, небесных тел, мифических существ.</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1142984"/>
            <a:ext cx="8501122" cy="4143404"/>
          </a:xfrm>
        </p:spPr>
        <p:txBody>
          <a:bodyPr>
            <a:noAutofit/>
          </a:bodyPr>
          <a:lstStyle/>
          <a:p>
            <a:pPr algn="l"/>
            <a:r>
              <a:rPr lang="ru-RU" sz="2400" b="1" i="1" dirty="0" smtClean="0">
                <a:latin typeface="Arial Unicode MS" pitchFamily="34" charset="-128"/>
                <a:ea typeface="Arial Unicode MS" pitchFamily="34" charset="-128"/>
                <a:cs typeface="Arial Unicode MS" pitchFamily="34" charset="-128"/>
              </a:rPr>
              <a:t>   12.4. Придание объектам неживой природы способностей и качеств живых существ.</a:t>
            </a:r>
            <a:r>
              <a:rPr lang="ru-RU" sz="2400" dirty="0" smtClean="0">
                <a:latin typeface="Arial Unicode MS" pitchFamily="34" charset="-128"/>
                <a:ea typeface="Arial Unicode MS" pitchFamily="34" charset="-128"/>
                <a:cs typeface="Arial Unicode MS" pitchFamily="34" charset="-128"/>
              </a:rPr>
              <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  А именно: способности двигаться, думать, чувствовать, дышать, расти, радоваться, размножаться, шутить, улыбаться.</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Задание. Придумайте  примеры подобных превращений.</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   </a:t>
            </a:r>
            <a:r>
              <a:rPr lang="ru-RU" sz="2400" b="1" i="1" dirty="0" smtClean="0">
                <a:latin typeface="Arial Unicode MS" pitchFamily="34" charset="-128"/>
                <a:ea typeface="Arial Unicode MS" pitchFamily="34" charset="-128"/>
                <a:cs typeface="Arial Unicode MS" pitchFamily="34" charset="-128"/>
              </a:rPr>
              <a:t>12.5 Превращение человека в любой объект.</a:t>
            </a:r>
            <a:r>
              <a:rPr lang="ru-RU" sz="2400" dirty="0" smtClean="0">
                <a:latin typeface="Arial Unicode MS" pitchFamily="34" charset="-128"/>
                <a:ea typeface="Arial Unicode MS" pitchFamily="34" charset="-128"/>
                <a:cs typeface="Arial Unicode MS" pitchFamily="34" charset="-128"/>
              </a:rPr>
              <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 Человек превращается в другого человека, в животных (птиц, зверей, насекомых, рыб), в растения (в дуб, розу, баобаб), в объекты неживой природы (камень, ветер, карандаш). Это богатейший материал для новых сказок. </a:t>
            </a:r>
            <a:br>
              <a:rPr lang="ru-RU" sz="2400" dirty="0" smtClean="0">
                <a:latin typeface="Arial Unicode MS" pitchFamily="34" charset="-128"/>
                <a:ea typeface="Arial Unicode MS" pitchFamily="34" charset="-128"/>
                <a:cs typeface="Arial Unicode MS" pitchFamily="34" charset="-128"/>
              </a:rPr>
            </a:br>
            <a:r>
              <a:rPr lang="ru-RU" sz="2400" dirty="0" smtClean="0">
                <a:latin typeface="Arial Unicode MS" pitchFamily="34" charset="-128"/>
                <a:ea typeface="Arial Unicode MS" pitchFamily="34" charset="-128"/>
                <a:cs typeface="Arial Unicode MS" pitchFamily="34" charset="-128"/>
              </a:rPr>
              <a:t> Но самое главное в этом приеме - это воспитание </a:t>
            </a:r>
            <a:r>
              <a:rPr lang="ru-RU" sz="2400" dirty="0" err="1" smtClean="0">
                <a:latin typeface="Arial Unicode MS" pitchFamily="34" charset="-128"/>
                <a:ea typeface="Arial Unicode MS" pitchFamily="34" charset="-128"/>
                <a:cs typeface="Arial Unicode MS" pitchFamily="34" charset="-128"/>
              </a:rPr>
              <a:t>эмпатии</a:t>
            </a:r>
            <a:r>
              <a:rPr lang="ru-RU" sz="2400" dirty="0" smtClean="0">
                <a:latin typeface="Arial Unicode MS" pitchFamily="34" charset="-128"/>
                <a:ea typeface="Arial Unicode MS" pitchFamily="34" charset="-128"/>
                <a:cs typeface="Arial Unicode MS" pitchFamily="34" charset="-128"/>
              </a:rPr>
              <a:t> - умения перевоплотиться в другой образ и посмотреть на мир его глазами. </a:t>
            </a:r>
            <a:endParaRPr lang="ru-RU" sz="2400"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229600" cy="1143000"/>
          </a:xfrm>
        </p:spPr>
        <p:txBody>
          <a:bodyPr>
            <a:normAutofit fontScale="90000"/>
          </a:bodyPr>
          <a:lstStyle/>
          <a:p>
            <a:r>
              <a:rPr lang="ru-RU" sz="4000" b="1" dirty="0" smtClean="0">
                <a:latin typeface="Arial Unicode MS" pitchFamily="34" charset="-128"/>
                <a:ea typeface="Arial Unicode MS" pitchFamily="34" charset="-128"/>
                <a:cs typeface="Arial Unicode MS" pitchFamily="34" charset="-128"/>
              </a:rPr>
              <a:t>13. Изменение привычных отношений между героями сказок.</a:t>
            </a:r>
            <a:r>
              <a:rPr lang="ru-RU" dirty="0" smtClean="0">
                <a:latin typeface="Arial Unicode MS" pitchFamily="34" charset="-128"/>
                <a:ea typeface="Arial Unicode MS" pitchFamily="34" charset="-128"/>
                <a:cs typeface="Arial Unicode MS" pitchFamily="34" charset="-128"/>
              </a:rPr>
              <a:t/>
            </a:r>
            <a:br>
              <a:rPr lang="ru-RU" dirty="0" smtClean="0">
                <a:latin typeface="Arial Unicode MS" pitchFamily="34" charset="-128"/>
                <a:ea typeface="Arial Unicode MS" pitchFamily="34" charset="-128"/>
                <a:cs typeface="Arial Unicode MS" pitchFamily="34" charset="-128"/>
              </a:rPr>
            </a:br>
            <a:endParaRPr lang="ru-RU" dirty="0">
              <a:latin typeface="Arial Unicode MS" pitchFamily="34" charset="-128"/>
              <a:ea typeface="Arial Unicode MS" pitchFamily="34" charset="-128"/>
              <a:cs typeface="Arial Unicode MS" pitchFamily="34" charset="-128"/>
            </a:endParaRPr>
          </a:p>
        </p:txBody>
      </p:sp>
      <p:sp>
        <p:nvSpPr>
          <p:cNvPr id="3" name="Содержимое 2"/>
          <p:cNvSpPr>
            <a:spLocks noGrp="1"/>
          </p:cNvSpPr>
          <p:nvPr>
            <p:ph idx="1"/>
          </p:nvPr>
        </p:nvSpPr>
        <p:spPr>
          <a:xfrm>
            <a:off x="428596" y="1928802"/>
            <a:ext cx="8229600" cy="4525963"/>
          </a:xfrm>
        </p:spPr>
        <p:txBody>
          <a:bodyPr/>
          <a:lstStyle/>
          <a:p>
            <a:pPr>
              <a:buFont typeface="Wingdings" pitchFamily="2" charset="2"/>
              <a:buChar char="v"/>
            </a:pPr>
            <a:r>
              <a:rPr lang="ru-RU" dirty="0" smtClean="0">
                <a:latin typeface="Arial Unicode MS" pitchFamily="34" charset="-128"/>
                <a:ea typeface="Arial Unicode MS" pitchFamily="34" charset="-128"/>
                <a:cs typeface="Arial Unicode MS" pitchFamily="34" charset="-128"/>
              </a:rPr>
              <a:t>  </a:t>
            </a:r>
            <a:r>
              <a:rPr lang="ru-RU" b="1" dirty="0" smtClean="0">
                <a:latin typeface="Arial Unicode MS" pitchFamily="34" charset="-128"/>
                <a:ea typeface="Arial Unicode MS" pitchFamily="34" charset="-128"/>
                <a:cs typeface="Arial Unicode MS" pitchFamily="34" charset="-128"/>
              </a:rPr>
              <a:t>Игра «Наоборот»</a:t>
            </a:r>
          </a:p>
          <a:p>
            <a:pPr>
              <a:buNone/>
            </a:pPr>
            <a:r>
              <a:rPr lang="ru-RU" dirty="0" smtClean="0">
                <a:latin typeface="Arial Unicode MS" pitchFamily="34" charset="-128"/>
                <a:ea typeface="Arial Unicode MS" pitchFamily="34" charset="-128"/>
                <a:cs typeface="Arial Unicode MS" pitchFamily="34" charset="-128"/>
              </a:rPr>
              <a:t>    Можно придумать сказки с невероятными сюжетами (например, Лисица стала самой простоватой в лесу, и ее все звери обманывают)</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3571876"/>
            <a:ext cx="7772400" cy="1470025"/>
          </a:xfrm>
        </p:spPr>
        <p:txBody>
          <a:bodyPr>
            <a:normAutofit fontScale="90000"/>
          </a:bodyPr>
          <a:lstStyle/>
          <a:p>
            <a:pPr algn="l">
              <a:buFont typeface="Wingdings" pitchFamily="2" charset="2"/>
              <a:buChar char="v"/>
            </a:pPr>
            <a:r>
              <a:rPr lang="ru-RU" sz="3600" dirty="0" smtClean="0">
                <a:latin typeface="Arial Unicode MS" pitchFamily="34" charset="-128"/>
                <a:ea typeface="Arial Unicode MS" pitchFamily="34" charset="-128"/>
                <a:cs typeface="Arial Unicode MS" pitchFamily="34" charset="-128"/>
              </a:rPr>
              <a:t> </a:t>
            </a:r>
            <a:r>
              <a:rPr lang="ru-RU" sz="3600" b="1" dirty="0" smtClean="0">
                <a:latin typeface="Arial Unicode MS" pitchFamily="34" charset="-128"/>
                <a:ea typeface="Arial Unicode MS" pitchFamily="34" charset="-128"/>
                <a:cs typeface="Arial Unicode MS" pitchFamily="34" charset="-128"/>
              </a:rPr>
              <a:t>"</a:t>
            </a:r>
            <a:r>
              <a:rPr lang="ru-RU" sz="3600" b="1" dirty="0" err="1" smtClean="0">
                <a:latin typeface="Arial Unicode MS" pitchFamily="34" charset="-128"/>
                <a:ea typeface="Arial Unicode MS" pitchFamily="34" charset="-128"/>
                <a:cs typeface="Arial Unicode MS" pitchFamily="34" charset="-128"/>
              </a:rPr>
              <a:t>Сказка-наизнанку</a:t>
            </a:r>
            <a:r>
              <a:rPr lang="ru-RU" sz="3600" b="1" dirty="0" smtClean="0">
                <a:latin typeface="Arial Unicode MS" pitchFamily="34" charset="-128"/>
                <a:ea typeface="Arial Unicode MS" pitchFamily="34" charset="-128"/>
                <a:cs typeface="Arial Unicode MS" pitchFamily="34" charset="-128"/>
              </a:rPr>
              <a:t>".</a:t>
            </a:r>
            <a:br>
              <a:rPr lang="ru-RU" sz="3600" b="1" dirty="0" smtClean="0">
                <a:latin typeface="Arial Unicode MS" pitchFamily="34" charset="-128"/>
                <a:ea typeface="Arial Unicode MS" pitchFamily="34" charset="-128"/>
                <a:cs typeface="Arial Unicode MS" pitchFamily="34" charset="-128"/>
              </a:rPr>
            </a:br>
            <a:r>
              <a:rPr lang="ru-RU" sz="3600" b="1" dirty="0" smtClean="0">
                <a:latin typeface="Arial Unicode MS" pitchFamily="34" charset="-128"/>
                <a:ea typeface="Arial Unicode MS" pitchFamily="34" charset="-128"/>
                <a:cs typeface="Arial Unicode MS" pitchFamily="34" charset="-128"/>
              </a:rPr>
              <a:t>   </a:t>
            </a:r>
            <a:r>
              <a:rPr lang="ru-RU" sz="3600" dirty="0" smtClean="0">
                <a:latin typeface="Arial Unicode MS" pitchFamily="34" charset="-128"/>
                <a:ea typeface="Arial Unicode MS" pitchFamily="34" charset="-128"/>
                <a:cs typeface="Arial Unicode MS" pitchFamily="34" charset="-128"/>
              </a:rPr>
              <a:t>Вспоминаем с детьми хорошо знакомую сказку и предлагаем поменять характер у её героев. Положительный характер на отрицательный и наоборот. Например: Красная Шапочка злая, а волк добрый, Непослушная Золушка довела до белого каления добрую мачеху, Колобок съедает всех героев, и они становятся его начинкой, Этот метод помогает по-новому взглянуть на знакомые сказки.</a:t>
            </a:r>
            <a:br>
              <a:rPr lang="ru-RU" sz="3600" dirty="0" smtClean="0">
                <a:latin typeface="Arial Unicode MS" pitchFamily="34" charset="-128"/>
                <a:ea typeface="Arial Unicode MS" pitchFamily="34" charset="-128"/>
                <a:cs typeface="Arial Unicode MS" pitchFamily="34" charset="-128"/>
              </a:rPr>
            </a:br>
            <a:r>
              <a:rPr lang="ru-RU" sz="3100" dirty="0" smtClean="0"/>
              <a:t/>
            </a:r>
            <a:br>
              <a:rPr lang="ru-RU" sz="3100" dirty="0" smtClean="0"/>
            </a:br>
            <a:r>
              <a:rPr lang="ru-RU" sz="4000" dirty="0" smtClean="0"/>
              <a:t/>
            </a:r>
            <a:br>
              <a:rPr lang="ru-RU" sz="4000" dirty="0" smtClean="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428868"/>
            <a:ext cx="7772400" cy="1470025"/>
          </a:xfrm>
        </p:spPr>
        <p:txBody>
          <a:bodyPr>
            <a:noAutofit/>
          </a:bodyPr>
          <a:lstStyle/>
          <a:p>
            <a:pPr algn="l"/>
            <a:r>
              <a:rPr lang="ru-RU" sz="2400" b="1" dirty="0" smtClean="0">
                <a:latin typeface="Arial Unicode MS" pitchFamily="34" charset="-128"/>
                <a:ea typeface="Arial Unicode MS" pitchFamily="34" charset="-128"/>
                <a:cs typeface="Arial Unicode MS" pitchFamily="34" charset="-128"/>
              </a:rPr>
              <a:t>   " Перевирание сказки".</a:t>
            </a:r>
            <a:r>
              <a:rPr lang="ru-RU" sz="2000" dirty="0" smtClean="0">
                <a:latin typeface="Arial Unicode MS" pitchFamily="34" charset="-128"/>
                <a:ea typeface="Arial Unicode MS" pitchFamily="34" charset="-128"/>
                <a:cs typeface="Arial Unicode MS" pitchFamily="34" charset="-128"/>
              </a:rPr>
              <a:t/>
            </a:r>
            <a:br>
              <a:rPr lang="ru-RU" sz="2000" dirty="0" smtClean="0">
                <a:latin typeface="Arial Unicode MS" pitchFamily="34" charset="-128"/>
                <a:ea typeface="Arial Unicode MS" pitchFamily="34" charset="-128"/>
                <a:cs typeface="Arial Unicode MS" pitchFamily="34" charset="-128"/>
              </a:rPr>
            </a:br>
            <a:r>
              <a:rPr lang="ru-RU" sz="2000" dirty="0" smtClean="0">
                <a:latin typeface="Arial Unicode MS" pitchFamily="34" charset="-128"/>
                <a:ea typeface="Arial Unicode MS" pitchFamily="34" charset="-128"/>
                <a:cs typeface="Arial Unicode MS" pitchFamily="34" charset="-128"/>
              </a:rPr>
              <a:t>Сказку можно превратить как бы в новую, то есть, увидеть то, чего нет в реальной сказке.  Ребятам хочется, чтобы сказка была рассказана как раньше, но в то же самое время дети охотно принимают правила новой игры. Им нравится новая, смешная, весёлая сказка. Перевирание сказки воспитывает чувство юмора, лукавство, понимание иронии. Кроме того, заставляет ребёнка сосредотачиваться, исправлять запрограммированные ошибки.</a:t>
            </a:r>
            <a:br>
              <a:rPr lang="ru-RU" sz="2000" dirty="0" smtClean="0">
                <a:latin typeface="Arial Unicode MS" pitchFamily="34" charset="-128"/>
                <a:ea typeface="Arial Unicode MS" pitchFamily="34" charset="-128"/>
                <a:cs typeface="Arial Unicode MS" pitchFamily="34" charset="-128"/>
              </a:rPr>
            </a:br>
            <a:r>
              <a:rPr lang="ru-RU" sz="2000" dirty="0" smtClean="0">
                <a:latin typeface="Arial Unicode MS" pitchFamily="34" charset="-128"/>
                <a:ea typeface="Arial Unicode MS" pitchFamily="34" charset="-128"/>
                <a:cs typeface="Arial Unicode MS" pitchFamily="34" charset="-128"/>
              </a:rPr>
              <a:t> </a:t>
            </a:r>
            <a:br>
              <a:rPr lang="ru-RU" sz="2000" dirty="0" smtClean="0">
                <a:latin typeface="Arial Unicode MS" pitchFamily="34" charset="-128"/>
                <a:ea typeface="Arial Unicode MS" pitchFamily="34" charset="-128"/>
                <a:cs typeface="Arial Unicode MS" pitchFamily="34" charset="-128"/>
              </a:rPr>
            </a:br>
            <a:r>
              <a:rPr lang="ru-RU" sz="2000" dirty="0" smtClean="0">
                <a:latin typeface="Arial Unicode MS" pitchFamily="34" charset="-128"/>
                <a:ea typeface="Arial Unicode MS" pitchFamily="34" charset="-128"/>
                <a:cs typeface="Arial Unicode MS" pitchFamily="34" charset="-128"/>
              </a:rPr>
              <a:t>   </a:t>
            </a:r>
            <a:r>
              <a:rPr lang="ru-RU" sz="2400" b="1" dirty="0" smtClean="0">
                <a:latin typeface="Arial Unicode MS" pitchFamily="34" charset="-128"/>
                <a:ea typeface="Arial Unicode MS" pitchFamily="34" charset="-128"/>
                <a:cs typeface="Arial Unicode MS" pitchFamily="34" charset="-128"/>
              </a:rPr>
              <a:t>"Что было потом".</a:t>
            </a:r>
            <a:r>
              <a:rPr lang="ru-RU" sz="2000" dirty="0" smtClean="0">
                <a:latin typeface="Arial Unicode MS" pitchFamily="34" charset="-128"/>
                <a:ea typeface="Arial Unicode MS" pitchFamily="34" charset="-128"/>
                <a:cs typeface="Arial Unicode MS" pitchFamily="34" charset="-128"/>
              </a:rPr>
              <a:t/>
            </a:r>
            <a:br>
              <a:rPr lang="ru-RU" sz="2000" dirty="0" smtClean="0">
                <a:latin typeface="Arial Unicode MS" pitchFamily="34" charset="-128"/>
                <a:ea typeface="Arial Unicode MS" pitchFamily="34" charset="-128"/>
                <a:cs typeface="Arial Unicode MS" pitchFamily="34" charset="-128"/>
              </a:rPr>
            </a:br>
            <a:r>
              <a:rPr lang="ru-RU" sz="2000" dirty="0" smtClean="0">
                <a:latin typeface="Arial Unicode MS" pitchFamily="34" charset="-128"/>
                <a:ea typeface="Arial Unicode MS" pitchFamily="34" charset="-128"/>
                <a:cs typeface="Arial Unicode MS" pitchFamily="34" charset="-128"/>
              </a:rPr>
              <a:t>Дети очень любят сказки и с неохотой расстаются с полюбившимися героями. А почему с ними надо расставаться? Можно в конце сказки, оттолкнувшись от самого интересного места или вопроса предложить детям подумать: "А что было потом?" (начало после конца). Этот метод полезен и интересен тем, что мы можем, изменяя конец сказки, направить внимание ребёнка в нужное педагогическое русло, развивать воображение ребёнка, ломая установившиеся стереотипы.</a:t>
            </a:r>
            <a:br>
              <a:rPr lang="ru-RU" sz="2000" dirty="0" smtClean="0">
                <a:latin typeface="Arial Unicode MS" pitchFamily="34" charset="-128"/>
                <a:ea typeface="Arial Unicode MS" pitchFamily="34" charset="-128"/>
                <a:cs typeface="Arial Unicode MS" pitchFamily="34" charset="-128"/>
              </a:rPr>
            </a:br>
            <a:r>
              <a:rPr lang="ru-RU" sz="2000" dirty="0" smtClean="0">
                <a:latin typeface="Arial Unicode MS" pitchFamily="34" charset="-128"/>
                <a:ea typeface="Arial Unicode MS" pitchFamily="34" charset="-128"/>
                <a:cs typeface="Arial Unicode MS" pitchFamily="34" charset="-128"/>
              </a:rPr>
              <a:t> </a:t>
            </a:r>
            <a:endParaRPr lang="ru-RU" sz="2000"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3000372"/>
            <a:ext cx="7772400" cy="1470025"/>
          </a:xfrm>
        </p:spPr>
        <p:txBody>
          <a:bodyPr>
            <a:normAutofit fontScale="90000"/>
          </a:bodyPr>
          <a:lstStyle/>
          <a:p>
            <a:pPr algn="l"/>
            <a:r>
              <a:rPr lang="ru-RU" sz="4000" b="1" dirty="0" smtClean="0">
                <a:latin typeface="Arial Unicode MS" pitchFamily="34" charset="-128"/>
                <a:ea typeface="Arial Unicode MS" pitchFamily="34" charset="-128"/>
                <a:cs typeface="Arial Unicode MS" pitchFamily="34" charset="-128"/>
              </a:rPr>
              <a:t>"Сказки  от стишков".</a:t>
            </a:r>
            <a:r>
              <a:rPr lang="ru-RU" sz="3600" dirty="0" smtClean="0">
                <a:latin typeface="Arial Unicode MS" pitchFamily="34" charset="-128"/>
                <a:ea typeface="Arial Unicode MS" pitchFamily="34" charset="-128"/>
                <a:cs typeface="Arial Unicode MS" pitchFamily="34" charset="-128"/>
              </a:rPr>
              <a:t/>
            </a:r>
            <a:br>
              <a:rPr lang="ru-RU" sz="3600" dirty="0" smtClean="0">
                <a:latin typeface="Arial Unicode MS" pitchFamily="34" charset="-128"/>
                <a:ea typeface="Arial Unicode MS" pitchFamily="34" charset="-128"/>
                <a:cs typeface="Arial Unicode MS" pitchFamily="34" charset="-128"/>
              </a:rPr>
            </a:br>
            <a:r>
              <a:rPr lang="ru-RU" sz="3600" dirty="0" smtClean="0">
                <a:latin typeface="Arial Unicode MS" pitchFamily="34" charset="-128"/>
                <a:ea typeface="Arial Unicode MS" pitchFamily="34" charset="-128"/>
                <a:cs typeface="Arial Unicode MS" pitchFamily="34" charset="-128"/>
              </a:rPr>
              <a:t>Существует множество коротких стишков, где как бы просится продолжение. Например, стихи А. </a:t>
            </a:r>
            <a:r>
              <a:rPr lang="ru-RU" sz="3600" dirty="0" err="1" smtClean="0">
                <a:latin typeface="Arial Unicode MS" pitchFamily="34" charset="-128"/>
                <a:ea typeface="Arial Unicode MS" pitchFamily="34" charset="-128"/>
                <a:cs typeface="Arial Unicode MS" pitchFamily="34" charset="-128"/>
              </a:rPr>
              <a:t>Барто</a:t>
            </a:r>
            <a:r>
              <a:rPr lang="ru-RU" sz="3600" dirty="0" smtClean="0">
                <a:latin typeface="Arial Unicode MS" pitchFamily="34" charset="-128"/>
                <a:ea typeface="Arial Unicode MS" pitchFamily="34" charset="-128"/>
                <a:cs typeface="Arial Unicode MS" pitchFamily="34" charset="-128"/>
              </a:rPr>
              <a:t>. Возьмём для примера стишок про зайчика. Можно предложить свои варианты спасения зайчика. Это будет началом новых сказок. Для помощи можно предложить картинки. Кроме умения сочинять, ребёнок учится находить выход из порой трудных, </a:t>
            </a:r>
            <a:r>
              <a:rPr lang="ru-RU" sz="4000" dirty="0" smtClean="0"/>
              <a:t>непредвиденных обстоятельств.</a:t>
            </a:r>
            <a:r>
              <a:rPr lang="ru-RU" sz="4900" dirty="0" smtClean="0"/>
              <a:t/>
            </a:r>
            <a:br>
              <a:rPr lang="ru-RU" sz="4900" dirty="0" smtClean="0"/>
            </a:br>
            <a:r>
              <a:rPr lang="ru-RU" sz="4900" dirty="0" smtClean="0"/>
              <a:t> </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1143000"/>
          </a:xfrm>
        </p:spPr>
        <p:txBody>
          <a:bodyPr>
            <a:noAutofit/>
          </a:bodyPr>
          <a:lstStyle/>
          <a:p>
            <a:r>
              <a:rPr lang="ru-RU" sz="4800" b="1" dirty="0" smtClean="0">
                <a:solidFill>
                  <a:schemeClr val="accent6">
                    <a:lumMod val="75000"/>
                  </a:schemeClr>
                </a:solidFill>
                <a:latin typeface="Arial Unicode MS" pitchFamily="34" charset="-128"/>
                <a:ea typeface="Arial Unicode MS" pitchFamily="34" charset="-128"/>
                <a:cs typeface="Arial Unicode MS" pitchFamily="34" charset="-128"/>
              </a:rPr>
              <a:t>Благодарю  за  внимание!</a:t>
            </a:r>
            <a:br>
              <a:rPr lang="ru-RU" sz="4800" b="1" dirty="0" smtClean="0">
                <a:solidFill>
                  <a:schemeClr val="accent6">
                    <a:lumMod val="75000"/>
                  </a:schemeClr>
                </a:solidFill>
                <a:latin typeface="Arial Unicode MS" pitchFamily="34" charset="-128"/>
                <a:ea typeface="Arial Unicode MS" pitchFamily="34" charset="-128"/>
                <a:cs typeface="Arial Unicode MS" pitchFamily="34" charset="-128"/>
              </a:rPr>
            </a:br>
            <a:endParaRPr lang="ru-RU" sz="4800" dirty="0">
              <a:solidFill>
                <a:schemeClr val="accent6">
                  <a:lumMod val="75000"/>
                </a:schemeClr>
              </a:solidFill>
            </a:endParaRPr>
          </a:p>
        </p:txBody>
      </p:sp>
      <p:pic>
        <p:nvPicPr>
          <p:cNvPr id="4" name="Содержимое 3" descr="rainbow17.gif"/>
          <p:cNvPicPr>
            <a:picLocks noGrp="1" noChangeAspect="1"/>
          </p:cNvPicPr>
          <p:nvPr>
            <p:ph idx="1"/>
          </p:nvPr>
        </p:nvPicPr>
        <p:blipFill>
          <a:blip r:embed="rId2"/>
          <a:stretch>
            <a:fillRect/>
          </a:stretch>
        </p:blipFill>
        <p:spPr>
          <a:xfrm>
            <a:off x="571472" y="1643050"/>
            <a:ext cx="2843233" cy="4061761"/>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0"/>
            <a:ext cx="7772400" cy="1470025"/>
          </a:xfrm>
        </p:spPr>
        <p:txBody>
          <a:bodyPr>
            <a:normAutofit/>
          </a:bodyPr>
          <a:lstStyle/>
          <a:p>
            <a:r>
              <a:rPr lang="ru-RU" sz="3600" b="1" i="1" dirty="0" smtClean="0">
                <a:latin typeface="Arial Unicode MS" pitchFamily="34" charset="-128"/>
                <a:ea typeface="Arial Unicode MS" pitchFamily="34" charset="-128"/>
                <a:cs typeface="Arial Unicode MS" pitchFamily="34" charset="-128"/>
              </a:rPr>
              <a:t>Законы развития творческого воображения</a:t>
            </a:r>
            <a:r>
              <a:rPr lang="ru-RU" sz="4000" b="1" i="1" dirty="0" smtClean="0">
                <a:latin typeface="Arial Unicode MS" pitchFamily="34" charset="-128"/>
                <a:ea typeface="Arial Unicode MS" pitchFamily="34" charset="-128"/>
                <a:cs typeface="Arial Unicode MS" pitchFamily="34" charset="-128"/>
              </a:rPr>
              <a:t> (РТВ)</a:t>
            </a:r>
            <a:endParaRPr lang="ru-RU" sz="4000" b="1"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a:xfrm>
            <a:off x="714348" y="1428736"/>
            <a:ext cx="8072494" cy="4643470"/>
          </a:xfrm>
        </p:spPr>
        <p:txBody>
          <a:bodyPr>
            <a:noAutofit/>
          </a:bodyPr>
          <a:lstStyle/>
          <a:p>
            <a:pPr algn="l"/>
            <a:r>
              <a:rPr lang="ru-RU" sz="2800" b="1" dirty="0" smtClean="0">
                <a:solidFill>
                  <a:schemeClr val="bg2">
                    <a:lumMod val="10000"/>
                  </a:schemeClr>
                </a:solidFill>
              </a:rPr>
              <a:t>Л.С. </a:t>
            </a:r>
            <a:r>
              <a:rPr lang="ru-RU" sz="2800" b="1" dirty="0" err="1" smtClean="0">
                <a:solidFill>
                  <a:schemeClr val="bg2">
                    <a:lumMod val="10000"/>
                  </a:schemeClr>
                </a:solidFill>
              </a:rPr>
              <a:t>Выготский</a:t>
            </a:r>
            <a:r>
              <a:rPr lang="ru-RU" sz="2800" b="1" dirty="0" smtClean="0">
                <a:solidFill>
                  <a:schemeClr val="bg2">
                    <a:lumMod val="10000"/>
                  </a:schemeClr>
                </a:solidFill>
              </a:rPr>
              <a:t> формулировал три закона РТВ:</a:t>
            </a:r>
          </a:p>
          <a:p>
            <a:pPr algn="l"/>
            <a:r>
              <a:rPr lang="ru-RU" sz="2800" b="1" dirty="0" smtClean="0">
                <a:solidFill>
                  <a:schemeClr val="bg2">
                    <a:lumMod val="10000"/>
                  </a:schemeClr>
                </a:solidFill>
              </a:rPr>
              <a:t> 1. </a:t>
            </a:r>
            <a:r>
              <a:rPr lang="ru-RU" sz="2800" dirty="0" smtClean="0">
                <a:solidFill>
                  <a:schemeClr val="bg2">
                    <a:lumMod val="10000"/>
                  </a:schemeClr>
                </a:solidFill>
              </a:rPr>
              <a:t>Творческая деятельность воображения находится в прямой зависимости от богатства и разнообразия прежнего личного опыта человека.</a:t>
            </a:r>
          </a:p>
          <a:p>
            <a:pPr algn="l"/>
            <a:r>
              <a:rPr lang="ru-RU" sz="2800" b="1" dirty="0" smtClean="0">
                <a:solidFill>
                  <a:schemeClr val="bg2">
                    <a:lumMod val="10000"/>
                  </a:schemeClr>
                </a:solidFill>
              </a:rPr>
              <a:t> 2. </a:t>
            </a:r>
            <a:r>
              <a:rPr lang="ru-RU" sz="2800" dirty="0" smtClean="0">
                <a:solidFill>
                  <a:schemeClr val="bg2">
                    <a:lumMod val="10000"/>
                  </a:schemeClr>
                </a:solidFill>
              </a:rPr>
              <a:t>Можно представить то, что сам не видел, но о чем слышал или читал, то есть можно фантазировать на основе чужого опыта</a:t>
            </a:r>
            <a:r>
              <a:rPr lang="ru-RU" sz="2800" b="1" dirty="0" smtClean="0">
                <a:solidFill>
                  <a:schemeClr val="bg2">
                    <a:lumMod val="10000"/>
                  </a:schemeClr>
                </a:solidFill>
              </a:rPr>
              <a:t>. </a:t>
            </a:r>
          </a:p>
          <a:p>
            <a:pPr algn="l"/>
            <a:r>
              <a:rPr lang="ru-RU" sz="2800" b="1" dirty="0" smtClean="0">
                <a:solidFill>
                  <a:schemeClr val="bg2">
                    <a:lumMod val="10000"/>
                  </a:schemeClr>
                </a:solidFill>
              </a:rPr>
              <a:t> 3. </a:t>
            </a:r>
            <a:r>
              <a:rPr lang="ru-RU" sz="2800" dirty="0" smtClean="0">
                <a:solidFill>
                  <a:schemeClr val="bg2">
                    <a:lumMod val="10000"/>
                  </a:schemeClr>
                </a:solidFill>
              </a:rPr>
              <a:t>Содержание воображаемых предметов или явлений зависит от наших чувств в момент фантазирования. И наоборот, предмет фантазии влияет на наши чувства. </a:t>
            </a:r>
            <a:endParaRPr lang="ru-RU" sz="2400" dirty="0">
              <a:solidFill>
                <a:schemeClr val="bg2">
                  <a:lumMod val="1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1538" y="0"/>
            <a:ext cx="7772400" cy="1470025"/>
          </a:xfrm>
        </p:spPr>
        <p:txBody>
          <a:bodyPr>
            <a:normAutofit/>
          </a:bodyPr>
          <a:lstStyle/>
          <a:p>
            <a:r>
              <a:rPr lang="ru-RU" sz="4800" b="1" dirty="0" smtClean="0"/>
              <a:t>4 способа создания нового</a:t>
            </a:r>
            <a:endParaRPr lang="ru-RU" sz="4800" b="1" dirty="0"/>
          </a:p>
        </p:txBody>
      </p:sp>
      <p:sp>
        <p:nvSpPr>
          <p:cNvPr id="3" name="Подзаголовок 2"/>
          <p:cNvSpPr>
            <a:spLocks noGrp="1"/>
          </p:cNvSpPr>
          <p:nvPr>
            <p:ph type="subTitle" idx="1"/>
          </p:nvPr>
        </p:nvSpPr>
        <p:spPr>
          <a:xfrm>
            <a:off x="785786" y="1428736"/>
            <a:ext cx="7858180" cy="2643206"/>
          </a:xfrm>
        </p:spPr>
        <p:txBody>
          <a:bodyPr>
            <a:normAutofit fontScale="25000" lnSpcReduction="20000"/>
          </a:bodyPr>
          <a:lstStyle/>
          <a:p>
            <a:r>
              <a:rPr lang="ru-RU" sz="17600" b="1" u="sng" dirty="0" smtClean="0">
                <a:solidFill>
                  <a:schemeClr val="bg2">
                    <a:lumMod val="10000"/>
                  </a:schemeClr>
                </a:solidFill>
                <a:latin typeface="Georgia" pitchFamily="18" charset="0"/>
              </a:rPr>
              <a:t>1</a:t>
            </a:r>
            <a:r>
              <a:rPr lang="ru-RU" sz="12800" b="1" u="sng" dirty="0" smtClean="0">
                <a:solidFill>
                  <a:schemeClr val="bg2">
                    <a:lumMod val="10000"/>
                  </a:schemeClr>
                </a:solidFill>
                <a:latin typeface="Arial Unicode MS" pitchFamily="34" charset="-128"/>
                <a:ea typeface="Arial Unicode MS" pitchFamily="34" charset="-128"/>
                <a:cs typeface="Arial Unicode MS" pitchFamily="34" charset="-128"/>
              </a:rPr>
              <a:t>.</a:t>
            </a:r>
            <a:r>
              <a:rPr lang="ru-RU" sz="11200" b="1" u="sng" dirty="0" smtClean="0">
                <a:solidFill>
                  <a:schemeClr val="bg2">
                    <a:lumMod val="10000"/>
                  </a:schemeClr>
                </a:solidFill>
                <a:latin typeface="Arial Unicode MS" pitchFamily="34" charset="-128"/>
                <a:ea typeface="Arial Unicode MS" pitchFamily="34" charset="-128"/>
                <a:cs typeface="Arial Unicode MS" pitchFamily="34" charset="-128"/>
              </a:rPr>
              <a:t> </a:t>
            </a:r>
            <a:r>
              <a:rPr lang="ru-RU" sz="14400" b="1" u="sng" dirty="0" smtClean="0">
                <a:solidFill>
                  <a:schemeClr val="bg2">
                    <a:lumMod val="10000"/>
                  </a:schemeClr>
                </a:solidFill>
                <a:latin typeface="Arial Unicode MS" pitchFamily="34" charset="-128"/>
                <a:ea typeface="Arial Unicode MS" pitchFamily="34" charset="-128"/>
                <a:cs typeface="Arial Unicode MS" pitchFamily="34" charset="-128"/>
              </a:rPr>
              <a:t>Репродуктивный</a:t>
            </a:r>
            <a:r>
              <a:rPr lang="ru-RU" sz="14400" dirty="0" smtClean="0">
                <a:solidFill>
                  <a:schemeClr val="bg2">
                    <a:lumMod val="10000"/>
                  </a:schemeClr>
                </a:solidFill>
                <a:latin typeface="Arial Unicode MS" pitchFamily="34" charset="-128"/>
                <a:ea typeface="Arial Unicode MS" pitchFamily="34" charset="-128"/>
                <a:cs typeface="Arial Unicode MS" pitchFamily="34" charset="-128"/>
              </a:rPr>
              <a:t>– никакой новизны , повтор образца, копирование образца без изменений.</a:t>
            </a:r>
          </a:p>
          <a:p>
            <a:r>
              <a:rPr lang="ru-RU" sz="14400" dirty="0" smtClean="0">
                <a:solidFill>
                  <a:schemeClr val="bg2">
                    <a:lumMod val="10000"/>
                  </a:schemeClr>
                </a:solidFill>
                <a:latin typeface="Arial Unicode MS" pitchFamily="34" charset="-128"/>
                <a:ea typeface="Arial Unicode MS" pitchFamily="34" charset="-128"/>
                <a:cs typeface="Arial Unicode MS" pitchFamily="34" charset="-128"/>
              </a:rPr>
              <a:t>ДЕВИЗ: </a:t>
            </a:r>
            <a:r>
              <a:rPr lang="ru-RU" sz="14400" u="sng" dirty="0" smtClean="0">
                <a:solidFill>
                  <a:schemeClr val="bg2">
                    <a:lumMod val="10000"/>
                  </a:schemeClr>
                </a:solidFill>
                <a:latin typeface="Arial Unicode MS" pitchFamily="34" charset="-128"/>
                <a:ea typeface="Arial Unicode MS" pitchFamily="34" charset="-128"/>
                <a:cs typeface="Arial Unicode MS" pitchFamily="34" charset="-128"/>
              </a:rPr>
              <a:t>так может каждый</a:t>
            </a:r>
            <a:endParaRPr lang="ru-RU" sz="14400" dirty="0" smtClean="0">
              <a:solidFill>
                <a:schemeClr val="bg2">
                  <a:lumMod val="10000"/>
                </a:schemeClr>
              </a:solidFill>
              <a:latin typeface="Arial Unicode MS" pitchFamily="34" charset="-128"/>
              <a:ea typeface="Arial Unicode MS" pitchFamily="34" charset="-128"/>
              <a:cs typeface="Arial Unicode MS" pitchFamily="34" charset="-128"/>
            </a:endParaRPr>
          </a:p>
          <a:p>
            <a:endParaRPr lang="ru-RU" sz="3600" dirty="0">
              <a:solidFill>
                <a:schemeClr val="bg2">
                  <a:lumMod val="10000"/>
                </a:schemeClr>
              </a:solidFill>
              <a:latin typeface="Arial Unicode MS" pitchFamily="34" charset="-128"/>
              <a:ea typeface="Arial Unicode MS" pitchFamily="34" charset="-128"/>
              <a:cs typeface="Arial Unicode MS" pitchFamily="34" charset="-128"/>
            </a:endParaRPr>
          </a:p>
        </p:txBody>
      </p:sp>
      <p:pic>
        <p:nvPicPr>
          <p:cNvPr id="4" name="Picture 2"/>
          <p:cNvPicPr>
            <a:picLocks noChangeAspect="1" noChangeArrowheads="1"/>
          </p:cNvPicPr>
          <p:nvPr/>
        </p:nvPicPr>
        <p:blipFill>
          <a:blip r:embed="rId2"/>
          <a:srcRect/>
          <a:stretch>
            <a:fillRect/>
          </a:stretch>
        </p:blipFill>
        <p:spPr bwMode="auto">
          <a:xfrm>
            <a:off x="3214678" y="3929066"/>
            <a:ext cx="2498560" cy="2438152"/>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1928802"/>
            <a:ext cx="8243918" cy="1727203"/>
          </a:xfrm>
        </p:spPr>
        <p:txBody>
          <a:bodyPr>
            <a:normAutofit fontScale="90000"/>
          </a:bodyPr>
          <a:lstStyle/>
          <a:p>
            <a:pPr algn="l"/>
            <a:r>
              <a:rPr lang="ru-RU" b="1" u="sng" dirty="0" smtClean="0">
                <a:latin typeface="Arial Unicode MS" pitchFamily="34" charset="-128"/>
                <a:ea typeface="Arial Unicode MS" pitchFamily="34" charset="-128"/>
                <a:cs typeface="Arial Unicode MS" pitchFamily="34" charset="-128"/>
              </a:rPr>
              <a:t>2</a:t>
            </a:r>
            <a:r>
              <a:rPr lang="ru-RU" u="sng" dirty="0" smtClean="0">
                <a:latin typeface="Arial Unicode MS" pitchFamily="34" charset="-128"/>
                <a:ea typeface="Arial Unicode MS" pitchFamily="34" charset="-128"/>
                <a:cs typeface="Arial Unicode MS" pitchFamily="34" charset="-128"/>
              </a:rPr>
              <a:t>. </a:t>
            </a:r>
            <a:r>
              <a:rPr lang="ru-RU" b="1" u="sng" dirty="0" smtClean="0">
                <a:latin typeface="Arial Unicode MS" pitchFamily="34" charset="-128"/>
                <a:ea typeface="Arial Unicode MS" pitchFamily="34" charset="-128"/>
                <a:cs typeface="Arial Unicode MS" pitchFamily="34" charset="-128"/>
              </a:rPr>
              <a:t>Репродуктивно-творческий</a:t>
            </a:r>
            <a:r>
              <a:rPr lang="ru-RU" u="sng" dirty="0" smtClean="0">
                <a:latin typeface="Arial Unicode MS" pitchFamily="34" charset="-128"/>
                <a:ea typeface="Arial Unicode MS" pitchFamily="34" charset="-128"/>
                <a:cs typeface="Arial Unicode MS" pitchFamily="34" charset="-128"/>
              </a:rPr>
              <a:t>  </a:t>
            </a:r>
            <a:r>
              <a:rPr lang="ru-RU" dirty="0" smtClean="0">
                <a:latin typeface="Arial Unicode MS" pitchFamily="34" charset="-128"/>
                <a:ea typeface="Arial Unicode MS" pitchFamily="34" charset="-128"/>
                <a:cs typeface="Arial Unicode MS" pitchFamily="34" charset="-128"/>
              </a:rPr>
              <a:t>- достигается за счёт изменения, добавления, убавления 1-2 параметров образца (размер, цвет, форма, положение)</a:t>
            </a:r>
            <a:br>
              <a:rPr lang="ru-RU" dirty="0" smtClean="0">
                <a:latin typeface="Arial Unicode MS" pitchFamily="34" charset="-128"/>
                <a:ea typeface="Arial Unicode MS" pitchFamily="34" charset="-128"/>
                <a:cs typeface="Arial Unicode MS" pitchFamily="34" charset="-128"/>
              </a:rPr>
            </a:br>
            <a:r>
              <a:rPr lang="ru-RU" dirty="0" smtClean="0">
                <a:latin typeface="Arial Unicode MS" pitchFamily="34" charset="-128"/>
                <a:ea typeface="Arial Unicode MS" pitchFamily="34" charset="-128"/>
                <a:cs typeface="Arial Unicode MS" pitchFamily="34" charset="-128"/>
              </a:rPr>
              <a:t>ДЕВИЗ: </a:t>
            </a:r>
            <a:r>
              <a:rPr lang="ru-RU" u="sng" dirty="0" smtClean="0">
                <a:latin typeface="Arial Unicode MS" pitchFamily="34" charset="-128"/>
                <a:ea typeface="Arial Unicode MS" pitchFamily="34" charset="-128"/>
                <a:cs typeface="Arial Unicode MS" pitchFamily="34" charset="-128"/>
              </a:rPr>
              <a:t>так может большинство</a:t>
            </a:r>
            <a:r>
              <a:rPr lang="ru-RU" u="sng" dirty="0" smtClean="0"/>
              <a:t/>
            </a:r>
            <a:br>
              <a:rPr lang="ru-RU" u="sng" dirty="0" smtClean="0"/>
            </a:br>
            <a:r>
              <a:rPr lang="ru-RU" u="sng" dirty="0" smtClean="0"/>
              <a:t/>
            </a:r>
            <a:br>
              <a:rPr lang="ru-RU" u="sng" dirty="0" smtClean="0"/>
            </a:br>
            <a:endParaRPr lang="ru-RU" dirty="0"/>
          </a:p>
        </p:txBody>
      </p:sp>
      <p:sp>
        <p:nvSpPr>
          <p:cNvPr id="3" name="Подзаголовок 2"/>
          <p:cNvSpPr>
            <a:spLocks noGrp="1"/>
          </p:cNvSpPr>
          <p:nvPr>
            <p:ph type="subTitle" idx="1"/>
          </p:nvPr>
        </p:nvSpPr>
        <p:spPr>
          <a:xfrm>
            <a:off x="1357290" y="4643446"/>
            <a:ext cx="6400800" cy="1752600"/>
          </a:xfrm>
        </p:spPr>
        <p:txBody>
          <a:bodyPr/>
          <a:lstStyle/>
          <a:p>
            <a:endParaRPr lang="ru-RU" dirty="0"/>
          </a:p>
        </p:txBody>
      </p:sp>
      <p:pic>
        <p:nvPicPr>
          <p:cNvPr id="4" name="Picture 2"/>
          <p:cNvPicPr>
            <a:picLocks noChangeAspect="1" noChangeArrowheads="1"/>
          </p:cNvPicPr>
          <p:nvPr/>
        </p:nvPicPr>
        <p:blipFill>
          <a:blip r:embed="rId2"/>
          <a:srcRect/>
          <a:stretch>
            <a:fillRect/>
          </a:stretch>
        </p:blipFill>
        <p:spPr bwMode="auto">
          <a:xfrm>
            <a:off x="642910" y="4429132"/>
            <a:ext cx="5429288" cy="1921274"/>
          </a:xfrm>
          <a:prstGeom prst="rect">
            <a:avLst/>
          </a:prstGeom>
          <a:noFill/>
          <a:ln w="9525">
            <a:noFill/>
            <a:miter lim="800000"/>
            <a:headEnd/>
            <a:tailEnd/>
          </a:ln>
          <a:effectLst/>
        </p:spPr>
      </p:pic>
      <p:pic>
        <p:nvPicPr>
          <p:cNvPr id="5" name="Picture 3"/>
          <p:cNvPicPr>
            <a:picLocks noChangeAspect="1" noChangeArrowheads="1"/>
          </p:cNvPicPr>
          <p:nvPr/>
        </p:nvPicPr>
        <p:blipFill>
          <a:blip r:embed="rId3"/>
          <a:srcRect/>
          <a:stretch>
            <a:fillRect/>
          </a:stretch>
        </p:blipFill>
        <p:spPr bwMode="auto">
          <a:xfrm>
            <a:off x="6072198" y="4429132"/>
            <a:ext cx="1952625" cy="191452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1142984"/>
            <a:ext cx="8501122" cy="2571768"/>
          </a:xfrm>
        </p:spPr>
        <p:txBody>
          <a:bodyPr>
            <a:normAutofit fontScale="90000"/>
          </a:bodyPr>
          <a:lstStyle/>
          <a:p>
            <a:pPr algn="l"/>
            <a:r>
              <a:rPr lang="ru-RU" dirty="0" smtClean="0"/>
              <a:t>3</a:t>
            </a:r>
            <a:r>
              <a:rPr lang="ru-RU" u="sng" dirty="0" smtClean="0"/>
              <a:t>. </a:t>
            </a:r>
            <a:r>
              <a:rPr lang="ru-RU" sz="3600" b="1" u="sng" dirty="0" smtClean="0">
                <a:latin typeface="Arial Unicode MS" pitchFamily="34" charset="-128"/>
                <a:ea typeface="Arial Unicode MS" pitchFamily="34" charset="-128"/>
                <a:cs typeface="Arial Unicode MS" pitchFamily="34" charset="-128"/>
              </a:rPr>
              <a:t>Творческо-репродуктивный </a:t>
            </a:r>
            <a:r>
              <a:rPr lang="ru-RU" sz="3600" dirty="0" smtClean="0">
                <a:latin typeface="Arial Unicode MS" pitchFamily="34" charset="-128"/>
                <a:ea typeface="Arial Unicode MS" pitchFamily="34" charset="-128"/>
                <a:cs typeface="Arial Unicode MS" pitchFamily="34" charset="-128"/>
              </a:rPr>
              <a:t>– новизна за счёт снятия ложных ограничений, которые отсутствуют, но подразумеваются; создание другим способом, другими средствами, многофункциональное расширение сферы применения образца. Объединение образца с такими же, либо с чем-то другим. Образец есть и его нет.</a:t>
            </a:r>
            <a:r>
              <a:rPr lang="ru-RU" sz="4000" dirty="0" smtClean="0"/>
              <a:t/>
            </a:r>
            <a:br>
              <a:rPr lang="ru-RU" sz="4000" dirty="0" smtClean="0"/>
            </a:br>
            <a:endParaRPr lang="ru-RU" dirty="0"/>
          </a:p>
        </p:txBody>
      </p:sp>
      <p:sp>
        <p:nvSpPr>
          <p:cNvPr id="3" name="Подзаголовок 2"/>
          <p:cNvSpPr>
            <a:spLocks noGrp="1"/>
          </p:cNvSpPr>
          <p:nvPr>
            <p:ph type="subTitle" idx="1"/>
          </p:nvPr>
        </p:nvSpPr>
        <p:spPr/>
        <p:txBody>
          <a:bodyPr/>
          <a:lstStyle/>
          <a:p>
            <a:endParaRPr lang="ru-RU" dirty="0"/>
          </a:p>
        </p:txBody>
      </p:sp>
      <p:pic>
        <p:nvPicPr>
          <p:cNvPr id="4" name="Picture 2"/>
          <p:cNvPicPr>
            <a:picLocks noChangeAspect="1" noChangeArrowheads="1"/>
          </p:cNvPicPr>
          <p:nvPr/>
        </p:nvPicPr>
        <p:blipFill>
          <a:blip r:embed="rId2"/>
          <a:srcRect/>
          <a:stretch>
            <a:fillRect/>
          </a:stretch>
        </p:blipFill>
        <p:spPr bwMode="auto">
          <a:xfrm>
            <a:off x="1000100" y="4572008"/>
            <a:ext cx="1685925" cy="1609725"/>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3143240" y="4500570"/>
            <a:ext cx="4786346" cy="1983159"/>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500174"/>
            <a:ext cx="8501122" cy="2000264"/>
          </a:xfrm>
        </p:spPr>
        <p:txBody>
          <a:bodyPr>
            <a:normAutofit fontScale="90000"/>
          </a:bodyPr>
          <a:lstStyle/>
          <a:p>
            <a:pPr algn="l"/>
            <a:r>
              <a:rPr lang="ru-RU" dirty="0" smtClean="0">
                <a:latin typeface="Arial Unicode MS" pitchFamily="34" charset="-128"/>
                <a:ea typeface="Arial Unicode MS" pitchFamily="34" charset="-128"/>
                <a:cs typeface="Arial Unicode MS" pitchFamily="34" charset="-128"/>
              </a:rPr>
              <a:t>4. </a:t>
            </a:r>
            <a:r>
              <a:rPr lang="ru-RU" b="1" u="sng" dirty="0" smtClean="0">
                <a:latin typeface="Arial Unicode MS" pitchFamily="34" charset="-128"/>
                <a:ea typeface="Arial Unicode MS" pitchFamily="34" charset="-128"/>
                <a:cs typeface="Arial Unicode MS" pitchFamily="34" charset="-128"/>
              </a:rPr>
              <a:t>Чисто творческий</a:t>
            </a:r>
            <a:r>
              <a:rPr lang="ru-RU" u="sng" dirty="0" smtClean="0">
                <a:latin typeface="Arial Unicode MS" pitchFamily="34" charset="-128"/>
                <a:ea typeface="Arial Unicode MS" pitchFamily="34" charset="-128"/>
                <a:cs typeface="Arial Unicode MS" pitchFamily="34" charset="-128"/>
              </a:rPr>
              <a:t> </a:t>
            </a:r>
            <a:r>
              <a:rPr lang="ru-RU" dirty="0" smtClean="0">
                <a:latin typeface="Arial Unicode MS" pitchFamily="34" charset="-128"/>
                <a:ea typeface="Arial Unicode MS" pitchFamily="34" charset="-128"/>
                <a:cs typeface="Arial Unicode MS" pitchFamily="34" charset="-128"/>
              </a:rPr>
              <a:t>– исчезновение признаков и появление новых элементов. Высокий уровень обобщения.</a:t>
            </a:r>
            <a:br>
              <a:rPr lang="ru-RU" dirty="0" smtClean="0">
                <a:latin typeface="Arial Unicode MS" pitchFamily="34" charset="-128"/>
                <a:ea typeface="Arial Unicode MS" pitchFamily="34" charset="-128"/>
                <a:cs typeface="Arial Unicode MS" pitchFamily="34" charset="-128"/>
              </a:rPr>
            </a:br>
            <a:r>
              <a:rPr lang="ru-RU" dirty="0" smtClean="0">
                <a:latin typeface="Arial Unicode MS" pitchFamily="34" charset="-128"/>
                <a:ea typeface="Arial Unicode MS" pitchFamily="34" charset="-128"/>
                <a:cs typeface="Arial Unicode MS" pitchFamily="34" charset="-128"/>
              </a:rPr>
              <a:t>ДЕВИЗ: </a:t>
            </a:r>
            <a:r>
              <a:rPr lang="ru-RU" u="sng" dirty="0" smtClean="0">
                <a:latin typeface="Arial Unicode MS" pitchFamily="34" charset="-128"/>
                <a:ea typeface="Arial Unicode MS" pitchFamily="34" charset="-128"/>
                <a:cs typeface="Arial Unicode MS" pitchFamily="34" charset="-128"/>
              </a:rPr>
              <a:t>так может только один </a:t>
            </a:r>
            <a:br>
              <a:rPr lang="ru-RU" u="sng" dirty="0" smtClean="0">
                <a:latin typeface="Arial Unicode MS" pitchFamily="34" charset="-128"/>
                <a:ea typeface="Arial Unicode MS" pitchFamily="34" charset="-128"/>
                <a:cs typeface="Arial Unicode MS" pitchFamily="34" charset="-128"/>
              </a:rPr>
            </a:br>
            <a:endParaRPr lang="ru-RU"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smtClean="0">
                <a:latin typeface="Arial Unicode MS" pitchFamily="34" charset="-128"/>
                <a:ea typeface="Arial Unicode MS" pitchFamily="34" charset="-128"/>
                <a:cs typeface="Arial Unicode MS" pitchFamily="34" charset="-128"/>
              </a:rPr>
              <a:t>Игры, построенные на приемах фантазирования:</a:t>
            </a:r>
            <a:endParaRPr lang="ru-RU" dirty="0">
              <a:latin typeface="Arial Unicode MS" pitchFamily="34" charset="-128"/>
              <a:ea typeface="Arial Unicode MS" pitchFamily="34" charset="-128"/>
              <a:cs typeface="Arial Unicode MS" pitchFamily="34" charset="-128"/>
            </a:endParaRPr>
          </a:p>
        </p:txBody>
      </p:sp>
      <p:sp>
        <p:nvSpPr>
          <p:cNvPr id="3" name="Содержимое 2"/>
          <p:cNvSpPr>
            <a:spLocks noGrp="1"/>
          </p:cNvSpPr>
          <p:nvPr>
            <p:ph idx="1"/>
          </p:nvPr>
        </p:nvSpPr>
        <p:spPr>
          <a:xfrm>
            <a:off x="357158" y="1600200"/>
            <a:ext cx="8429684" cy="4614882"/>
          </a:xfrm>
        </p:spPr>
        <p:txBody>
          <a:bodyPr>
            <a:noAutofit/>
          </a:bodyPr>
          <a:lstStyle/>
          <a:p>
            <a:pPr>
              <a:buFont typeface="Wingdings" pitchFamily="2" charset="2"/>
              <a:buChar char="v"/>
            </a:pPr>
            <a:r>
              <a:rPr lang="ru-RU" sz="2400" b="1" dirty="0" smtClean="0">
                <a:latin typeface="Arial Unicode MS" pitchFamily="34" charset="-128"/>
                <a:ea typeface="Arial Unicode MS" pitchFamily="34" charset="-128"/>
                <a:cs typeface="Arial Unicode MS" pitchFamily="34" charset="-128"/>
              </a:rPr>
              <a:t>1. Увеличение - уменьшение.</a:t>
            </a:r>
            <a:endParaRPr lang="ru-RU" sz="2400" dirty="0" smtClean="0">
              <a:latin typeface="Arial Unicode MS" pitchFamily="34" charset="-128"/>
              <a:ea typeface="Arial Unicode MS" pitchFamily="34" charset="-128"/>
              <a:cs typeface="Arial Unicode MS" pitchFamily="34" charset="-128"/>
            </a:endParaRPr>
          </a:p>
          <a:p>
            <a:r>
              <a:rPr lang="ru-RU" sz="2000" dirty="0" smtClean="0">
                <a:latin typeface="Arial Unicode MS" pitchFamily="34" charset="-128"/>
                <a:ea typeface="Arial Unicode MS" pitchFamily="34" charset="-128"/>
                <a:cs typeface="Arial Unicode MS" pitchFamily="34" charset="-128"/>
              </a:rPr>
              <a:t> </a:t>
            </a:r>
            <a:r>
              <a:rPr lang="ru-RU" sz="2400" dirty="0" smtClean="0">
                <a:latin typeface="Arial Unicode MS" pitchFamily="34" charset="-128"/>
                <a:ea typeface="Arial Unicode MS" pitchFamily="34" charset="-128"/>
                <a:cs typeface="Arial Unicode MS" pitchFamily="34" charset="-128"/>
              </a:rPr>
              <a:t>Цель этих игр : формировать гибкость мышления, учить видеть, как меняются предметы при изменении существенных свойств.</a:t>
            </a:r>
          </a:p>
          <a:p>
            <a:r>
              <a:rPr lang="ru-RU" sz="2400" dirty="0" smtClean="0">
                <a:latin typeface="Arial Unicode MS" pitchFamily="34" charset="-128"/>
                <a:ea typeface="Arial Unicode MS" pitchFamily="34" charset="-128"/>
                <a:cs typeface="Arial Unicode MS" pitchFamily="34" charset="-128"/>
              </a:rPr>
              <a:t> 1.1. Игра </a:t>
            </a:r>
            <a:r>
              <a:rPr lang="ru-RU" sz="2400" i="1" dirty="0" smtClean="0">
                <a:latin typeface="Arial Unicode MS" pitchFamily="34" charset="-128"/>
                <a:ea typeface="Arial Unicode MS" pitchFamily="34" charset="-128"/>
                <a:cs typeface="Arial Unicode MS" pitchFamily="34" charset="-128"/>
              </a:rPr>
              <a:t>«Волшебная палочка»</a:t>
            </a:r>
            <a:endParaRPr lang="ru-RU" sz="2400" dirty="0" smtClean="0">
              <a:latin typeface="Arial Unicode MS" pitchFamily="34" charset="-128"/>
              <a:ea typeface="Arial Unicode MS" pitchFamily="34" charset="-128"/>
              <a:cs typeface="Arial Unicode MS" pitchFamily="34" charset="-128"/>
            </a:endParaRPr>
          </a:p>
          <a:p>
            <a:r>
              <a:rPr lang="ru-RU" sz="2400" dirty="0" smtClean="0">
                <a:latin typeface="Arial Unicode MS" pitchFamily="34" charset="-128"/>
                <a:ea typeface="Arial Unicode MS" pitchFamily="34" charset="-128"/>
                <a:cs typeface="Arial Unicode MS" pitchFamily="34" charset="-128"/>
              </a:rPr>
              <a:t>Ребенку говорят: "Вот тебе волшебная палочка, она может увеличивать или уменьшать все, что ты захочешь. Что бы ты хотел увеличить, а что уменьшить?«</a:t>
            </a:r>
          </a:p>
          <a:p>
            <a:r>
              <a:rPr lang="ru-RU" sz="2400" dirty="0" smtClean="0">
                <a:latin typeface="Arial Unicode MS" pitchFamily="34" charset="-128"/>
                <a:ea typeface="Arial Unicode MS" pitchFamily="34" charset="-128"/>
                <a:cs typeface="Arial Unicode MS" pitchFamily="34" charset="-128"/>
              </a:rPr>
              <a:t>Усложните эту игру дополнительными вопросами: "И что из этого получится? К чему это приведет? Зачем ты хочешь увеличивать или уменьшать?</a:t>
            </a:r>
            <a:endParaRPr lang="ru-RU" sz="2400"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2786058"/>
            <a:ext cx="8429684" cy="1785950"/>
          </a:xfrm>
        </p:spPr>
        <p:txBody>
          <a:bodyPr>
            <a:normAutofit fontScale="90000"/>
          </a:bodyPr>
          <a:lstStyle/>
          <a:p>
            <a:pPr algn="l">
              <a:buFont typeface="Wingdings" pitchFamily="2" charset="2"/>
              <a:buChar char="v"/>
            </a:pPr>
            <a:r>
              <a:rPr lang="ru-RU" dirty="0" smtClean="0"/>
              <a:t> </a:t>
            </a:r>
            <a:r>
              <a:rPr lang="ru-RU" sz="3600" b="1" dirty="0" smtClean="0">
                <a:latin typeface="Arial Unicode MS" pitchFamily="34" charset="-128"/>
                <a:ea typeface="Arial Unicode MS" pitchFamily="34" charset="-128"/>
                <a:cs typeface="Arial Unicode MS" pitchFamily="34" charset="-128"/>
              </a:rPr>
              <a:t>1.2 Игра </a:t>
            </a:r>
            <a:r>
              <a:rPr lang="ru-RU" sz="3600" b="1" i="1" dirty="0" smtClean="0">
                <a:latin typeface="Arial Unicode MS" pitchFamily="34" charset="-128"/>
                <a:ea typeface="Arial Unicode MS" pitchFamily="34" charset="-128"/>
                <a:cs typeface="Arial Unicode MS" pitchFamily="34" charset="-128"/>
              </a:rPr>
              <a:t>«Действие – последствие</a:t>
            </a:r>
            <a:r>
              <a:rPr lang="ru-RU" sz="3600" b="1" dirty="0" smtClean="0">
                <a:latin typeface="Arial Unicode MS" pitchFamily="34" charset="-128"/>
                <a:ea typeface="Arial Unicode MS" pitchFamily="34" charset="-128"/>
                <a:cs typeface="Arial Unicode MS" pitchFamily="34" charset="-128"/>
              </a:rPr>
              <a:t>»</a:t>
            </a:r>
            <a:r>
              <a:rPr lang="ru-RU" sz="3600" dirty="0" smtClean="0">
                <a:latin typeface="Arial Unicode MS" pitchFamily="34" charset="-128"/>
                <a:ea typeface="Arial Unicode MS" pitchFamily="34" charset="-128"/>
                <a:cs typeface="Arial Unicode MS" pitchFamily="34" charset="-128"/>
              </a:rPr>
              <a:t/>
            </a:r>
            <a:br>
              <a:rPr lang="ru-RU" sz="3600" dirty="0" smtClean="0">
                <a:latin typeface="Arial Unicode MS" pitchFamily="34" charset="-128"/>
                <a:ea typeface="Arial Unicode MS" pitchFamily="34" charset="-128"/>
                <a:cs typeface="Arial Unicode MS" pitchFamily="34" charset="-128"/>
              </a:rPr>
            </a:br>
            <a:r>
              <a:rPr lang="ru-RU" sz="3600" dirty="0" smtClean="0">
                <a:latin typeface="Arial Unicode MS" pitchFamily="34" charset="-128"/>
                <a:ea typeface="Arial Unicode MS" pitchFamily="34" charset="-128"/>
                <a:cs typeface="Arial Unicode MS" pitchFamily="34" charset="-128"/>
              </a:rPr>
              <a:t>Рассматривается предложенный вариант увеличения или уменьшения и его последствия                                                    - Если  руки на время станут такими длинными, то … (можно будет достать с ветки яблоко, или поздороваться через форточку, или достать с крыши мячик, или, не вставая из-за стола, выключить телевизор).</a:t>
            </a:r>
            <a:br>
              <a:rPr lang="ru-RU" sz="3600" dirty="0" smtClean="0">
                <a:latin typeface="Arial Unicode MS" pitchFamily="34" charset="-128"/>
                <a:ea typeface="Arial Unicode MS" pitchFamily="34" charset="-128"/>
                <a:cs typeface="Arial Unicode MS" pitchFamily="34" charset="-128"/>
              </a:rPr>
            </a:br>
            <a:r>
              <a:rPr lang="ru-RU" sz="3600" dirty="0" smtClean="0">
                <a:latin typeface="Arial Unicode MS" pitchFamily="34" charset="-128"/>
                <a:ea typeface="Arial Unicode MS" pitchFamily="34" charset="-128"/>
                <a:cs typeface="Arial Unicode MS" pitchFamily="34" charset="-128"/>
              </a:rPr>
              <a:t>- Если ребенку трудно дается самостоятельное фантазирование, предложите пофантазировать совместно, задайте ему вспомогательные вопросы.</a:t>
            </a:r>
            <a:br>
              <a:rPr lang="ru-RU" sz="3600" dirty="0" smtClean="0">
                <a:latin typeface="Arial Unicode MS" pitchFamily="34" charset="-128"/>
                <a:ea typeface="Arial Unicode MS" pitchFamily="34" charset="-128"/>
                <a:cs typeface="Arial Unicode MS" pitchFamily="34" charset="-128"/>
              </a:rPr>
            </a:br>
            <a:endParaRPr lang="ru-RU" dirty="0">
              <a:latin typeface="Arial Unicode MS" pitchFamily="34" charset="-128"/>
              <a:ea typeface="Arial Unicode MS" pitchFamily="34" charset="-128"/>
              <a:cs typeface="Arial Unicode MS" pitchFamily="34" charset="-128"/>
            </a:endParaRPr>
          </a:p>
        </p:txBody>
      </p:sp>
      <p:sp>
        <p:nvSpPr>
          <p:cNvPr id="3" name="Подзаголовок 2"/>
          <p:cNvSpPr>
            <a:spLocks noGrp="1"/>
          </p:cNvSpPr>
          <p:nvPr>
            <p:ph type="subTitle" idx="1"/>
          </p:nvPr>
        </p:nvSpPr>
        <p:spPr>
          <a:xfrm>
            <a:off x="1285852" y="3000372"/>
            <a:ext cx="6400800" cy="1752600"/>
          </a:xfrm>
        </p:spPr>
        <p:txBody>
          <a:bodyPr/>
          <a:lstStyle/>
          <a:p>
            <a:endParaRPr lang="ru-RU" dirty="0"/>
          </a:p>
        </p:txBody>
      </p:sp>
    </p:spTree>
  </p:cSld>
  <p:clrMapOvr>
    <a:masterClrMapping/>
  </p:clrMapOvr>
</p:sld>
</file>

<file path=ppt/theme/theme1.xml><?xml version="1.0" encoding="utf-8"?>
<a:theme xmlns:a="http://schemas.openxmlformats.org/drawingml/2006/main" name="0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04</Template>
  <TotalTime>343</TotalTime>
  <Words>1570</Words>
  <Application>Microsoft Office PowerPoint</Application>
  <PresentationFormat>Экран (4:3)</PresentationFormat>
  <Paragraphs>103</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04</vt:lpstr>
      <vt:lpstr>Игры ТРИЗ в развитии творческого воображения дошкольников  </vt:lpstr>
      <vt:lpstr>Очень обидно, но некоторых людей устраивают слабые, беспомощные, но зато привычные решения  Г. С. Альтшуллер.</vt:lpstr>
      <vt:lpstr>Законы развития творческого воображения (РТВ)</vt:lpstr>
      <vt:lpstr>4 способа создания нового</vt:lpstr>
      <vt:lpstr>2. Репродуктивно-творческий  - достигается за счёт изменения, добавления, убавления 1-2 параметров образца (размер, цвет, форма, положение) ДЕВИЗ: так может большинство  </vt:lpstr>
      <vt:lpstr>3. Творческо-репродуктивный – новизна за счёт снятия ложных ограничений, которые отсутствуют, но подразумеваются; создание другим способом, другими средствами, многофункциональное расширение сферы применения образца. Объединение образца с такими же, либо с чем-то другим. Образец есть и его нет. </vt:lpstr>
      <vt:lpstr>4. Чисто творческий – исчезновение признаков и появление новых элементов. Высокий уровень обобщения. ДЕВИЗ: так может только один  </vt:lpstr>
      <vt:lpstr>Игры, построенные на приемах фантазирования:</vt:lpstr>
      <vt:lpstr> 1.2 Игра «Действие – последствие» Рассматривается предложенный вариант увеличения или уменьшения и его последствия                                                    - Если  руки на время станут такими длинными, то … (можно будет достать с ветки яблоко, или поздороваться через форточку, или достать с крыши мячик, или, не вставая из-за стола, выключить телевизор). - Если ребенку трудно дается самостоятельное фантазирование, предложите пофантазировать совместно, задайте ему вспомогательные вопросы. </vt:lpstr>
      <vt:lpstr>   1.3. Совместите две игры:  1.2 + игра "Хорошо-плохо" . Что будет, если у нас удлинится нос? Что будет хорошего? Плохого?      1.4 Игра «Стало много-много-много» (показ как количественные изменения ведут к преобразованию качеств) Предлагаются знакомые ситуации, но с условием, что количество предметов будет постоянно расти -В машине 4 колеса, Пока она едет у неё прибавляется по одному колесу  а) каждую минуту б) на каждой остановке в) при каждой заправке бензином и т.д.</vt:lpstr>
      <vt:lpstr>2. Прием ускорение - замедление. </vt:lpstr>
      <vt:lpstr>3. Динамизация - статика</vt:lpstr>
      <vt:lpstr>4. Изменение времени</vt:lpstr>
      <vt:lpstr>Хроноклазм</vt:lpstr>
      <vt:lpstr>5. БИНОМЫ и ПОЛИНОМЫ</vt:lpstr>
      <vt:lpstr>  "Полиномы фантазии". Дети загадывают любое слово из трёх букв, Например, это слово "дом". Разложим его на звуки и придумываем слова, только на этот звук. Д — дырка, диван, девочка, дым и т. д. О — ослик, облако, обруч, овощи и т. д. М — мыло, мячик, мишка, магазин и т. д. Придуманные слова записываются или обозначаются символом, или ставится картинка. Потом берутся слова, по одному из каждого ряда, и с ними составляется предложение. Можно попытаться объединить полученные предложения одним сюжетом. Позже можно усложнить эту игру. На первый звук подбираем слова обозначающие предмет. На второй звук — слова, обозначающие прилагательные. На третий звук — слова, обозначающие действие </vt:lpstr>
      <vt:lpstr>  Добавление одного или нескольких фантастических свойств одному человеку или многим людям  (как фрагменты или заготовки будущих фантастических произведений).</vt:lpstr>
      <vt:lpstr>Фантастическое объединение и фантастическое дробление.</vt:lpstr>
      <vt:lpstr>Придание объектам неживой природы необычайных свойств.</vt:lpstr>
      <vt:lpstr>6. Универсализация – ограничение</vt:lpstr>
      <vt:lpstr>7. Квантование и непрерывность.</vt:lpstr>
      <vt:lpstr>Оживление</vt:lpstr>
      <vt:lpstr>   12.4. Придание объектам неживой природы способностей и качеств живых существ.   А именно: способности двигаться, думать, чувствовать, дышать, расти, радоваться, размножаться, шутить, улыбаться. Задание. Придумайте  примеры подобных превращений.    12.5 Превращение человека в любой объект.  Человек превращается в другого человека, в животных (птиц, зверей, насекомых, рыб), в растения (в дуб, розу, баобаб), в объекты неживой природы (камень, ветер, карандаш). Это богатейший материал для новых сказок.   Но самое главное в этом приеме - это воспитание эмпатии - умения перевоплотиться в другой образ и посмотреть на мир его глазами. </vt:lpstr>
      <vt:lpstr>13. Изменение привычных отношений между героями сказок. </vt:lpstr>
      <vt:lpstr> "Сказка-наизнанку".    Вспоминаем с детьми хорошо знакомую сказку и предлагаем поменять характер у её героев. Положительный характер на отрицательный и наоборот. Например: Красная Шапочка злая, а волк добрый, Непослушная Золушка довела до белого каления добрую мачеху, Колобок съедает всех героев, и они становятся его начинкой, Этот метод помогает по-новому взглянуть на знакомые сказки.   </vt:lpstr>
      <vt:lpstr>   " Перевирание сказки". Сказку можно превратить как бы в новую, то есть, увидеть то, чего нет в реальной сказке.  Ребятам хочется, чтобы сказка была рассказана как раньше, но в то же самое время дети охотно принимают правила новой игры. Им нравится новая, смешная, весёлая сказка. Перевирание сказки воспитывает чувство юмора, лукавство, понимание иронии. Кроме того, заставляет ребёнка сосредотачиваться, исправлять запрограммированные ошибки.      "Что было потом". Дети очень любят сказки и с неохотой расстаются с полюбившимися героями. А почему с ними надо расставаться? Можно в конце сказки, оттолкнувшись от самого интересного места или вопроса предложить детям подумать: "А что было потом?" (начало после конца). Этот метод полезен и интересен тем, что мы можем, изменяя конец сказки, направить внимание ребёнка в нужное педагогическое русло, развивать воображение ребёнка, ломая установившиеся стереотипы.  </vt:lpstr>
      <vt:lpstr>"Сказки  от стишков". Существует множество коротких стишков, где как бы просится продолжение. Например, стихи А. Барто. Возьмём для примера стишок про зайчика. Можно предложить свои варианты спасения зайчика. Это будет началом новых сказок. Для помощи можно предложить картинки. Кроме умения сочинять, ребёнок учится находить выход из порой трудных, непредвиденных обстоятельств.   </vt:lpstr>
      <vt:lpstr>Благодарю  за  внимание! </vt:lpstr>
    </vt:vector>
  </TitlesOfParts>
  <Company>WareZ Provider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Игры ТРИЗ на развитие творческого воображения дошкольников  </dc:title>
  <dc:creator>www.PHILka.RU</dc:creator>
  <cp:lastModifiedBy>www.PHILka.RU</cp:lastModifiedBy>
  <cp:revision>34</cp:revision>
  <dcterms:created xsi:type="dcterms:W3CDTF">2014-01-22T00:08:42Z</dcterms:created>
  <dcterms:modified xsi:type="dcterms:W3CDTF">2018-03-12T03:07:05Z</dcterms:modified>
</cp:coreProperties>
</file>