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E22"/>
    <a:srgbClr val="D6F519"/>
    <a:srgbClr val="40CC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3BC56-FED9-4119-AC91-2944F5369525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4E417F94-BE14-4C2A-8FDF-1810F8651E7E}">
      <dgm:prSet phldrT="[Текст]" custT="1"/>
      <dgm:spPr>
        <a:ln w="127000">
          <a:solidFill>
            <a:srgbClr val="FF0000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Сложные переживания и негативные реакции: неуверенность, пассивность, неадекватное поведение, агрессивность, астеническое состояние, характеризующееся значительным снижением умения заниматься, играть, нервным напряжением, повышенной утомляемостью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3453B25-EA30-441A-9F5F-2C7BC4D1BEF7}" type="parTrans" cxnId="{A3420169-9790-4A00-844C-8BB2CB267AF7}">
      <dgm:prSet/>
      <dgm:spPr/>
      <dgm:t>
        <a:bodyPr/>
        <a:lstStyle/>
        <a:p>
          <a:endParaRPr lang="ru-RU"/>
        </a:p>
      </dgm:t>
    </dgm:pt>
    <dgm:pt modelId="{CA943FBE-6B61-4852-B74B-C76D67F29304}" type="sibTrans" cxnId="{A3420169-9790-4A00-844C-8BB2CB267AF7}">
      <dgm:prSet/>
      <dgm:spPr/>
      <dgm:t>
        <a:bodyPr/>
        <a:lstStyle/>
        <a:p>
          <a:endParaRPr lang="ru-RU"/>
        </a:p>
      </dgm:t>
    </dgm:pt>
    <dgm:pt modelId="{E03F5973-1A20-46B7-99B0-F899B62B317A}">
      <dgm:prSet phldrT="[Текст]" custT="1"/>
      <dgm:spPr>
        <a:ln w="127000">
          <a:solidFill>
            <a:srgbClr val="FFFF00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Вторичное  нарушение (сопровождается отклонениями в психическом, физическом развитии, в формировании пространственных представлений, координации движений, коммуникативной деятельности)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0125341-4A80-4C58-9E3C-98529FB03E93}" type="sibTrans" cxnId="{D5276049-825D-46C3-94DA-4715DC8DBA38}">
      <dgm:prSet/>
      <dgm:spPr/>
      <dgm:t>
        <a:bodyPr/>
        <a:lstStyle/>
        <a:p>
          <a:endParaRPr lang="ru-RU"/>
        </a:p>
      </dgm:t>
    </dgm:pt>
    <dgm:pt modelId="{A89CBD26-0A51-45D8-A636-CC3F7D5C08C3}" type="parTrans" cxnId="{D5276049-825D-46C3-94DA-4715DC8DBA38}">
      <dgm:prSet/>
      <dgm:spPr/>
      <dgm:t>
        <a:bodyPr/>
        <a:lstStyle/>
        <a:p>
          <a:endParaRPr lang="ru-RU"/>
        </a:p>
      </dgm:t>
    </dgm:pt>
    <dgm:pt modelId="{34DB062A-17A1-4C5A-A722-B2A573EC2295}">
      <dgm:prSet phldrT="[Текст]" custT="1"/>
      <dgm:spPr>
        <a:ln w="127000">
          <a:solidFill>
            <a:srgbClr val="00B050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Первичное нарушение (клинические формы нарушения зрения: врожденные или приобретенные вследствие заболевания или травмы)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1FDB2C3-FEEF-436C-9122-20CE35BB8C0E}" type="sibTrans" cxnId="{F93C863A-8105-478B-A68E-AB396D20F410}">
      <dgm:prSet/>
      <dgm:spPr/>
      <dgm:t>
        <a:bodyPr/>
        <a:lstStyle/>
        <a:p>
          <a:endParaRPr lang="ru-RU"/>
        </a:p>
      </dgm:t>
    </dgm:pt>
    <dgm:pt modelId="{C1F9E2A9-5FE7-48BE-875B-95BF8DCE5529}" type="parTrans" cxnId="{F93C863A-8105-478B-A68E-AB396D20F410}">
      <dgm:prSet/>
      <dgm:spPr/>
      <dgm:t>
        <a:bodyPr/>
        <a:lstStyle/>
        <a:p>
          <a:endParaRPr lang="ru-RU"/>
        </a:p>
      </dgm:t>
    </dgm:pt>
    <dgm:pt modelId="{4F6404C0-8992-4508-A152-A4436CF6BD93}" type="pres">
      <dgm:prSet presAssocID="{9993BC56-FED9-4119-AC91-2944F5369525}" presName="compositeShape" presStyleCnt="0">
        <dgm:presLayoutVars>
          <dgm:dir/>
          <dgm:resizeHandles/>
        </dgm:presLayoutVars>
      </dgm:prSet>
      <dgm:spPr/>
    </dgm:pt>
    <dgm:pt modelId="{1F0215E1-2BAB-4E78-B5CC-FB2C6F5D7DF7}" type="pres">
      <dgm:prSet presAssocID="{9993BC56-FED9-4119-AC91-2944F5369525}" presName="pyramid" presStyleLbl="node1" presStyleIdx="0" presStyleCnt="1" custScaleX="107476"/>
      <dgm:spPr>
        <a:solidFill>
          <a:schemeClr val="accent6">
            <a:lumMod val="60000"/>
            <a:lumOff val="40000"/>
          </a:schemeClr>
        </a:solidFill>
      </dgm:spPr>
    </dgm:pt>
    <dgm:pt modelId="{BC638F26-024F-4BC2-8F03-046FB18A3F3B}" type="pres">
      <dgm:prSet presAssocID="{9993BC56-FED9-4119-AC91-2944F5369525}" presName="theList" presStyleCnt="0"/>
      <dgm:spPr/>
    </dgm:pt>
    <dgm:pt modelId="{31BAA9A8-4F81-4099-9A7A-AF17F6DD56C5}" type="pres">
      <dgm:prSet presAssocID="{34DB062A-17A1-4C5A-A722-B2A573EC2295}" presName="aNode" presStyleLbl="fgAcc1" presStyleIdx="0" presStyleCnt="3" custScaleX="137263" custLinFactY="-9364" custLinFactNeighborX="-6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E0C51-8A20-41A3-A2BB-E73A23CDAFE3}" type="pres">
      <dgm:prSet presAssocID="{34DB062A-17A1-4C5A-A722-B2A573EC2295}" presName="aSpace" presStyleCnt="0"/>
      <dgm:spPr/>
    </dgm:pt>
    <dgm:pt modelId="{ACD53CF3-35BE-4E80-82F0-75118B0CDD01}" type="pres">
      <dgm:prSet presAssocID="{E03F5973-1A20-46B7-99B0-F899B62B317A}" presName="aNode" presStyleLbl="fgAcc1" presStyleIdx="1" presStyleCnt="3" custScaleX="137263" custLinFactNeighborX="-366" custLinFactNeighborY="47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E9545-894D-459A-A5A5-3AB3836F7794}" type="pres">
      <dgm:prSet presAssocID="{E03F5973-1A20-46B7-99B0-F899B62B317A}" presName="aSpace" presStyleCnt="0"/>
      <dgm:spPr/>
    </dgm:pt>
    <dgm:pt modelId="{525E6756-A9B5-4FEE-BC2E-F2B2A4DA1688}" type="pres">
      <dgm:prSet presAssocID="{4E417F94-BE14-4C2A-8FDF-1810F8651E7E}" presName="aNode" presStyleLbl="fgAcc1" presStyleIdx="2" presStyleCnt="3" custScaleX="137263" custScaleY="112917" custLinFactY="21773" custLinFactNeighborX="-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480B0-B9D3-4262-82F4-023FEC94FB95}" type="pres">
      <dgm:prSet presAssocID="{4E417F94-BE14-4C2A-8FDF-1810F8651E7E}" presName="aSpace" presStyleCnt="0"/>
      <dgm:spPr/>
    </dgm:pt>
  </dgm:ptLst>
  <dgm:cxnLst>
    <dgm:cxn modelId="{D5276049-825D-46C3-94DA-4715DC8DBA38}" srcId="{9993BC56-FED9-4119-AC91-2944F5369525}" destId="{E03F5973-1A20-46B7-99B0-F899B62B317A}" srcOrd="1" destOrd="0" parTransId="{A89CBD26-0A51-45D8-A636-CC3F7D5C08C3}" sibTransId="{E0125341-4A80-4C58-9E3C-98529FB03E93}"/>
    <dgm:cxn modelId="{D24FF017-BCB0-4981-AFA5-E95FAF4BC358}" type="presOf" srcId="{9993BC56-FED9-4119-AC91-2944F5369525}" destId="{4F6404C0-8992-4508-A152-A4436CF6BD93}" srcOrd="0" destOrd="0" presId="urn:microsoft.com/office/officeart/2005/8/layout/pyramid2"/>
    <dgm:cxn modelId="{F93C863A-8105-478B-A68E-AB396D20F410}" srcId="{9993BC56-FED9-4119-AC91-2944F5369525}" destId="{34DB062A-17A1-4C5A-A722-B2A573EC2295}" srcOrd="0" destOrd="0" parTransId="{C1F9E2A9-5FE7-48BE-875B-95BF8DCE5529}" sibTransId="{D1FDB2C3-FEEF-436C-9122-20CE35BB8C0E}"/>
    <dgm:cxn modelId="{739320A5-C8D7-4F33-BEAE-0B62405E224B}" type="presOf" srcId="{E03F5973-1A20-46B7-99B0-F899B62B317A}" destId="{ACD53CF3-35BE-4E80-82F0-75118B0CDD01}" srcOrd="0" destOrd="0" presId="urn:microsoft.com/office/officeart/2005/8/layout/pyramid2"/>
    <dgm:cxn modelId="{8FC9DE93-B985-459A-8A2E-C7620F64A524}" type="presOf" srcId="{4E417F94-BE14-4C2A-8FDF-1810F8651E7E}" destId="{525E6756-A9B5-4FEE-BC2E-F2B2A4DA1688}" srcOrd="0" destOrd="0" presId="urn:microsoft.com/office/officeart/2005/8/layout/pyramid2"/>
    <dgm:cxn modelId="{A3420169-9790-4A00-844C-8BB2CB267AF7}" srcId="{9993BC56-FED9-4119-AC91-2944F5369525}" destId="{4E417F94-BE14-4C2A-8FDF-1810F8651E7E}" srcOrd="2" destOrd="0" parTransId="{63453B25-EA30-441A-9F5F-2C7BC4D1BEF7}" sibTransId="{CA943FBE-6B61-4852-B74B-C76D67F29304}"/>
    <dgm:cxn modelId="{6B9361EA-261C-443E-AE3E-144579AAE1B6}" type="presOf" srcId="{34DB062A-17A1-4C5A-A722-B2A573EC2295}" destId="{31BAA9A8-4F81-4099-9A7A-AF17F6DD56C5}" srcOrd="0" destOrd="0" presId="urn:microsoft.com/office/officeart/2005/8/layout/pyramid2"/>
    <dgm:cxn modelId="{2F6C1DCF-7803-45B8-8E46-3E5188B25ED0}" type="presParOf" srcId="{4F6404C0-8992-4508-A152-A4436CF6BD93}" destId="{1F0215E1-2BAB-4E78-B5CC-FB2C6F5D7DF7}" srcOrd="0" destOrd="0" presId="urn:microsoft.com/office/officeart/2005/8/layout/pyramid2"/>
    <dgm:cxn modelId="{947C1019-FCF5-4712-A431-8D87930EE36C}" type="presParOf" srcId="{4F6404C0-8992-4508-A152-A4436CF6BD93}" destId="{BC638F26-024F-4BC2-8F03-046FB18A3F3B}" srcOrd="1" destOrd="0" presId="urn:microsoft.com/office/officeart/2005/8/layout/pyramid2"/>
    <dgm:cxn modelId="{E4951A4E-5ABB-4BF4-85F5-9186EA496F9C}" type="presParOf" srcId="{BC638F26-024F-4BC2-8F03-046FB18A3F3B}" destId="{31BAA9A8-4F81-4099-9A7A-AF17F6DD56C5}" srcOrd="0" destOrd="0" presId="urn:microsoft.com/office/officeart/2005/8/layout/pyramid2"/>
    <dgm:cxn modelId="{50B49FEF-18C0-4D60-84C2-552E58EDD725}" type="presParOf" srcId="{BC638F26-024F-4BC2-8F03-046FB18A3F3B}" destId="{E30E0C51-8A20-41A3-A2BB-E73A23CDAFE3}" srcOrd="1" destOrd="0" presId="urn:microsoft.com/office/officeart/2005/8/layout/pyramid2"/>
    <dgm:cxn modelId="{ED5B4942-67D6-4C26-B97A-8B3C8C7DDB8A}" type="presParOf" srcId="{BC638F26-024F-4BC2-8F03-046FB18A3F3B}" destId="{ACD53CF3-35BE-4E80-82F0-75118B0CDD01}" srcOrd="2" destOrd="0" presId="urn:microsoft.com/office/officeart/2005/8/layout/pyramid2"/>
    <dgm:cxn modelId="{B4B7C87E-E9AD-471D-8728-31345525DA7D}" type="presParOf" srcId="{BC638F26-024F-4BC2-8F03-046FB18A3F3B}" destId="{8D0E9545-894D-459A-A5A5-3AB3836F7794}" srcOrd="3" destOrd="0" presId="urn:microsoft.com/office/officeart/2005/8/layout/pyramid2"/>
    <dgm:cxn modelId="{37D08EAB-0D84-40EC-B50B-B045CE45C59E}" type="presParOf" srcId="{BC638F26-024F-4BC2-8F03-046FB18A3F3B}" destId="{525E6756-A9B5-4FEE-BC2E-F2B2A4DA1688}" srcOrd="4" destOrd="0" presId="urn:microsoft.com/office/officeart/2005/8/layout/pyramid2"/>
    <dgm:cxn modelId="{25DB9BCF-168F-4E0B-9345-E565B655ED1D}" type="presParOf" srcId="{BC638F26-024F-4BC2-8F03-046FB18A3F3B}" destId="{50B480B0-B9D3-4262-82F4-023FEC94FB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215E1-2BAB-4E78-B5CC-FB2C6F5D7DF7}">
      <dsp:nvSpPr>
        <dsp:cNvPr id="0" name=""/>
        <dsp:cNvSpPr/>
      </dsp:nvSpPr>
      <dsp:spPr>
        <a:xfrm>
          <a:off x="198056" y="0"/>
          <a:ext cx="6833304" cy="6357981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AA9A8-4F81-4099-9A7A-AF17F6DD56C5}">
      <dsp:nvSpPr>
        <dsp:cNvPr id="0" name=""/>
        <dsp:cNvSpPr/>
      </dsp:nvSpPr>
      <dsp:spPr>
        <a:xfrm>
          <a:off x="2817575" y="320622"/>
          <a:ext cx="5672651" cy="14504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Первичное нарушение (клинические формы нарушения зрения: врожденные или приобретенные вследствие заболевания или травмы)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7575" y="320622"/>
        <a:ext cx="5672651" cy="1450414"/>
      </dsp:txXfrm>
    </dsp:sp>
    <dsp:sp modelId="{ACD53CF3-35BE-4E80-82F0-75118B0CDD01}">
      <dsp:nvSpPr>
        <dsp:cNvPr id="0" name=""/>
        <dsp:cNvSpPr/>
      </dsp:nvSpPr>
      <dsp:spPr>
        <a:xfrm>
          <a:off x="2829601" y="2355891"/>
          <a:ext cx="5672651" cy="14504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Вторичное  нарушение (сопровождается отклонениями в психическом, физическом развитии, в формировании пространственных представлений, координации движений, коммуникативной деятельности)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9601" y="2355891"/>
        <a:ext cx="5672651" cy="1450414"/>
      </dsp:txXfrm>
    </dsp:sp>
    <dsp:sp modelId="{525E6756-A9B5-4FEE-BC2E-F2B2A4DA1688}">
      <dsp:nvSpPr>
        <dsp:cNvPr id="0" name=""/>
        <dsp:cNvSpPr/>
      </dsp:nvSpPr>
      <dsp:spPr>
        <a:xfrm>
          <a:off x="2829601" y="4398274"/>
          <a:ext cx="5672651" cy="1637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Сложные переживания и негативные реакции: неуверенность, пассивность, неадекватное поведение, агрессивность, астеническое состояние, характеризующееся значительным снижением умения заниматься, играть, нервным напряжением, повышенной утомляемостью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9601" y="4398274"/>
        <a:ext cx="5672651" cy="163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0D7AC-5EA5-469A-9C11-26C2A18E6AC4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787ED-EA42-4B76-84A8-0299DEB80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87ED-EA42-4B76-84A8-0299DEB803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826454"/>
            <a:ext cx="8501122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ОРГАНИЗАЦИЯ ИНКЛЮЗИВНОГО ОБРАЗОВАНИЯ</a:t>
            </a:r>
            <a:endParaRPr lang="ru-RU" sz="2400" b="1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ДЕТЕЙ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 НАРУШЕНИЕМ ЗРЕНИЯ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 ДОУ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1026" name="Picture 2" descr="C:\Users\Инна\Documents\фото к презентациям\фото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572032" cy="3429025"/>
          </a:xfrm>
          <a:prstGeom prst="rect">
            <a:avLst/>
          </a:prstGeom>
          <a:noFill/>
          <a:ln w="88900" cmpd="sng">
            <a:solidFill>
              <a:srgbClr val="FFFF00"/>
            </a:solidFill>
          </a:ln>
        </p:spPr>
      </p:pic>
      <p:pic>
        <p:nvPicPr>
          <p:cNvPr id="15362" name="Picture 2" descr="&amp;Ucy;&amp;chcy;&amp;icy;&amp;tcy;&amp;iecy;&amp;lcy;&amp;softcy; &amp;Tcy;&amp;acy;&amp;tcy;&amp;softcy;&amp;ya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3" y="142852"/>
            <a:ext cx="1482057" cy="2068374"/>
          </a:xfrm>
          <a:prstGeom prst="rect">
            <a:avLst/>
          </a:prstGeom>
          <a:noFill/>
        </p:spPr>
      </p:pic>
      <p:pic>
        <p:nvPicPr>
          <p:cNvPr id="15364" name="Picture 4" descr="&quot;&amp;Vcy;&amp;iecy;&amp;kcy;&amp;tcy;&amp;ocy;&amp;rcy;&amp;ncy;&amp;ycy;&amp;iecy; &amp;ucy;&amp;kcy;&amp;rcy;&amp;acy;&amp;shcy;&amp;iecy;&amp;ncy;&amp;icy;&amp;yacy;&quot; &amp;TScy;&amp;vcy;&amp;iecy;&amp;t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9016" flipH="1">
            <a:off x="-207525" y="2654670"/>
            <a:ext cx="6861388" cy="38866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221834"/>
            <a:ext cx="5357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обязательным ношением очков и окклюдоров (по показаниям)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окклюзии ребенка при показе:   ребенок с окклюзией должен находиться у доски со стороны открытого глаза, при этом педагог должен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поле зрения всех детей;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1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индивидуальному обучению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занятиях :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Инна\Documents\фото к презентациям\фото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357586" cy="251819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64344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Непрерывность  зрительной нагрузки не должна превышать 10 минут;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задавать вопросы ребенку, неубедившись в том, что ребенок видит то, о чем его спрашивают.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48" y="1029757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смены деятельности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учетом быстрой утомляемости детей)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физкультминутки, зрительные тренажеры, упражнения для глаз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подгрупповому обучению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занятиях :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G:\Гимнастика для глаз\plakat-dlya-oformleniya-ugolka-v-detskom-sadu-i-shkole-2\а4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583646" cy="3654107"/>
          </a:xfrm>
          <a:prstGeom prst="rect">
            <a:avLst/>
          </a:prstGeom>
          <a:noFill/>
          <a:ln w="47625" cmpd="sng">
            <a:solidFill>
              <a:srgbClr val="FFFF00"/>
            </a:solidFill>
          </a:ln>
        </p:spPr>
      </p:pic>
      <p:pic>
        <p:nvPicPr>
          <p:cNvPr id="5" name="Picture 7" descr="PIC_2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43240" y="3286124"/>
            <a:ext cx="3000396" cy="2249996"/>
          </a:xfrm>
          <a:prstGeom prst="rect">
            <a:avLst/>
          </a:prstGeom>
          <a:ln w="47625" cmpd="sng">
            <a:solidFill>
              <a:srgbClr val="FFFF00"/>
            </a:solidFill>
          </a:ln>
        </p:spPr>
      </p:pic>
      <p:pic>
        <p:nvPicPr>
          <p:cNvPr id="26627" name="Picture 3" descr="G:\Гимнастика для глаз\plakat-dlya-oformleniya-ugolka-v-detskom-sadu-i-shkole-2\а4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714620"/>
            <a:ext cx="2571768" cy="3637307"/>
          </a:xfrm>
          <a:prstGeom prst="rect">
            <a:avLst/>
          </a:prstGeom>
          <a:noFill/>
          <a:ln w="47625" cmpd="sng">
            <a:solidFill>
              <a:srgbClr val="FFFF00"/>
            </a:solidFill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Inna\Desktop\фото для презентации\IMG_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428603"/>
            <a:ext cx="3714777" cy="2786171"/>
          </a:xfrm>
          <a:prstGeom prst="rect">
            <a:avLst/>
          </a:prstGeom>
          <a:noFill/>
          <a:ln w="47625" cap="sq" cmpd="sng">
            <a:solidFill>
              <a:srgbClr val="FFFF00"/>
            </a:solidFill>
            <a:prstDash val="solid"/>
            <a:miter lim="800000"/>
          </a:ln>
        </p:spPr>
      </p:pic>
      <p:pic>
        <p:nvPicPr>
          <p:cNvPr id="4" name="Picture 3" descr="C:\Users\Inna\Desktop\фото для презентации\IMG_8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3571876"/>
            <a:ext cx="3714667" cy="2786088"/>
          </a:xfrm>
          <a:prstGeom prst="rect">
            <a:avLst/>
          </a:prstGeom>
          <a:noFill/>
          <a:ln w="47625" cap="sq" cmpd="sng">
            <a:solidFill>
              <a:srgbClr val="FFFF00"/>
            </a:solidFill>
            <a:prstDash val="solid"/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на занятиях натуральных предметов, или их реалистических изображений с четким контуром. При обследовании предмета, обязательно его ощупывание.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85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рассматривания картины дети должны подходить к ней, чтобы видеть, что на ней изображено.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фланелеграфов или мольбертов ярких или контрастных тонов (оранжевый, желтый, зеленый и др.).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показе педагогом практических действий позволять детям подойти, чтобы видеть, как выполняется работа.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715436" cy="5763853"/>
        </p:xfrm>
        <a:graphic>
          <a:graphicData uri="http://schemas.openxmlformats.org/drawingml/2006/table">
            <a:tbl>
              <a:tblPr/>
              <a:tblGrid>
                <a:gridCol w="4429156"/>
                <a:gridCol w="4286280"/>
              </a:tblGrid>
              <a:tr h="4834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Этапы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коррекции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6698">
                <a:tc>
                  <a:txBody>
                    <a:bodyPr/>
                    <a:lstStyle/>
                    <a:p>
                      <a:pPr marL="36000" marR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ПЛЕОПТИЧЕСКИЙ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(направленный, 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 повышение остроты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зрения: т.е. ношение очков и заклейки,;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пристальное  рассматривание  и  перцептивные  действия  с  мелкими  предметами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Нанизывание бус, обводка контурных изображений(по трафаретам; через кальку), выкладывание мозаики по графическому образцу, шнуровки; работа с пуговицами; раскладывание полистирола.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74733">
                <a:tc>
                  <a:txBody>
                    <a:bodyPr/>
                    <a:lstStyle/>
                    <a:p>
                      <a:pPr marL="36000" indent="-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ОРТОПТИЧЕСКИЙ </a:t>
                      </a:r>
                    </a:p>
                    <a:p>
                      <a:pPr marL="36000" indent="-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(лечение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 специальных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аппаратах: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тренировка  аккомодации,  развитие  глазодвигательных  функций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Аппараты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синоптофор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, иллюзион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спекл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лазер-плеоптика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) и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др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; работа со зрительными тренажерами; выполнение упражнений зрительных упражнений.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06698">
                <a:tc>
                  <a:txBody>
                    <a:bodyPr/>
                    <a:lstStyle/>
                    <a:p>
                      <a:pPr marL="36000" indent="-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3.ДИПЛОПТИЧЕСКИЙ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(коррекционно-педагогическая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работа с учетом индивидуально-дифференцированного подхода к воспитанию и обучению детей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 патологиями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зрения: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выполнение  соотносящих  практических  действий,  развитие  глазомерной  оценки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Дидактические игры на развитие зрительного восприятия, ориентировки в пространстве,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цветовосприятия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; занятия по социально-бытовой ориентировке.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142852"/>
            <a:ext cx="7371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медико-педагогической работы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22925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при таком комплексном подходе педагогов: проведения лечебно - восстановительной  и коррекционно-педагогической работы,  возможно,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 зрение, предотвратить отклонения и успешно подготовить ребенка с нарушением зрения к обучению в школе.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Инна\Documents\фото к презентациям\фото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29000"/>
            <a:ext cx="4214842" cy="3161132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142984"/>
            <a:ext cx="4968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C:\Users\Инна\Desktop\5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72008"/>
            <a:ext cx="6215106" cy="19758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02359"/>
            <a:ext cx="47863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«Глаза – самый  ценный  и  удивительный  дар  природы.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 них  отражается  все,  что  мы  чувствуем:  радость,  страдание,  равнодушие,  любовь  и  ненависть.  Глаза  являются  зеркалом  души»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«Глаза – это  самый  важный  орган  чувств,  поэтому  они  заслуживают  исключительного  внимания»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Инна\Desktop\аа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576869" cy="5072074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85728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7429520" y="2214554"/>
            <a:ext cx="1000132" cy="3571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&amp;Fcy;&amp;ocy;&amp;tcy;&amp;ocy; &amp;vcy; &amp;gcy;&amp;acy;&amp;lcy;&amp;iecy;&amp;rcy;&amp;iecy;&amp;iecy; &quot;Png &amp;kcy;&amp;acy;&amp;rcy;&amp;tcy;&amp;icy;&amp;ncy;&amp;kcy;&amp;icy; &amp;dcy;&amp;iecy;&amp;tcy;&amp;icy;&quot; - &amp;Fcy;&amp;ocy;&amp;tcy;&amp;ocy;&amp;gcy;&amp;rcy;&amp;acy;&amp;fcy;&amp;icy;&amp;yacy; 6 @ &amp;Vcy;&amp;ocy;&amp;scy;&amp;kcy;&amp;rcy;&amp;iecy;&amp;scy;&amp;iecy;&amp;ncy;&amp;softcy;&amp;iecy;, 24 &amp;mcy;&amp;acy;&amp;rcy;&amp;tcy;&amp;acy; 2013 (22:3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142984"/>
            <a:ext cx="2643174" cy="5068505"/>
          </a:xfrm>
          <a:prstGeom prst="rect">
            <a:avLst/>
          </a:prstGeom>
          <a:noFill/>
        </p:spPr>
      </p:pic>
      <p:pic>
        <p:nvPicPr>
          <p:cNvPr id="5124" name="Picture 4" descr="&amp;Kcy;&amp;lcy;&amp;icy;&amp;pcy;&amp;acy;&amp;rcy;&amp;tcy; &amp;ocy;&amp;bcy;&amp;ucy;&amp;vcy;&amp;softcy;, &amp;ocy;&amp;dcy;&amp;iecy;&amp;zhcy;&amp;dcy;&amp;acy;, &amp;scy;&amp;ucy;&amp;mcy;&amp;kcy;&amp;icy; &amp;icy; &amp;dcy;&amp;rcy;&amp;acy;&amp;gcy;&amp;ocy;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218140">
            <a:off x="891140" y="2151288"/>
            <a:ext cx="1223474" cy="422642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7429520" y="4214818"/>
            <a:ext cx="1000132" cy="3571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Инна\Desktop\5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053" y="251942"/>
            <a:ext cx="4470665" cy="146254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643050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МИОПИЯ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(близорукость) - недостаток зрения, мешающий ясно видеть на дальнем расстоянии.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ГИПЕРМИТРОПИЯ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BFE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(дальнозоркость) - недостаток зрения, мешающий ясно видеть на близком расстоянии.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АСТИГМАТИЗМ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оптический дефект глаза(нечеткое изображение предметов).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АМБЛИОПИЯ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(«ленивый» глаз) - недоразвитие зрительной системы без видимых патологических изменений глаза.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КОСОГЛАЗИЕ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расстройство координированного движения глаз.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НИСТАГМ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самопроизвольные колебательные движения глазных яблок.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ГЛАЗНЫЕ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 descr="&amp;Bcy;&amp;IEcy;&amp;Ocy;&amp;Ncy; &amp;vcy; &amp;dcy;&amp;ncy;&amp;iecy;&amp;vcy;&amp;ncy;&amp;icy;&amp;kcy;&amp;iecy; out of l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&amp;Bcy;&amp;IEcy;&amp;Ocy;&amp;Ncy; &amp;vcy; &amp;dcy;&amp;ncy;&amp;iecy;&amp;vcy;&amp;ncy;&amp;icy;&amp;kcy;&amp;iecy; out of l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&amp;Bcy;&amp;IEcy;&amp;Ocy;&amp;Ncy; &amp;vcy; &amp;dcy;&amp;ncy;&amp;iecy;&amp;vcy;&amp;ncy;&amp;icy;&amp;kcy;&amp;iecy; out of l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&amp;Kcy;&amp;lcy;&amp;icy;&amp;pcy;&amp;acy;&amp;rcy;&amp;tcy; &amp;ocy;&amp;bcy;&amp;ucy;&amp;vcy;&amp;softcy;, &amp;ocy;&amp;dcy;&amp;iecy;&amp;zhcy;&amp;dcy;&amp;acy;, &amp;scy;&amp;ucy;&amp;mcy;&amp;kcy;&amp;icy; &amp;icy; &amp;dcy;&amp;rcy;&amp;acy;&amp;gcy;&amp;ocy;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702">
            <a:off x="7294131" y="595716"/>
            <a:ext cx="602786" cy="208229"/>
          </a:xfrm>
          <a:prstGeom prst="rect">
            <a:avLst/>
          </a:prstGeom>
          <a:noFill/>
        </p:spPr>
      </p:pic>
      <p:pic>
        <p:nvPicPr>
          <p:cNvPr id="9" name="Picture 4" descr="&amp;Kcy;&amp;lcy;&amp;icy;&amp;pcy;&amp;acy;&amp;rcy;&amp;tcy; &amp;ocy;&amp;bcy;&amp;ucy;&amp;vcy;&amp;softcy;, &amp;ocy;&amp;dcy;&amp;iecy;&amp;zhcy;&amp;dcy;&amp;acy;, &amp;scy;&amp;ucy;&amp;mcy;&amp;kcy;&amp;icy; &amp;icy; &amp;dcy;&amp;rcy;&amp;acy;&amp;gcy;&amp;ocy;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2462" y="571480"/>
            <a:ext cx="680359" cy="235026"/>
          </a:xfrm>
          <a:prstGeom prst="rect">
            <a:avLst/>
          </a:prstGeom>
          <a:noFill/>
        </p:spPr>
      </p:pic>
      <p:pic>
        <p:nvPicPr>
          <p:cNvPr id="10" name="Picture 4" descr="&amp;Kcy;&amp;lcy;&amp;icy;&amp;pcy;&amp;acy;&amp;rcy;&amp;tcy; &amp;ocy;&amp;bcy;&amp;ucy;&amp;vcy;&amp;softcy;, &amp;ocy;&amp;dcy;&amp;iecy;&amp;zhcy;&amp;dcy;&amp;acy;, &amp;scy;&amp;ucy;&amp;mcy;&amp;kcy;&amp;icy; &amp;icy; &amp;dcy;&amp;rcy;&amp;acy;&amp;gcy;&amp;ocy;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87928">
            <a:off x="4714876" y="642918"/>
            <a:ext cx="680359" cy="235026"/>
          </a:xfrm>
          <a:prstGeom prst="rect">
            <a:avLst/>
          </a:prstGeom>
          <a:noFill/>
        </p:spPr>
      </p:pic>
      <p:pic>
        <p:nvPicPr>
          <p:cNvPr id="11" name="Picture 4" descr="&amp;Kcy;&amp;lcy;&amp;icy;&amp;pcy;&amp;acy;&amp;rcy;&amp;tcy; &amp;ocy;&amp;bcy;&amp;ucy;&amp;vcy;&amp;softcy;, &amp;ocy;&amp;dcy;&amp;iecy;&amp;zhcy;&amp;dcy;&amp;acy;, &amp;scy;&amp;ucy;&amp;mcy;&amp;kcy;&amp;icy; &amp;icy; &amp;dcy;&amp;rcy;&amp;acy;&amp;gcy;&amp;ocy;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05639">
            <a:off x="5582306" y="738471"/>
            <a:ext cx="624107" cy="215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714488"/>
            <a:ext cx="61436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зрительного восприятия;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осязания и мелкой моторики;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ориентировка в пространстве;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социально-бытовая ориентировка;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коррекция нарушения речи.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детьми, интегрированными в общеобразовательные группы, предполагает осуществление следующих коррекционных задач: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Инна\Documents\фото к презентациям\фото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857520" cy="2143140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</p:pic>
      <p:pic>
        <p:nvPicPr>
          <p:cNvPr id="18442" name="Picture 10" descr="C:\Users\Инна\Documents\изображения\фото0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00570"/>
            <a:ext cx="2867028" cy="2150271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</p:pic>
      <p:pic>
        <p:nvPicPr>
          <p:cNvPr id="18436" name="Picture 4" descr="C:\Users\Инна\Documents\фото к презентациям\фото0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0321">
            <a:off x="6059363" y="1857013"/>
            <a:ext cx="2738489" cy="2023225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18438" name="Picture 6" descr="C:\Users\Инна\Documents\фото к презентациям\фото00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13017">
            <a:off x="5905048" y="4200317"/>
            <a:ext cx="2857520" cy="2143141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&amp;Kcy;&amp;lcy;&amp;icy;&amp;pcy;&amp;Acy;&amp;rcy;&amp;tcy; &amp;Mcy;&amp;acy;&amp;lcy;&amp;softcy;&amp;chcy;&amp;icy;&amp;shcy;&amp;kcy;&amp;acy; &amp;icy; &amp;dcy;&amp;rcy;&amp;ucy;&amp;zcy;&amp;softcy;&amp;y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019315" cy="2162008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029889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Максимальная освещенность (дополнительно освещается рабочее место);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психофизиологических особенностей;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Учебная доска должна быть зеленого цвета и матовой (без бликов);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Расположение предметов и объектов на доступном для зрительного восприятия расстоянии 30-35 см;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различных атрибутов(ориентиров) для ориентировки детей в пространстве: цветные кубики, флажки; выделение контура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лестничных ступеней - красной полоской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наклеивание на дверях при входе в группу красного кружка, при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выходе-зеленого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Благоприятные условия для зрительного восприятия: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&amp;Kcy;&amp;lcy;&amp;icy;&amp;pcy;&amp;acy;&amp;rcy;&amp;tcy; &amp;ocy;&amp;bcy;&amp;ucy;&amp;vcy;&amp;softcy;, &amp;ocy;&amp;dcy;&amp;iecy;&amp;zhcy;&amp;dcy;&amp;acy;, &amp;scy;&amp;ucy;&amp;mcy;&amp;kcy;&amp;icy; &amp;icy; &amp;dcy;&amp;rcy;&amp;acy;&amp;gcy;&amp;ocy;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64080">
            <a:off x="7221537" y="663385"/>
            <a:ext cx="514338" cy="1776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2000241"/>
          <a:ext cx="7643866" cy="4573305"/>
        </p:xfrm>
        <a:graphic>
          <a:graphicData uri="http://schemas.openxmlformats.org/drawingml/2006/table">
            <a:tbl>
              <a:tblPr/>
              <a:tblGrid>
                <a:gridCol w="4885769"/>
                <a:gridCol w="2758097"/>
              </a:tblGrid>
              <a:tr h="1726843"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Степень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амблиопии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Размер раздаточного материала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5614"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степень(слабая)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 см.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75614"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степень(средняя)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5 см.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47617"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степепень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(высокая)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7.6 см.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617"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IY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степень(очень высокая)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 см.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550997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проведении коррекционной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 с использованием раздаточного материала, необходимо учитывать степень амблиопии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4167945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расходящимся косоглазием</a:t>
            </a:r>
          </a:p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основном близорукие)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работают на горизонтальной плоскости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Инна\Documents\фото к презентациям\фото0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3905276" cy="2928958"/>
          </a:xfrm>
          <a:prstGeom prst="rect">
            <a:avLst/>
          </a:prstGeom>
          <a:noFill/>
          <a:ln w="63500" cmpd="sng">
            <a:solidFill>
              <a:srgbClr val="FFFF00"/>
            </a:solidFill>
            <a:prstDash val="solid"/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 сходящимся косоглазием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в основном дальнозоркие)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рассматривать картинки на подставках, мольбертах с углом наклона 45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ru-RU" sz="2400" baseline="30000" dirty="0"/>
          </a:p>
        </p:txBody>
      </p:sp>
      <p:pic>
        <p:nvPicPr>
          <p:cNvPr id="6" name="Picture 3" descr="C:\Users\Inna\Desktop\фото для презентации\IMG_8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3116"/>
            <a:ext cx="3905153" cy="2928958"/>
          </a:xfrm>
          <a:prstGeom prst="rect">
            <a:avLst/>
          </a:prstGeom>
          <a:noFill/>
          <a:ln w="63500" cap="rnd" cmpd="sng">
            <a:solidFill>
              <a:srgbClr val="FFFF00"/>
            </a:solidFill>
            <a:prstDash val="solid"/>
            <a:miter lim="800000"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857232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косоглазием и амблиопией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среднем ряду на первых столах (чем ниже острота зрения тем ближе к доске);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сходящимся косоглазием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подальше от доски;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расходящимся косоглазием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можно ближе к доске.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0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Рассаживать детей следует: </a:t>
            </a:r>
            <a:endPara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Инна\Documents\изображения\фото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643182"/>
            <a:ext cx="5119723" cy="3839793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754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Inna</cp:lastModifiedBy>
  <cp:revision>44</cp:revision>
  <dcterms:created xsi:type="dcterms:W3CDTF">2015-02-10T04:38:54Z</dcterms:created>
  <dcterms:modified xsi:type="dcterms:W3CDTF">2018-03-14T13:07:32Z</dcterms:modified>
</cp:coreProperties>
</file>