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0" r:id="rId4"/>
    <p:sldId id="279" r:id="rId5"/>
    <p:sldId id="276" r:id="rId6"/>
    <p:sldId id="275" r:id="rId7"/>
    <p:sldId id="274" r:id="rId8"/>
    <p:sldId id="273" r:id="rId9"/>
    <p:sldId id="272" r:id="rId10"/>
    <p:sldId id="271" r:id="rId11"/>
    <p:sldId id="270" r:id="rId12"/>
    <p:sldId id="268" r:id="rId13"/>
    <p:sldId id="267" r:id="rId14"/>
    <p:sldId id="266" r:id="rId15"/>
    <p:sldId id="265" r:id="rId16"/>
    <p:sldId id="264" r:id="rId17"/>
    <p:sldId id="263" r:id="rId18"/>
    <p:sldId id="262" r:id="rId19"/>
    <p:sldId id="261" r:id="rId20"/>
    <p:sldId id="260" r:id="rId21"/>
    <p:sldId id="259" r:id="rId22"/>
    <p:sldId id="257" r:id="rId23"/>
    <p:sldId id="258" r:id="rId24"/>
    <p:sldId id="286" r:id="rId25"/>
    <p:sldId id="285" r:id="rId26"/>
    <p:sldId id="284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117C-EB2D-4DD5-823B-41D4CD15BD96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0DE-7563-4459-A6C7-0C48847C5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12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117C-EB2D-4DD5-823B-41D4CD15BD96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0DE-7563-4459-A6C7-0C48847C5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117C-EB2D-4DD5-823B-41D4CD15BD96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0DE-7563-4459-A6C7-0C48847C5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1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117C-EB2D-4DD5-823B-41D4CD15BD96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0DE-7563-4459-A6C7-0C48847C5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27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117C-EB2D-4DD5-823B-41D4CD15BD96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0DE-7563-4459-A6C7-0C48847C5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89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117C-EB2D-4DD5-823B-41D4CD15BD96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0DE-7563-4459-A6C7-0C48847C5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70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117C-EB2D-4DD5-823B-41D4CD15BD96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0DE-7563-4459-A6C7-0C48847C5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09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117C-EB2D-4DD5-823B-41D4CD15BD96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0DE-7563-4459-A6C7-0C48847C5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2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117C-EB2D-4DD5-823B-41D4CD15BD96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0DE-7563-4459-A6C7-0C48847C5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73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117C-EB2D-4DD5-823B-41D4CD15BD96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0DE-7563-4459-A6C7-0C48847C5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80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117C-EB2D-4DD5-823B-41D4CD15BD96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0DE-7563-4459-A6C7-0C48847C5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51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7117C-EB2D-4DD5-823B-41D4CD15BD96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490DE-7563-4459-A6C7-0C48847C5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93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3768" y="2085627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МАСТЕР - КЛАСС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4941168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МДОУ №15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Смирнова Александра Вячеславовна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548680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 КОНКУРС  ПРОФЕССИОНАЛЬНОГО МАСТЕРСТВА «ПЕДАГОГ ГОДА – 2023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направлению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 ДОШКОЛЬНОГО ОБРАЗОВАНИЯ»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90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1681" y="0"/>
            <a:ext cx="70567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0000"/>
                </a:solidFill>
                <a:latin typeface="Times New Roman"/>
              </a:rPr>
              <a:t>Правопорядок, преступник,    </a:t>
            </a:r>
            <a:endParaRPr lang="ru-RU" sz="2400" dirty="0"/>
          </a:p>
          <a:p>
            <a:pPr algn="ctr"/>
            <a:r>
              <a:rPr lang="ru-RU" sz="2400" b="1" i="1" dirty="0">
                <a:solidFill>
                  <a:srgbClr val="000000"/>
                </a:solidFill>
                <a:latin typeface="Times New Roman"/>
              </a:rPr>
              <a:t>             закон, охрана, пост, погоня,    </a:t>
            </a:r>
            <a:endParaRPr lang="ru-RU" sz="2400" dirty="0"/>
          </a:p>
          <a:p>
            <a:pPr algn="ctr"/>
            <a:r>
              <a:rPr lang="ru-RU" sz="2400" b="1" i="1" dirty="0">
                <a:solidFill>
                  <a:srgbClr val="000000"/>
                </a:solidFill>
                <a:latin typeface="Times New Roman"/>
              </a:rPr>
              <a:t>          смелость, сила, </a:t>
            </a:r>
            <a:endParaRPr lang="ru-RU" sz="2400" dirty="0"/>
          </a:p>
          <a:p>
            <a:pPr algn="ctr"/>
            <a:r>
              <a:rPr lang="ru-RU" sz="2400" b="1" i="1" dirty="0">
                <a:solidFill>
                  <a:srgbClr val="000000"/>
                </a:solidFill>
                <a:latin typeface="Times New Roman"/>
              </a:rPr>
              <a:t>        безопасность. </a:t>
            </a:r>
            <a:endParaRPr lang="ru-RU" sz="2400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https://borodadeda.ru/wp-content/uploads/2019/06/59b3bf2881fcb44a0d9240958e0b62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487404"/>
            <a:ext cx="8667750" cy="5362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42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92108" y="188640"/>
            <a:ext cx="62403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0000"/>
                </a:solidFill>
                <a:latin typeface="Times New Roman"/>
              </a:rPr>
              <a:t>Газета, новости, </a:t>
            </a:r>
            <a:endParaRPr lang="ru-RU" sz="2400" dirty="0"/>
          </a:p>
          <a:p>
            <a:pPr algn="ctr"/>
            <a:r>
              <a:rPr lang="ru-RU" sz="2400" b="1" i="1" dirty="0">
                <a:solidFill>
                  <a:srgbClr val="000000"/>
                </a:solidFill>
                <a:latin typeface="Times New Roman"/>
              </a:rPr>
              <a:t>                 современность, люди, </a:t>
            </a:r>
            <a:endParaRPr lang="ru-RU" sz="2400" dirty="0"/>
          </a:p>
          <a:p>
            <a:pPr algn="ctr"/>
            <a:r>
              <a:rPr lang="ru-RU" sz="2400" b="1" i="1" dirty="0">
                <a:solidFill>
                  <a:srgbClr val="000000"/>
                </a:solidFill>
                <a:latin typeface="Times New Roman"/>
              </a:rPr>
              <a:t>             оперативность, редакция, факты. </a:t>
            </a:r>
            <a:endParaRPr lang="ru-RU" sz="2400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http://psyh-olog.ru/wp-content/uploads/2015/09/%D0%9A%D0%B0%D0%BA-%D1%81%D1%82%D0%B0%D1%82%D1%8C-%D0%B6%D1%83%D1%80%D0%BD%D0%B0%D0%BB%D0%B8%D1%81%D1%82%D0%BE%D0%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812360" cy="5210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76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188640"/>
            <a:ext cx="6174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0000"/>
                </a:solidFill>
                <a:latin typeface="Times New Roman"/>
              </a:rPr>
              <a:t>Ясли, детский сад, игра,  </a:t>
            </a:r>
            <a:endParaRPr lang="ru-RU" sz="2400" dirty="0"/>
          </a:p>
          <a:p>
            <a:pPr algn="ctr"/>
            <a:r>
              <a:rPr lang="ru-RU" sz="2400" b="1" i="1" dirty="0">
                <a:solidFill>
                  <a:srgbClr val="000000"/>
                </a:solidFill>
                <a:latin typeface="Times New Roman"/>
              </a:rPr>
              <a:t>                 прогулка, сон, утренник,    </a:t>
            </a:r>
            <a:endParaRPr lang="ru-RU" sz="2400" dirty="0"/>
          </a:p>
          <a:p>
            <a:pPr algn="ctr"/>
            <a:r>
              <a:rPr lang="ru-RU" sz="2400" b="1" i="1" dirty="0">
                <a:solidFill>
                  <a:srgbClr val="000000"/>
                </a:solidFill>
                <a:latin typeface="Times New Roman"/>
              </a:rPr>
              <a:t>            хоровод, наглядное пособие. </a:t>
            </a:r>
            <a:endParaRPr lang="ru-RU" sz="2400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C:\Users\Александр\Desktop\мастер-класс кейс технология\chto-podarit-vospitately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79229"/>
            <a:ext cx="6984776" cy="5243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8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1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69269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ПАПКА №2 Игра «актёр»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1556792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ГРУСТЬ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УДИВЛЕНИЕ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3861048"/>
            <a:ext cx="5976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ПОДМИГИВАНИЕ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ВЛЮБЛЕННОСТЬ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81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AutoShape 2" descr="https://history-doc.ru/wp-content/uploads/2020/11/02-23-scal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23728" y="69269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ПАПКА №3 Игра «ВРАЧ»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enjoy-job.ru/wp-content/uploads/2018/12/aromaterapev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915" y="1556792"/>
            <a:ext cx="5715000" cy="4333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49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1166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17295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рекрасное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против депрессии и апатии, повышает работоспособность, снимает нервное напряжение и переутомление, оказывает успокаивающее действие, снимает ощущение тревоги и беспокойства, помогает при бессоннице.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92930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0000"/>
                </a:solidFill>
                <a:latin typeface="Times New Roman"/>
              </a:rPr>
              <a:t>Ее  запах способствует </a:t>
            </a:r>
            <a:endParaRPr lang="ru-RU" dirty="0"/>
          </a:p>
          <a:p>
            <a:pPr algn="ctr"/>
            <a:r>
              <a:rPr lang="ru-RU" b="1" i="1" dirty="0">
                <a:solidFill>
                  <a:srgbClr val="000000"/>
                </a:solidFill>
                <a:latin typeface="Times New Roman"/>
              </a:rPr>
              <a:t>повышению артериального </a:t>
            </a:r>
            <a:endParaRPr lang="ru-RU" dirty="0"/>
          </a:p>
          <a:p>
            <a:pPr algn="ctr"/>
            <a:r>
              <a:rPr lang="ru-RU" b="1" i="1" dirty="0">
                <a:solidFill>
                  <a:srgbClr val="000000"/>
                </a:solidFill>
                <a:latin typeface="Times New Roman"/>
              </a:rPr>
              <a:t>давления, полезен при простудных и инфекционных заболеваниях</a:t>
            </a:r>
            <a:endParaRPr lang="ru-RU" dirty="0"/>
          </a:p>
          <a:p>
            <a:pPr algn="ctr"/>
            <a:r>
              <a:rPr lang="ru-RU" b="1" i="1" dirty="0">
                <a:solidFill>
                  <a:srgbClr val="000000"/>
                </a:solidFill>
                <a:latin typeface="Times New Roman"/>
              </a:rPr>
              <a:t> органов дыхания.</a:t>
            </a:r>
            <a:endParaRPr lang="ru-RU" dirty="0"/>
          </a:p>
          <a:p>
            <a:pPr algn="ctr"/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Её аромат</a:t>
            </a:r>
            <a:r>
              <a:rPr lang="ru-RU" b="1" i="1" dirty="0">
                <a:solidFill>
                  <a:srgbClr val="000000"/>
                </a:solidFill>
                <a:latin typeface="Times New Roman"/>
              </a:rPr>
              <a:t> полезно вдыхать при головной боли и мигрени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23520" y="299695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Его </a:t>
            </a:r>
            <a:r>
              <a:rPr lang="ru-RU" b="1" i="1" dirty="0">
                <a:solidFill>
                  <a:srgbClr val="000000"/>
                </a:solidFill>
                <a:latin typeface="Times New Roman"/>
              </a:rPr>
              <a:t>запах помогает </a:t>
            </a:r>
            <a:endParaRPr lang="ru-RU" dirty="0"/>
          </a:p>
          <a:p>
            <a:pPr algn="ctr"/>
            <a:r>
              <a:rPr lang="ru-RU" b="1" i="1" dirty="0">
                <a:solidFill>
                  <a:srgbClr val="000000"/>
                </a:solidFill>
                <a:latin typeface="Times New Roman"/>
              </a:rPr>
              <a:t>активизации кровотока. </a:t>
            </a:r>
            <a:endParaRPr lang="ru-RU" dirty="0"/>
          </a:p>
          <a:p>
            <a:pPr algn="ctr"/>
            <a:r>
              <a:rPr lang="ru-RU" b="1" i="1" dirty="0">
                <a:solidFill>
                  <a:srgbClr val="000000"/>
                </a:solidFill>
                <a:latin typeface="Times New Roman"/>
              </a:rPr>
              <a:t>Улучшение </a:t>
            </a:r>
            <a:endParaRPr lang="ru-RU" dirty="0"/>
          </a:p>
          <a:p>
            <a:pPr algn="ctr"/>
            <a:r>
              <a:rPr lang="ru-RU" b="1" i="1" dirty="0">
                <a:solidFill>
                  <a:srgbClr val="000000"/>
                </a:solidFill>
                <a:latin typeface="Times New Roman"/>
              </a:rPr>
              <a:t> пищеварения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4516482"/>
            <a:ext cx="4067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rgbClr val="000000"/>
                </a:solidFill>
                <a:latin typeface="Malgun Gothic"/>
              </a:rPr>
              <a:t> </a:t>
            </a:r>
            <a:r>
              <a:rPr lang="ru-RU" b="1" i="1" dirty="0">
                <a:solidFill>
                  <a:srgbClr val="000000"/>
                </a:solidFill>
                <a:latin typeface="Times New Roman"/>
              </a:rPr>
              <a:t>Ее запах </a:t>
            </a:r>
            <a:endParaRPr lang="ru-RU" dirty="0"/>
          </a:p>
          <a:p>
            <a:pPr algn="ctr"/>
            <a:r>
              <a:rPr lang="ru-RU" b="1" i="1" dirty="0">
                <a:solidFill>
                  <a:srgbClr val="000000"/>
                </a:solidFill>
                <a:latin typeface="Times New Roman"/>
              </a:rPr>
              <a:t>успокаивает и </a:t>
            </a:r>
            <a:endParaRPr lang="ru-RU" dirty="0"/>
          </a:p>
          <a:p>
            <a:pPr algn="ctr"/>
            <a:r>
              <a:rPr lang="ru-RU" b="1" i="1" dirty="0">
                <a:solidFill>
                  <a:srgbClr val="000000"/>
                </a:solidFill>
                <a:latin typeface="Times New Roman"/>
              </a:rPr>
              <a:t>    помогает </a:t>
            </a:r>
            <a:endParaRPr lang="ru-RU" dirty="0"/>
          </a:p>
          <a:p>
            <a:pPr algn="ctr"/>
            <a:r>
              <a:rPr lang="ru-RU" b="1" i="1" dirty="0">
                <a:solidFill>
                  <a:srgbClr val="000000"/>
                </a:solidFill>
                <a:latin typeface="Times New Roman"/>
              </a:rPr>
              <a:t>справиться с кашлем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2210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суставах, усталость мышц после физической нагрузки и тяжёлого дня. Компрессы с эфирным маслом уменьшат боль, улучшат кровоток в мышцах, тонизируют их и вернут бодрость</a:t>
            </a:r>
          </a:p>
        </p:txBody>
      </p:sp>
    </p:spTree>
    <p:extLst>
      <p:ext uri="{BB962C8B-B14F-4D97-AF65-F5344CB8AC3E}">
        <p14:creationId xmlns:p14="http://schemas.microsoft.com/office/powerpoint/2010/main" val="112451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7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69269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ПАПКА №4 Игра «полицейский»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3788" y="1215916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«АВТОМУЛЬТИ»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5736" y="173913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чем ехал Емеля к Царю во дворец?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2164214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Любимый двухколесный вид транспорта кота Леопольда?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564324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смазывал свой моторчик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Карлсон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живет на крыше?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95630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подарок сделали родители Дяди Федора почтальону Печкину?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5205" y="3399830"/>
            <a:ext cx="6599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что превратила добрая Фея тыкву для Золушки?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4894" y="3799940"/>
            <a:ext cx="5739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чем летал старик Хоттабыч?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5205" y="4292516"/>
            <a:ext cx="5699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транспорт Бабы –Яги?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4716831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чем приехал в Ленинград человек рассеянный с улицы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Бассейной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3768" y="5116941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чем катался Кай?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2288" y="5562960"/>
            <a:ext cx="6444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чем плыли по морю-океану Царица с младенцем в «Сказке о Царе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Салтане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43108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ПАПКА №5 Игра «журналист»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3788" y="1052736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«ГОЛОВОЛОМКА»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184482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РВАЧ =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2475" y="1844824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2429599"/>
            <a:ext cx="2034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ТЁРКА =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242959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АКТЁР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3140968"/>
            <a:ext cx="2034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КУЛОН=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3160" y="3140968"/>
            <a:ext cx="2357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КЛОУН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7664" y="3933056"/>
            <a:ext cx="1890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МАРЛЯ=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3158" y="3933056"/>
            <a:ext cx="1845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МАЛЯР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608" y="4653136"/>
            <a:ext cx="2538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СТАРИНА=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93160" y="4653135"/>
            <a:ext cx="2429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3608" y="537321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ВОДОСТОК=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37100" y="537321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СКОТОВОД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7624" y="6016932"/>
            <a:ext cx="2916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КРЕДИТОР=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37100" y="5991681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1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6" grpId="0"/>
      <p:bldP spid="18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43108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ПАПКА №6 Игра «воспитатель»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3708" y="1556792"/>
            <a:ext cx="6480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1.Спецодежда педагога – это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fontAlgn="base">
              <a:buFont typeface="Arial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Халат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т.д.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fontAlgn="base">
              <a:buFont typeface="Arial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Деловой костюм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fontAlgn="base">
              <a:buFont typeface="Arial"/>
              <a:buChar char="•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Майка, каска, пистолет</a:t>
            </a:r>
          </a:p>
          <a:p>
            <a:pPr marL="50800" fontAlgn="base">
              <a:buFont typeface="Arial"/>
              <a:buChar char="•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Вечерний наряд от Юдашкина</a:t>
            </a:r>
            <a:endParaRPr lang="ru-RU" sz="3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32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55168" y="1340768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2.Какой стиль из названных не относится к стилям семейного воспитания?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fontAlgn="base">
              <a:buFont typeface="Arial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Демократический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800" fontAlgn="base">
              <a:buFont typeface="Arial"/>
              <a:buChar char="•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Авторитарный.</a:t>
            </a:r>
          </a:p>
          <a:p>
            <a:pPr marL="50800" fontAlgn="base">
              <a:buFont typeface="Arial"/>
              <a:buChar char="•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Либеральный.</a:t>
            </a:r>
          </a:p>
          <a:p>
            <a:pPr marL="50800" fontAlgn="base">
              <a:buFont typeface="Arial"/>
              <a:buChar char="•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Социалистический.</a:t>
            </a:r>
            <a:endParaRPr lang="ru-RU" sz="3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C:\Users\Александр\Desktop\мастер-класс кейс технология\1ae0bd214e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375609"/>
            <a:ext cx="2855254" cy="190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лександр\Desktop\мастер-класс кейс технология\stage_shots0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6934"/>
            <a:ext cx="2814600" cy="187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лександр\Desktop\мастер-класс кейс технология\fotolia-27231510-subscription-monthly-l-v2-w1600-flag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245" y="374269"/>
            <a:ext cx="2854103" cy="190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Александр\Desktop\мастер-класс кейс технология\1-Фотосъемка-на-штативе.-1024x68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6" y="2451230"/>
            <a:ext cx="2929878" cy="195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Александр\Desktop\мастер-класс кейс технология\1363604250_eger-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42" b="6788"/>
          <a:stretch/>
        </p:blipFill>
        <p:spPr bwMode="auto">
          <a:xfrm>
            <a:off x="3296067" y="2451230"/>
            <a:ext cx="2794389" cy="211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Александр\Desktop\мастер-класс кейс технология\sl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145" y="2564904"/>
            <a:ext cx="3000112" cy="20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Александр\Desktop\мастер-класс кейс технология\12837983_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99" y="4641179"/>
            <a:ext cx="2910245" cy="194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history-doc.ru/wp-content/uploads/2020/11/02-23-scaled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067" y="4641179"/>
            <a:ext cx="2794389" cy="19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c.pics.livejournal.com/isai_fomich/44953853/29708/29708_90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6" t="11559" r="8684" b="7827"/>
          <a:stretch/>
        </p:blipFill>
        <p:spPr bwMode="auto">
          <a:xfrm>
            <a:off x="6174064" y="4689914"/>
            <a:ext cx="2946284" cy="195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60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19672" y="889843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3.Как называется представление педагогом своих 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достижений?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fontAlgn="base">
              <a:buFont typeface="Arial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fontAlgn="base">
              <a:buFont typeface="Arial"/>
              <a:buChar char="•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</a:p>
          <a:p>
            <a:pPr marL="76200" fontAlgn="base">
              <a:buFont typeface="Arial"/>
              <a:buChar char="•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Автопортрет</a:t>
            </a:r>
          </a:p>
          <a:p>
            <a:pPr marL="76200" fontAlgn="base">
              <a:buFont typeface="Arial"/>
              <a:buChar char="•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Фотоальбом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66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908720"/>
            <a:ext cx="6390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4.Как называется процесс 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приспособления человека к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сложившимся условиям и 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ситуациям?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fontAlgn="base">
              <a:buFont typeface="Arial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Мобилизация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fontAlgn="base">
              <a:buFont typeface="Arial"/>
              <a:buChar char="•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</a:t>
            </a:r>
          </a:p>
          <a:p>
            <a:pPr marL="50800" fontAlgn="base">
              <a:buFont typeface="Arial"/>
              <a:buChar char="•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Витаминизация</a:t>
            </a:r>
          </a:p>
          <a:p>
            <a:pPr marL="50800" fontAlgn="base">
              <a:buFont typeface="Arial"/>
              <a:buChar char="•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</a:t>
            </a:r>
            <a:endParaRPr lang="ru-RU" sz="3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21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836712"/>
            <a:ext cx="6390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5.Как называется группа 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педагогов, собравшихся для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обсуждения важного 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fontAlgn="base">
              <a:buFont typeface="Arial"/>
              <a:buChar char="•"/>
            </a:pPr>
            <a:r>
              <a:rPr lang="ru-RU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Медсовет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800" fontAlgn="base">
              <a:buFont typeface="Arial"/>
              <a:buChar char="•"/>
            </a:pP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Попсовет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800" fontAlgn="base">
              <a:buFont typeface="Arial"/>
              <a:buChar char="•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Педсовет.</a:t>
            </a:r>
          </a:p>
          <a:p>
            <a:pPr marL="50800" fontAlgn="base">
              <a:buFont typeface="Arial"/>
              <a:buChar char="•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Худсовет.</a:t>
            </a:r>
            <a:endParaRPr lang="ru-RU" sz="3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23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3768" y="1166842"/>
            <a:ext cx="62646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6.Что в переводе с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латинского означает слово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«семинар»?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fontAlgn="base">
              <a:buFont typeface="Arial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Питомник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fontAlgn="base">
              <a:buFont typeface="Arial"/>
              <a:buChar char="•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</a:t>
            </a:r>
          </a:p>
          <a:p>
            <a:pPr marL="76200" fontAlgn="base">
              <a:buFont typeface="Arial"/>
              <a:buChar char="•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Рассадник</a:t>
            </a:r>
          </a:p>
          <a:p>
            <a:pPr marL="76200" fontAlgn="base">
              <a:buFont typeface="Arial"/>
              <a:buChar char="•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наук</a:t>
            </a:r>
            <a:endParaRPr lang="ru-RU" sz="3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23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07704" y="1124744"/>
            <a:ext cx="6696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7.Когда  проходит 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августовская  педагогическая конференция 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 fontAlgn="base">
              <a:buFont typeface="Arial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дождика в четверг.</a:t>
            </a:r>
          </a:p>
          <a:p>
            <a:pPr marL="25400" fontAlgn="base">
              <a:buFont typeface="Arial"/>
              <a:buChar char="•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середине Вашего отпуска.</a:t>
            </a:r>
          </a:p>
          <a:p>
            <a:pPr marL="25400" fontAlgn="base">
              <a:buFont typeface="Arial"/>
              <a:buChar char="•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августа.</a:t>
            </a:r>
          </a:p>
          <a:p>
            <a:pPr marL="25400" fontAlgn="base">
              <a:buFont typeface="Arial"/>
              <a:buChar char="•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апреля.</a:t>
            </a:r>
            <a:endParaRPr lang="ru-RU" sz="3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1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39752" y="1340768"/>
            <a:ext cx="59766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8.Что не входит в здоровый 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 жизни?  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fontAlgn="base">
              <a:buFont typeface="Arial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питание.</a:t>
            </a:r>
          </a:p>
          <a:p>
            <a:pPr marL="50800" fontAlgn="base">
              <a:buFont typeface="Arial"/>
              <a:buChar char="•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воспитание.</a:t>
            </a:r>
          </a:p>
          <a:p>
            <a:pPr marL="50800" fontAlgn="base">
              <a:buFont typeface="Arial"/>
              <a:buChar char="•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Зажигание.</a:t>
            </a:r>
          </a:p>
          <a:p>
            <a:pPr marL="50800" fontAlgn="base">
              <a:buFont typeface="Arial"/>
              <a:buChar char="•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Закаливание.</a:t>
            </a:r>
            <a:endParaRPr lang="ru-RU" sz="3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25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7704" y="1340768"/>
            <a:ext cx="6552728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«ЭМОЦИОНАЛЬНОЕ ПИСЬМО»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37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484784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СОТРУДНИЧЕСТВО! </a:t>
            </a:r>
          </a:p>
          <a:p>
            <a:pPr algn="ctr"/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ВСЕМ УСПЕХОВ!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24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95736" y="2298067"/>
            <a:ext cx="6192688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</a:t>
            </a:r>
          </a:p>
        </p:txBody>
      </p:sp>
    </p:spTree>
    <p:extLst>
      <p:ext uri="{BB962C8B-B14F-4D97-AF65-F5344CB8AC3E}">
        <p14:creationId xmlns:p14="http://schemas.microsoft.com/office/powerpoint/2010/main" val="37633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9672" y="2492896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«Кейс-технология в ранней профориентации дошкольников»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3768" y="1268760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МАСТЕР - КЛАСС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327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1052736"/>
            <a:ext cx="6390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/>
              </a:rPr>
              <a:t>Ранняя дошкольная профориентация  </a:t>
            </a:r>
            <a:endParaRPr lang="ru-RU" sz="2800" dirty="0"/>
          </a:p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sz="2800" b="1" i="1" dirty="0">
                <a:solidFill>
                  <a:srgbClr val="000000"/>
                </a:solidFill>
                <a:latin typeface="Times New Roman"/>
              </a:rPr>
              <a:t>это система мероприятий,</a:t>
            </a:r>
            <a:endParaRPr lang="ru-RU" sz="2800" dirty="0"/>
          </a:p>
          <a:p>
            <a:pPr algn="ctr"/>
            <a:r>
              <a:rPr lang="ru-RU" sz="2800" b="1" i="1" dirty="0">
                <a:solidFill>
                  <a:srgbClr val="000000"/>
                </a:solidFill>
                <a:latin typeface="Times New Roman"/>
              </a:rPr>
              <a:t> направленных на прогнозирование </a:t>
            </a:r>
            <a:endParaRPr lang="ru-RU" sz="2800" dirty="0"/>
          </a:p>
          <a:p>
            <a:pPr algn="ctr"/>
            <a:r>
              <a:rPr lang="ru-RU" sz="2800" b="1" i="1" dirty="0">
                <a:solidFill>
                  <a:srgbClr val="000000"/>
                </a:solidFill>
                <a:latin typeface="Times New Roman"/>
              </a:rPr>
              <a:t>личностного роста ребенка,</a:t>
            </a:r>
            <a:endParaRPr lang="ru-RU" sz="2800" dirty="0"/>
          </a:p>
          <a:p>
            <a:pPr algn="ctr"/>
            <a:r>
              <a:rPr lang="ru-RU" sz="2800" b="1" i="1" dirty="0">
                <a:solidFill>
                  <a:srgbClr val="000000"/>
                </a:solidFill>
                <a:latin typeface="Times New Roman"/>
              </a:rPr>
              <a:t> выявление его способности, </a:t>
            </a:r>
            <a:endParaRPr lang="ru-RU" sz="2800" dirty="0"/>
          </a:p>
          <a:p>
            <a:pPr algn="ctr"/>
            <a:r>
              <a:rPr lang="ru-RU" sz="2800" b="1" i="1" dirty="0">
                <a:solidFill>
                  <a:srgbClr val="000000"/>
                </a:solidFill>
                <a:latin typeface="Times New Roman"/>
              </a:rPr>
              <a:t>наклонности,</a:t>
            </a:r>
            <a:endParaRPr lang="ru-RU" sz="2800" dirty="0"/>
          </a:p>
          <a:p>
            <a:pPr algn="ctr"/>
            <a:r>
              <a:rPr lang="ru-RU" sz="2800" b="1" i="1" dirty="0">
                <a:solidFill>
                  <a:srgbClr val="000000"/>
                </a:solidFill>
                <a:latin typeface="Times New Roman"/>
              </a:rPr>
              <a:t> определенной потребности в той</a:t>
            </a:r>
            <a:endParaRPr lang="ru-RU" sz="2800" dirty="0"/>
          </a:p>
          <a:p>
            <a:pPr algn="ctr"/>
            <a:r>
              <a:rPr lang="ru-RU" sz="2800" b="1" i="1" dirty="0">
                <a:solidFill>
                  <a:srgbClr val="000000"/>
                </a:solidFill>
                <a:latin typeface="Times New Roman"/>
              </a:rPr>
              <a:t> или иной деятельности</a:t>
            </a:r>
            <a:endParaRPr lang="ru-RU" sz="2800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19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4587" y="0"/>
            <a:ext cx="676875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/>
              </a:rPr>
              <a:t>Кейс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i="1" dirty="0">
                <a:solidFill>
                  <a:srgbClr val="000000"/>
                </a:solidFill>
                <a:latin typeface="Times New Roman"/>
              </a:rPr>
              <a:t>- технология произошла от </a:t>
            </a:r>
            <a:endParaRPr lang="ru-RU" sz="2800" dirty="0"/>
          </a:p>
          <a:p>
            <a:pPr algn="ctr"/>
            <a:r>
              <a:rPr lang="ru-RU" sz="2800" b="1" i="1" dirty="0">
                <a:solidFill>
                  <a:srgbClr val="000000"/>
                </a:solidFill>
                <a:latin typeface="Times New Roman"/>
              </a:rPr>
              <a:t>латинского «</a:t>
            </a:r>
            <a:r>
              <a:rPr lang="ru-RU" sz="2800" b="1" i="1" dirty="0" err="1">
                <a:solidFill>
                  <a:srgbClr val="000000"/>
                </a:solidFill>
                <a:latin typeface="Times New Roman"/>
              </a:rPr>
              <a:t>casus</a:t>
            </a:r>
            <a:r>
              <a:rPr lang="ru-RU" sz="2800" b="1" i="1" dirty="0">
                <a:solidFill>
                  <a:srgbClr val="000000"/>
                </a:solidFill>
                <a:latin typeface="Times New Roman"/>
              </a:rPr>
              <a:t>» - </a:t>
            </a:r>
            <a:endParaRPr lang="ru-RU" sz="2800" dirty="0"/>
          </a:p>
          <a:p>
            <a:pPr algn="ctr"/>
            <a:r>
              <a:rPr lang="ru-RU" sz="2800" b="1" i="1" dirty="0">
                <a:solidFill>
                  <a:srgbClr val="000000"/>
                </a:solidFill>
                <a:latin typeface="Times New Roman"/>
              </a:rPr>
              <a:t>запутанный, необычный случай;</a:t>
            </a:r>
            <a:endParaRPr lang="ru-RU" sz="2800" dirty="0"/>
          </a:p>
          <a:p>
            <a:pPr algn="ctr"/>
            <a:r>
              <a:rPr lang="ru-RU" sz="2800" b="1" i="1" dirty="0">
                <a:solidFill>
                  <a:srgbClr val="000000"/>
                </a:solidFill>
                <a:latin typeface="Times New Roman"/>
              </a:rPr>
              <a:t> а также от английского «</a:t>
            </a:r>
            <a:r>
              <a:rPr lang="ru-RU" sz="2800" b="1" i="1" dirty="0" err="1">
                <a:solidFill>
                  <a:srgbClr val="000000"/>
                </a:solidFill>
                <a:latin typeface="Times New Roman"/>
              </a:rPr>
              <a:t>case</a:t>
            </a:r>
            <a:r>
              <a:rPr lang="ru-RU" sz="2800" b="1" i="1" dirty="0">
                <a:solidFill>
                  <a:srgbClr val="000000"/>
                </a:solidFill>
                <a:latin typeface="Times New Roman"/>
              </a:rPr>
              <a:t>» - </a:t>
            </a:r>
            <a:endParaRPr lang="ru-RU" sz="2800" dirty="0"/>
          </a:p>
          <a:p>
            <a:pPr algn="ctr"/>
            <a:r>
              <a:rPr lang="ru-RU" sz="2800" b="1" i="1" dirty="0">
                <a:solidFill>
                  <a:srgbClr val="000000"/>
                </a:solidFill>
                <a:latin typeface="Times New Roman"/>
              </a:rPr>
              <a:t>портфель, чемоданчик</a:t>
            </a:r>
            <a:r>
              <a:rPr lang="ru-RU" sz="2400" b="1" i="1" dirty="0">
                <a:solidFill>
                  <a:srgbClr val="000000"/>
                </a:solidFill>
                <a:latin typeface="Times New Roman"/>
              </a:rPr>
              <a:t> </a:t>
            </a:r>
            <a:endParaRPr lang="ru-RU" sz="2400" dirty="0"/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050" name="Picture 2" descr="https://mvs-medical.ru/assets/images/dop_opc/keys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0" t="5854" r="21308" b="4616"/>
          <a:stretch/>
        </p:blipFill>
        <p:spPr bwMode="auto">
          <a:xfrm>
            <a:off x="2374709" y="2492896"/>
            <a:ext cx="4394581" cy="4217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34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2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75656" y="951398"/>
            <a:ext cx="72008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/>
              </a:rPr>
              <a:t>Игра</a:t>
            </a:r>
            <a:endParaRPr lang="ru-RU" sz="2800" dirty="0"/>
          </a:p>
          <a:p>
            <a:pPr algn="ctr"/>
            <a:r>
              <a:rPr lang="ru-RU" sz="2800" b="1" i="1" dirty="0" smtClean="0">
                <a:solidFill>
                  <a:srgbClr val="000000"/>
                </a:solidFill>
                <a:latin typeface="Times New Roman"/>
              </a:rPr>
              <a:t>свободная</a:t>
            </a:r>
            <a:r>
              <a:rPr lang="ru-RU" sz="2800" b="1" i="1" dirty="0">
                <a:solidFill>
                  <a:srgbClr val="000000"/>
                </a:solidFill>
                <a:latin typeface="Times New Roman"/>
              </a:rPr>
              <a:t>, естественная форма</a:t>
            </a:r>
            <a:endParaRPr lang="ru-RU" sz="2800" dirty="0"/>
          </a:p>
          <a:p>
            <a:pPr algn="ctr"/>
            <a:r>
              <a:rPr lang="ru-RU" sz="2800" b="1" i="1" dirty="0">
                <a:solidFill>
                  <a:srgbClr val="000000"/>
                </a:solidFill>
                <a:latin typeface="Times New Roman"/>
              </a:rPr>
              <a:t> погружения в</a:t>
            </a:r>
            <a:endParaRPr lang="ru-RU" sz="2800" dirty="0"/>
          </a:p>
          <a:p>
            <a:pPr algn="ctr"/>
            <a:r>
              <a:rPr lang="ru-RU" sz="2800" b="1" i="1" dirty="0">
                <a:solidFill>
                  <a:srgbClr val="000000"/>
                </a:solidFill>
                <a:latin typeface="Times New Roman"/>
              </a:rPr>
              <a:t> реальную (или воображаемую)</a:t>
            </a:r>
            <a:endParaRPr lang="ru-RU" sz="2800" dirty="0"/>
          </a:p>
          <a:p>
            <a:pPr algn="ctr"/>
            <a:r>
              <a:rPr lang="ru-RU" sz="2800" b="1" i="1" dirty="0">
                <a:solidFill>
                  <a:srgbClr val="000000"/>
                </a:solidFill>
                <a:latin typeface="Times New Roman"/>
              </a:rPr>
              <a:t> действительность с </a:t>
            </a:r>
            <a:endParaRPr lang="ru-RU" sz="2800" dirty="0"/>
          </a:p>
          <a:p>
            <a:pPr algn="ctr"/>
            <a:r>
              <a:rPr lang="ru-RU" sz="2800" b="1" i="1" dirty="0">
                <a:solidFill>
                  <a:srgbClr val="000000"/>
                </a:solidFill>
                <a:latin typeface="Times New Roman"/>
              </a:rPr>
              <a:t>целью ее изучения, проявления</a:t>
            </a:r>
            <a:endParaRPr lang="ru-RU" sz="2800" dirty="0"/>
          </a:p>
          <a:p>
            <a:pPr algn="ctr"/>
            <a:r>
              <a:rPr lang="ru-RU" sz="2800" b="1" i="1" dirty="0">
                <a:solidFill>
                  <a:srgbClr val="000000"/>
                </a:solidFill>
                <a:latin typeface="Times New Roman"/>
              </a:rPr>
              <a:t> собственного «Я», </a:t>
            </a:r>
            <a:endParaRPr lang="ru-RU" sz="2800" dirty="0"/>
          </a:p>
          <a:p>
            <a:pPr algn="ctr"/>
            <a:r>
              <a:rPr lang="ru-RU" sz="2800" b="1" i="1" dirty="0">
                <a:solidFill>
                  <a:srgbClr val="000000"/>
                </a:solidFill>
                <a:latin typeface="Times New Roman"/>
              </a:rPr>
              <a:t>творчества, активности, </a:t>
            </a:r>
            <a:endParaRPr lang="ru-RU" sz="2800" dirty="0"/>
          </a:p>
          <a:p>
            <a:pPr algn="ctr"/>
            <a:r>
              <a:rPr lang="ru-RU" sz="2800" b="1" i="1" dirty="0">
                <a:solidFill>
                  <a:srgbClr val="000000"/>
                </a:solidFill>
                <a:latin typeface="Times New Roman"/>
              </a:rPr>
              <a:t>самостоятельности</a:t>
            </a:r>
            <a:endParaRPr lang="ru-RU" sz="2800" dirty="0"/>
          </a:p>
          <a:p>
            <a:pPr algn="ctr"/>
            <a:r>
              <a:rPr lang="ru-RU" sz="2800" b="1" i="1" dirty="0">
                <a:solidFill>
                  <a:srgbClr val="000000"/>
                </a:solidFill>
                <a:latin typeface="Times New Roman"/>
              </a:rPr>
              <a:t> самореализации</a:t>
            </a:r>
            <a:endParaRPr lang="ru-RU" sz="2800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08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69269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ПАПКА №1 Игра «Профсловарь»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217643"/>
            <a:ext cx="6912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0000"/>
                </a:solidFill>
                <a:latin typeface="Times New Roman"/>
              </a:rPr>
              <a:t>Театр, зрители, сцена,     </a:t>
            </a:r>
            <a:endParaRPr lang="ru-RU" sz="2400" dirty="0"/>
          </a:p>
          <a:p>
            <a:pPr algn="ctr"/>
            <a:r>
              <a:rPr lang="ru-RU" sz="2400" b="1" i="1" dirty="0">
                <a:solidFill>
                  <a:srgbClr val="000000"/>
                </a:solidFill>
                <a:latin typeface="Times New Roman"/>
              </a:rPr>
              <a:t>             премьера, аплодисменты, костюм, грим. </a:t>
            </a:r>
            <a:endParaRPr lang="ru-RU" sz="2400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Users\Александр\Desktop\мастер-класс кейс технология\32fc96bc77faa2de73925b30fee1506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197" y="2035253"/>
            <a:ext cx="5907782" cy="4507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82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54238" y="188640"/>
            <a:ext cx="61061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0000"/>
                </a:solidFill>
                <a:latin typeface="Times New Roman"/>
              </a:rPr>
              <a:t>Белый халат, больной, </a:t>
            </a:r>
            <a:endParaRPr lang="ru-RU" sz="2400" dirty="0"/>
          </a:p>
          <a:p>
            <a:pPr algn="ctr"/>
            <a:r>
              <a:rPr lang="ru-RU" sz="2400" b="1" i="1" dirty="0">
                <a:solidFill>
                  <a:srgbClr val="000000"/>
                </a:solidFill>
                <a:latin typeface="Times New Roman"/>
              </a:rPr>
              <a:t>            поликлиника, диагноз.</a:t>
            </a:r>
            <a:endParaRPr lang="ru-RU" sz="2400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2" descr="http://ld-wp.template-help.com/wordpress_61243/wp-content/uploads/2016/10/image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5" r="13655"/>
          <a:stretch/>
        </p:blipFill>
        <p:spPr bwMode="auto">
          <a:xfrm>
            <a:off x="1580655" y="1351045"/>
            <a:ext cx="6851176" cy="5485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46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379</Words>
  <Application>Microsoft Office PowerPoint</Application>
  <PresentationFormat>Экран (4:3)</PresentationFormat>
  <Paragraphs>168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123qw</dc:creator>
  <cp:lastModifiedBy>123qw</cp:lastModifiedBy>
  <cp:revision>32</cp:revision>
  <dcterms:created xsi:type="dcterms:W3CDTF">2022-12-16T17:38:58Z</dcterms:created>
  <dcterms:modified xsi:type="dcterms:W3CDTF">2023-02-04T18:48:42Z</dcterms:modified>
</cp:coreProperties>
</file>