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57" r:id="rId5"/>
    <p:sldId id="260" r:id="rId6"/>
    <p:sldId id="264" r:id="rId7"/>
    <p:sldId id="262" r:id="rId8"/>
    <p:sldId id="263" r:id="rId9"/>
    <p:sldId id="269" r:id="rId10"/>
    <p:sldId id="266" r:id="rId11"/>
    <p:sldId id="272" r:id="rId12"/>
    <p:sldId id="280" r:id="rId13"/>
    <p:sldId id="273" r:id="rId14"/>
    <p:sldId id="274" r:id="rId15"/>
    <p:sldId id="275" r:id="rId16"/>
    <p:sldId id="276" r:id="rId17"/>
    <p:sldId id="277" r:id="rId18"/>
    <p:sldId id="278"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05E"/>
    <a:srgbClr val="57D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66" d="100"/>
          <a:sy n="66" d="100"/>
        </p:scale>
        <p:origin x="-348"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BB320-0212-4948-897E-D3770E6D1D9A}" type="datetimeFigureOut">
              <a:rPr lang="ru-RU" smtClean="0"/>
              <a:pPr/>
              <a:t>14.05.2018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3190-56AE-416D-8C0A-6E423F8253A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14.05.2018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357158" y="285728"/>
            <a:ext cx="8501122" cy="6215106"/>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0_75c96_b715e7d3_XL.jpeg"/>
          <p:cNvPicPr>
            <a:picLocks noChangeAspect="1"/>
          </p:cNvPicPr>
          <p:nvPr userDrawn="1"/>
        </p:nvPicPr>
        <p:blipFill>
          <a:blip r:embed="rId14">
            <a:clrChange>
              <a:clrFrom>
                <a:srgbClr val="FFFFFF"/>
              </a:clrFrom>
              <a:clrTo>
                <a:srgbClr val="FFFFFF">
                  <a:alpha val="0"/>
                </a:srgbClr>
              </a:clrTo>
            </a:clrChange>
          </a:blip>
          <a:srcRect l="8363" t="8363"/>
          <a:stretch>
            <a:fillRect/>
          </a:stretch>
        </p:blipFill>
        <p:spPr>
          <a:xfrm>
            <a:off x="71406" y="71414"/>
            <a:ext cx="2000264" cy="2000264"/>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CAFAF-F440-4BEA-83C0-06215780B219}" type="datetimeFigureOut">
              <a:rPr lang="ru-RU" smtClean="0"/>
              <a:pPr/>
              <a:t>14.05.2018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corowina.ucoz.com</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42910" y="642918"/>
            <a:ext cx="7772400" cy="2970223"/>
          </a:xfrm>
        </p:spPr>
        <p:txBody>
          <a:bodyPr>
            <a:normAutofit/>
          </a:bodyPr>
          <a:lstStyle/>
          <a:p>
            <a:r>
              <a:rPr lang="ru-RU" sz="4800" b="1" i="1" dirty="0" smtClean="0"/>
              <a:t>В Здоровом теле – здоровый дух</a:t>
            </a:r>
            <a:endParaRPr lang="ru-RU" sz="4800" b="1" i="1" dirty="0"/>
          </a:p>
        </p:txBody>
      </p:sp>
      <p:sp>
        <p:nvSpPr>
          <p:cNvPr id="5" name="Подзаголовок 4"/>
          <p:cNvSpPr>
            <a:spLocks noGrp="1"/>
          </p:cNvSpPr>
          <p:nvPr>
            <p:ph type="subTitle" idx="1"/>
          </p:nvPr>
        </p:nvSpPr>
        <p:spPr>
          <a:xfrm>
            <a:off x="1371600" y="3286124"/>
            <a:ext cx="6400800" cy="3143272"/>
          </a:xfrm>
        </p:spPr>
        <p:txBody>
          <a:bodyPr>
            <a:normAutofit lnSpcReduction="10000"/>
          </a:bodyPr>
          <a:lstStyle/>
          <a:p>
            <a:endParaRPr lang="ru-RU" dirty="0" smtClean="0">
              <a:solidFill>
                <a:srgbClr val="002060"/>
              </a:solidFill>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r>
              <a:rPr lang="ru-RU" sz="2000" dirty="0" smtClean="0">
                <a:solidFill>
                  <a:schemeClr val="bg2">
                    <a:lumMod val="10000"/>
                  </a:schemeClr>
                </a:solidFill>
                <a:latin typeface="Times New Roman" pitchFamily="18" charset="0"/>
                <a:cs typeface="Times New Roman" pitchFamily="18" charset="0"/>
              </a:rPr>
              <a:t>                                    	 Инструктор по физической 	                     культуре Грачева Е.П.</a:t>
            </a:r>
          </a:p>
          <a:p>
            <a:r>
              <a:rPr lang="ru-RU" sz="2000" dirty="0" smtClean="0">
                <a:solidFill>
                  <a:schemeClr val="bg2">
                    <a:lumMod val="10000"/>
                  </a:schemeClr>
                </a:solidFill>
                <a:latin typeface="Times New Roman" pitchFamily="18" charset="0"/>
                <a:cs typeface="Times New Roman" pitchFamily="18" charset="0"/>
              </a:rPr>
              <a:t>			   МДОУ «Детский сад №171»</a:t>
            </a:r>
          </a:p>
          <a:p>
            <a:r>
              <a:rPr lang="ru-RU" sz="2000" dirty="0" smtClean="0">
                <a:solidFill>
                  <a:schemeClr val="bg2">
                    <a:lumMod val="10000"/>
                  </a:schemeClr>
                </a:solidFill>
                <a:latin typeface="Times New Roman" pitchFamily="18" charset="0"/>
                <a:cs typeface="Times New Roman" pitchFamily="18" charset="0"/>
              </a:rPr>
              <a:t>                   г. Ярославль</a:t>
            </a:r>
            <a:endParaRPr lang="ru-RU" sz="2000" dirty="0">
              <a:solidFill>
                <a:schemeClr val="bg2">
                  <a:lumMod val="10000"/>
                </a:schemeClr>
              </a:solidFill>
              <a:latin typeface="Times New Roman" pitchFamily="18" charset="0"/>
              <a:cs typeface="Times New Roman" pitchFamily="18" charset="0"/>
            </a:endParaRPr>
          </a:p>
        </p:txBody>
      </p:sp>
      <p:sp>
        <p:nvSpPr>
          <p:cNvPr id="6" name="Прямоугольник 5"/>
          <p:cNvSpPr/>
          <p:nvPr/>
        </p:nvSpPr>
        <p:spPr>
          <a:xfrm>
            <a:off x="1000100" y="3244334"/>
            <a:ext cx="6286543" cy="1446550"/>
          </a:xfrm>
          <a:prstGeom prst="rect">
            <a:avLst/>
          </a:prstGeom>
        </p:spPr>
        <p:txBody>
          <a:bodyPr wrap="square">
            <a:spAutoFit/>
          </a:bodyPr>
          <a:lstStyle/>
          <a:p>
            <a:r>
              <a:rPr lang="ru-RU" sz="4400" dirty="0" smtClean="0">
                <a:solidFill>
                  <a:srgbClr val="0000FF"/>
                </a:solidFill>
                <a:latin typeface="Times New Roman" pitchFamily="18" charset="0"/>
                <a:cs typeface="Times New Roman" pitchFamily="18" charset="0"/>
              </a:rPr>
              <a:t>Проект с детьми в подготовительной группе </a:t>
            </a:r>
            <a:endParaRPr lang="ru-RU" sz="4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solidFill>
                  <a:srgbClr val="C00000"/>
                </a:solidFill>
              </a:rPr>
              <a:t>Пропаганда Здорового образа жизни среди обучающихся  и  профилактика употребления ПАВ</a:t>
            </a:r>
            <a:endParaRPr lang="ru-RU" sz="2800" b="1" i="1" dirty="0">
              <a:solidFill>
                <a:srgbClr val="C00000"/>
              </a:solidFill>
            </a:endParaRPr>
          </a:p>
        </p:txBody>
      </p:sp>
      <p:pic>
        <p:nvPicPr>
          <p:cNvPr id="7" name="Picture 2" descr="C:\Users\User\Desktop\img4 (1).jpg"/>
          <p:cNvPicPr>
            <a:picLocks noGrp="1" noChangeAspect="1" noChangeArrowheads="1"/>
          </p:cNvPicPr>
          <p:nvPr>
            <p:ph sz="half" idx="2"/>
          </p:nvPr>
        </p:nvPicPr>
        <p:blipFill>
          <a:blip r:embed="rId2"/>
          <a:srcRect/>
          <a:stretch>
            <a:fillRect/>
          </a:stretch>
        </p:blipFill>
        <p:spPr>
          <a:xfrm>
            <a:off x="4643438" y="1643050"/>
            <a:ext cx="4214842" cy="4214842"/>
          </a:xfrm>
          <a:noFill/>
        </p:spPr>
      </p:pic>
      <p:pic>
        <p:nvPicPr>
          <p:cNvPr id="8" name="Picture 3" descr="C:\Users\User\Desktop\img1 (2).jpg"/>
          <p:cNvPicPr>
            <a:picLocks noGrp="1" noChangeAspect="1" noChangeArrowheads="1"/>
          </p:cNvPicPr>
          <p:nvPr>
            <p:ph sz="half" idx="1"/>
          </p:nvPr>
        </p:nvPicPr>
        <p:blipFill>
          <a:blip r:embed="rId3"/>
          <a:srcRect/>
          <a:stretch>
            <a:fillRect/>
          </a:stretch>
        </p:blipFill>
        <p:spPr>
          <a:xfrm>
            <a:off x="357158" y="1643050"/>
            <a:ext cx="4214842" cy="428628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a:t>
            </a:r>
            <a:r>
              <a:rPr lang="ru-RU" b="1" i="1" dirty="0" smtClean="0">
                <a:solidFill>
                  <a:srgbClr val="C00000"/>
                </a:solidFill>
              </a:rPr>
              <a:t> Мама и я – спортивная семья</a:t>
            </a:r>
            <a:endParaRPr lang="ru-RU" b="1" i="1" dirty="0">
              <a:solidFill>
                <a:srgbClr val="C00000"/>
              </a:solidFill>
            </a:endParaRPr>
          </a:p>
        </p:txBody>
      </p:sp>
      <p:sp>
        <p:nvSpPr>
          <p:cNvPr id="7" name="Содержимое 6"/>
          <p:cNvSpPr>
            <a:spLocks noGrp="1"/>
          </p:cNvSpPr>
          <p:nvPr>
            <p:ph sz="half" idx="1"/>
          </p:nvPr>
        </p:nvSpPr>
        <p:spPr/>
        <p:txBody>
          <a:bodyPr/>
          <a:lstStyle/>
          <a:p>
            <a:endParaRPr lang="ru-RU" dirty="0" smtClean="0"/>
          </a:p>
          <a:p>
            <a:endParaRPr lang="ru-RU" dirty="0"/>
          </a:p>
        </p:txBody>
      </p:sp>
      <p:pic>
        <p:nvPicPr>
          <p:cNvPr id="5" name="Содержимое 4" descr="C:\Users\User\Desktop\мама и я спортивная семья\DSCN1331.JPG"/>
          <p:cNvPicPr>
            <a:picLocks noGrp="1"/>
          </p:cNvPicPr>
          <p:nvPr>
            <p:ph sz="half" idx="2"/>
          </p:nvPr>
        </p:nvPicPr>
        <p:blipFill>
          <a:blip r:embed="rId2" cstate="print"/>
          <a:srcRect/>
          <a:stretch>
            <a:fillRect/>
          </a:stretch>
        </p:blipFill>
        <p:spPr bwMode="auto">
          <a:xfrm>
            <a:off x="4648200" y="2348706"/>
            <a:ext cx="4038600" cy="3223434"/>
          </a:xfrm>
          <a:prstGeom prst="rect">
            <a:avLst/>
          </a:prstGeom>
          <a:noFill/>
          <a:ln w="9525">
            <a:noFill/>
            <a:miter lim="800000"/>
            <a:headEnd/>
            <a:tailEnd/>
          </a:ln>
        </p:spPr>
      </p:pic>
      <p:pic>
        <p:nvPicPr>
          <p:cNvPr id="8" name="Рисунок 7" descr="C:\Users\User\Desktop\мама и я спортивная семья\DSCN1352.JPG"/>
          <p:cNvPicPr/>
          <p:nvPr/>
        </p:nvPicPr>
        <p:blipFill>
          <a:blip r:embed="rId3" cstate="print"/>
          <a:srcRect/>
          <a:stretch>
            <a:fillRect/>
          </a:stretch>
        </p:blipFill>
        <p:spPr bwMode="auto">
          <a:xfrm>
            <a:off x="428596" y="2357430"/>
            <a:ext cx="4071967" cy="321471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C00000"/>
                </a:solidFill>
              </a:rPr>
              <a:t>Спортивный турнир посвященный</a:t>
            </a:r>
            <a:br>
              <a:rPr lang="ru-RU" b="1" i="1" dirty="0" smtClean="0">
                <a:solidFill>
                  <a:srgbClr val="C00000"/>
                </a:solidFill>
              </a:rPr>
            </a:br>
            <a:r>
              <a:rPr lang="ru-RU" b="1" i="1" dirty="0" smtClean="0">
                <a:solidFill>
                  <a:srgbClr val="C00000"/>
                </a:solidFill>
              </a:rPr>
              <a:t>Дню Победы «Перестрелки»</a:t>
            </a:r>
            <a:endParaRPr lang="ru-RU" b="1" i="1" dirty="0">
              <a:solidFill>
                <a:srgbClr val="C00000"/>
              </a:solidFill>
            </a:endParaRPr>
          </a:p>
        </p:txBody>
      </p:sp>
      <p:sp>
        <p:nvSpPr>
          <p:cNvPr id="7" name="Содержимое 6"/>
          <p:cNvSpPr>
            <a:spLocks noGrp="1"/>
          </p:cNvSpPr>
          <p:nvPr>
            <p:ph sz="half" idx="1"/>
          </p:nvPr>
        </p:nvSpPr>
        <p:spPr/>
        <p:txBody>
          <a:bodyPr/>
          <a:lstStyle/>
          <a:p>
            <a:endParaRPr lang="ru-RU" dirty="0" smtClean="0"/>
          </a:p>
          <a:p>
            <a:endParaRPr lang="ru-RU" dirty="0"/>
          </a:p>
        </p:txBody>
      </p:sp>
      <p:pic>
        <p:nvPicPr>
          <p:cNvPr id="1026" name="Picture 2" descr="C:\Users\Елена\Desktop\tT4yzwbVnpw.jpg"/>
          <p:cNvPicPr>
            <a:picLocks noChangeAspect="1" noChangeArrowheads="1"/>
          </p:cNvPicPr>
          <p:nvPr/>
        </p:nvPicPr>
        <p:blipFill>
          <a:blip r:embed="rId2"/>
          <a:srcRect/>
          <a:stretch>
            <a:fillRect/>
          </a:stretch>
        </p:blipFill>
        <p:spPr bwMode="auto">
          <a:xfrm>
            <a:off x="571472" y="1643050"/>
            <a:ext cx="3929090" cy="4500594"/>
          </a:xfrm>
          <a:prstGeom prst="rect">
            <a:avLst/>
          </a:prstGeom>
          <a:noFill/>
        </p:spPr>
      </p:pic>
      <p:pic>
        <p:nvPicPr>
          <p:cNvPr id="1027" name="Picture 3" descr="C:\Users\Елена\Desktop\9PlpgV-EP8U.jpg"/>
          <p:cNvPicPr>
            <a:picLocks noGrp="1" noChangeAspect="1" noChangeArrowheads="1"/>
          </p:cNvPicPr>
          <p:nvPr>
            <p:ph sz="half" idx="2"/>
          </p:nvPr>
        </p:nvPicPr>
        <p:blipFill>
          <a:blip r:embed="rId3"/>
          <a:srcRect/>
          <a:stretch>
            <a:fillRect/>
          </a:stretch>
        </p:blipFill>
        <p:spPr bwMode="auto">
          <a:xfrm>
            <a:off x="4714876" y="1600200"/>
            <a:ext cx="3857652"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User\Desktop\Новая папка (7)\IMG_1523.JPG"/>
          <p:cNvPicPr/>
          <p:nvPr/>
        </p:nvPicPr>
        <p:blipFill>
          <a:blip r:embed="rId2" cstate="print"/>
          <a:srcRect/>
          <a:stretch>
            <a:fillRect/>
          </a:stretch>
        </p:blipFill>
        <p:spPr bwMode="auto">
          <a:xfrm>
            <a:off x="3643306" y="1643050"/>
            <a:ext cx="5143536" cy="3786214"/>
          </a:xfrm>
          <a:prstGeom prst="rect">
            <a:avLst/>
          </a:prstGeom>
          <a:noFill/>
          <a:ln w="9525">
            <a:noFill/>
            <a:miter lim="800000"/>
            <a:headEnd/>
            <a:tailEnd/>
          </a:ln>
        </p:spPr>
      </p:pic>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idx="1"/>
          </p:nvPr>
        </p:nvSpPr>
        <p:spPr>
          <a:xfrm>
            <a:off x="3571868" y="214290"/>
            <a:ext cx="5114932" cy="5853113"/>
          </a:xfrm>
        </p:spPr>
        <p:txBody>
          <a:bodyPr/>
          <a:lstStyle/>
          <a:p>
            <a:r>
              <a:rPr lang="ru-RU" dirty="0" smtClean="0"/>
              <a:t>КОНСУЛЬТАЦИЯ ДЛЯ </a:t>
            </a:r>
          </a:p>
          <a:p>
            <a:pPr algn="ctr">
              <a:buNone/>
            </a:pPr>
            <a:r>
              <a:rPr lang="ru-RU" dirty="0" smtClean="0"/>
              <a:t>              РОДИТЕЛЕЙ</a:t>
            </a:r>
            <a:endParaRPr lang="ru-RU" dirty="0"/>
          </a:p>
        </p:txBody>
      </p:sp>
      <p:sp>
        <p:nvSpPr>
          <p:cNvPr id="6" name="Текст 5"/>
          <p:cNvSpPr>
            <a:spLocks noGrp="1"/>
          </p:cNvSpPr>
          <p:nvPr>
            <p:ph type="body" sz="half" idx="2"/>
          </p:nvPr>
        </p:nvSpPr>
        <p:spPr>
          <a:xfrm>
            <a:off x="457200" y="1357298"/>
            <a:ext cx="3186106" cy="4768865"/>
          </a:xfrm>
        </p:spPr>
        <p:txBody>
          <a:bodyPr>
            <a:normAutofit/>
          </a:bodyPr>
          <a:lstStyle/>
          <a:p>
            <a:pPr marL="457200" indent="-457200" algn="ctr">
              <a:buAutoNum type="arabicPeriod"/>
            </a:pPr>
            <a:r>
              <a:rPr lang="ru-RU" sz="2800" b="1" dirty="0" smtClean="0"/>
              <a:t>В здоровом  теле – здоровый  дух.</a:t>
            </a:r>
          </a:p>
          <a:p>
            <a:pPr algn="ctr"/>
            <a:r>
              <a:rPr lang="ru-RU" sz="2800" b="1" dirty="0" smtClean="0"/>
              <a:t>2.  Какая польза от    утренней зарядки</a:t>
            </a:r>
          </a:p>
          <a:p>
            <a:pPr algn="ctr"/>
            <a:r>
              <a:rPr lang="ru-RU" sz="2800" b="1" dirty="0" smtClean="0"/>
              <a:t> для детей?</a:t>
            </a:r>
          </a:p>
          <a:p>
            <a:pPr algn="ctr"/>
            <a:r>
              <a:rPr lang="ru-RU" sz="2800" b="1" dirty="0" smtClean="0"/>
              <a:t>3.  Полезные  и </a:t>
            </a:r>
          </a:p>
          <a:p>
            <a:pPr marL="457200" indent="-457200" algn="ctr"/>
            <a:r>
              <a:rPr lang="ru-RU" sz="2800" b="1" dirty="0" smtClean="0"/>
              <a:t>Вредные привычки.</a:t>
            </a:r>
          </a:p>
          <a:p>
            <a:pPr marL="457200" indent="-457200" algn="ctr">
              <a:buAutoNum type="arabicPeriod"/>
            </a:pP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solidFill>
                  <a:srgbClr val="C00000"/>
                </a:solidFill>
              </a:rPr>
              <a:t>Работа  с родителями по ЗОЖ</a:t>
            </a:r>
            <a:br>
              <a:rPr lang="ru-RU" i="1" dirty="0" smtClean="0">
                <a:solidFill>
                  <a:srgbClr val="C00000"/>
                </a:solidFill>
              </a:rPr>
            </a:br>
            <a:r>
              <a:rPr lang="ru-RU" sz="2000" i="1" dirty="0" smtClean="0">
                <a:solidFill>
                  <a:srgbClr val="C00000"/>
                </a:solidFill>
              </a:rPr>
              <a:t>УТРЕННЯЯ  ЗАРЯДКА  « МЯЧ  НАШ  ДРУГ»</a:t>
            </a:r>
            <a:endParaRPr lang="ru-RU" i="1" dirty="0">
              <a:solidFill>
                <a:srgbClr val="C00000"/>
              </a:solidFill>
            </a:endParaRPr>
          </a:p>
        </p:txBody>
      </p:sp>
      <p:sp>
        <p:nvSpPr>
          <p:cNvPr id="5" name="Содержимое 4"/>
          <p:cNvSpPr>
            <a:spLocks noGrp="1"/>
          </p:cNvSpPr>
          <p:nvPr>
            <p:ph idx="1"/>
          </p:nvPr>
        </p:nvSpPr>
        <p:spPr>
          <a:xfrm>
            <a:off x="457200" y="5929330"/>
            <a:ext cx="8229600" cy="196833"/>
          </a:xfrm>
        </p:spPr>
        <p:txBody>
          <a:bodyPr>
            <a:normAutofit fontScale="25000" lnSpcReduction="20000"/>
          </a:bodyPr>
          <a:lstStyle/>
          <a:p>
            <a:endParaRPr lang="ru-RU" dirty="0"/>
          </a:p>
        </p:txBody>
      </p:sp>
      <p:pic>
        <p:nvPicPr>
          <p:cNvPr id="4" name="Рисунок 3" descr="C:\Users\User\Desktop\Новая папка (7)\IMG_1607.JPG"/>
          <p:cNvPicPr/>
          <p:nvPr/>
        </p:nvPicPr>
        <p:blipFill>
          <a:blip r:embed="rId2" cstate="print"/>
          <a:srcRect/>
          <a:stretch>
            <a:fillRect/>
          </a:stretch>
        </p:blipFill>
        <p:spPr bwMode="auto">
          <a:xfrm>
            <a:off x="3286116" y="2214554"/>
            <a:ext cx="2643206" cy="2928958"/>
          </a:xfrm>
          <a:prstGeom prst="rect">
            <a:avLst/>
          </a:prstGeom>
          <a:noFill/>
          <a:ln w="9525">
            <a:noFill/>
            <a:miter lim="800000"/>
            <a:headEnd/>
            <a:tailEnd/>
          </a:ln>
        </p:spPr>
      </p:pic>
      <p:pic>
        <p:nvPicPr>
          <p:cNvPr id="6" name="Рисунок 5" descr="C:\Users\User\Desktop\Новая папка (7)\IMG_1606.JPG"/>
          <p:cNvPicPr/>
          <p:nvPr/>
        </p:nvPicPr>
        <p:blipFill>
          <a:blip r:embed="rId3" cstate="print"/>
          <a:srcRect/>
          <a:stretch>
            <a:fillRect/>
          </a:stretch>
        </p:blipFill>
        <p:spPr bwMode="auto">
          <a:xfrm flipH="1">
            <a:off x="537028" y="1643050"/>
            <a:ext cx="2677649" cy="2857520"/>
          </a:xfrm>
          <a:prstGeom prst="rect">
            <a:avLst/>
          </a:prstGeom>
          <a:noFill/>
          <a:ln w="9525">
            <a:noFill/>
            <a:miter lim="800000"/>
            <a:headEnd/>
            <a:tailEnd/>
          </a:ln>
        </p:spPr>
      </p:pic>
      <p:pic>
        <p:nvPicPr>
          <p:cNvPr id="7" name="Рисунок 6" descr="C:\Users\User\Desktop\Новая папка (7)\IMG_1644.JPG"/>
          <p:cNvPicPr/>
          <p:nvPr/>
        </p:nvPicPr>
        <p:blipFill>
          <a:blip r:embed="rId4" cstate="print"/>
          <a:srcRect/>
          <a:stretch>
            <a:fillRect/>
          </a:stretch>
        </p:blipFill>
        <p:spPr bwMode="auto">
          <a:xfrm flipH="1">
            <a:off x="6029322" y="3143249"/>
            <a:ext cx="2828958" cy="285752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Игры: «Найди часть тела» и «Микробы наступают»</a:t>
            </a:r>
            <a:endParaRPr lang="ru-RU" dirty="0"/>
          </a:p>
        </p:txBody>
      </p:sp>
      <p:sp>
        <p:nvSpPr>
          <p:cNvPr id="6" name="Содержимое 5"/>
          <p:cNvSpPr>
            <a:spLocks noGrp="1"/>
          </p:cNvSpPr>
          <p:nvPr>
            <p:ph idx="1"/>
          </p:nvPr>
        </p:nvSpPr>
        <p:spPr>
          <a:xfrm>
            <a:off x="457200" y="6072206"/>
            <a:ext cx="8229600" cy="53957"/>
          </a:xfrm>
        </p:spPr>
        <p:txBody>
          <a:bodyPr>
            <a:normAutofit fontScale="25000" lnSpcReduction="20000"/>
          </a:bodyPr>
          <a:lstStyle/>
          <a:p>
            <a:endParaRPr lang="ru-RU" dirty="0"/>
          </a:p>
        </p:txBody>
      </p:sp>
      <p:pic>
        <p:nvPicPr>
          <p:cNvPr id="4" name="Рисунок 3" descr="C:\Users\User\Desktop\Новая папка (7)\IMG_1675.JPG"/>
          <p:cNvPicPr/>
          <p:nvPr/>
        </p:nvPicPr>
        <p:blipFill>
          <a:blip r:embed="rId2" cstate="print"/>
          <a:srcRect/>
          <a:stretch>
            <a:fillRect/>
          </a:stretch>
        </p:blipFill>
        <p:spPr bwMode="auto">
          <a:xfrm>
            <a:off x="500034" y="1500174"/>
            <a:ext cx="3571900" cy="3143272"/>
          </a:xfrm>
          <a:prstGeom prst="rect">
            <a:avLst/>
          </a:prstGeom>
          <a:noFill/>
          <a:ln w="9525">
            <a:noFill/>
            <a:miter lim="800000"/>
            <a:headEnd/>
            <a:tailEnd/>
          </a:ln>
        </p:spPr>
      </p:pic>
      <p:pic>
        <p:nvPicPr>
          <p:cNvPr id="5" name="Рисунок 4" descr="C:\Users\User\Desktop\Новая папка (7)\IMG_1669.JPG"/>
          <p:cNvPicPr/>
          <p:nvPr/>
        </p:nvPicPr>
        <p:blipFill>
          <a:blip r:embed="rId3" cstate="print"/>
          <a:srcRect/>
          <a:stretch>
            <a:fillRect/>
          </a:stretch>
        </p:blipFill>
        <p:spPr bwMode="auto">
          <a:xfrm>
            <a:off x="4929190" y="1500174"/>
            <a:ext cx="3571900" cy="3000395"/>
          </a:xfrm>
          <a:prstGeom prst="rect">
            <a:avLst/>
          </a:prstGeom>
          <a:noFill/>
          <a:ln w="9525">
            <a:noFill/>
            <a:miter lim="800000"/>
            <a:headEnd/>
            <a:tailEnd/>
          </a:ln>
        </p:spPr>
      </p:pic>
      <p:pic>
        <p:nvPicPr>
          <p:cNvPr id="7" name="Рисунок 6" descr="C:\Users\User\Desktop\Новая папка (7)\IMG_1674.JPG"/>
          <p:cNvPicPr/>
          <p:nvPr/>
        </p:nvPicPr>
        <p:blipFill>
          <a:blip r:embed="rId4" cstate="print"/>
          <a:srcRect/>
          <a:stretch>
            <a:fillRect/>
          </a:stretch>
        </p:blipFill>
        <p:spPr bwMode="auto">
          <a:xfrm>
            <a:off x="2928926" y="3571876"/>
            <a:ext cx="3786214" cy="300039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Спортивные мероприятия</a:t>
            </a:r>
            <a:br>
              <a:rPr lang="ru-RU" dirty="0" smtClean="0">
                <a:solidFill>
                  <a:srgbClr val="C00000"/>
                </a:solidFill>
              </a:rPr>
            </a:br>
            <a:r>
              <a:rPr lang="ru-RU" dirty="0" smtClean="0">
                <a:solidFill>
                  <a:srgbClr val="C00000"/>
                </a:solidFill>
              </a:rPr>
              <a:t>«МЫ – Олимпийцы»</a:t>
            </a:r>
            <a:endParaRPr lang="ru-RU" dirty="0">
              <a:solidFill>
                <a:srgbClr val="C00000"/>
              </a:solidFill>
            </a:endParaRPr>
          </a:p>
        </p:txBody>
      </p:sp>
      <p:sp>
        <p:nvSpPr>
          <p:cNvPr id="7" name="Содержимое 6"/>
          <p:cNvSpPr>
            <a:spLocks noGrp="1"/>
          </p:cNvSpPr>
          <p:nvPr>
            <p:ph idx="1"/>
          </p:nvPr>
        </p:nvSpPr>
        <p:spPr>
          <a:xfrm>
            <a:off x="457200" y="6072206"/>
            <a:ext cx="8229600" cy="53957"/>
          </a:xfrm>
        </p:spPr>
        <p:txBody>
          <a:bodyPr>
            <a:normAutofit fontScale="25000" lnSpcReduction="20000"/>
          </a:bodyPr>
          <a:lstStyle/>
          <a:p>
            <a:endParaRPr lang="ru-RU" dirty="0"/>
          </a:p>
        </p:txBody>
      </p:sp>
      <p:pic>
        <p:nvPicPr>
          <p:cNvPr id="4" name="Рисунок 3" descr="C:\Users\User\Desktop\фото Е.П\20180213_101132.jpg"/>
          <p:cNvPicPr/>
          <p:nvPr/>
        </p:nvPicPr>
        <p:blipFill>
          <a:blip r:embed="rId2" cstate="print"/>
          <a:srcRect/>
          <a:stretch>
            <a:fillRect/>
          </a:stretch>
        </p:blipFill>
        <p:spPr bwMode="auto">
          <a:xfrm>
            <a:off x="3143240" y="1714489"/>
            <a:ext cx="2857510" cy="2143139"/>
          </a:xfrm>
          <a:prstGeom prst="rect">
            <a:avLst/>
          </a:prstGeom>
          <a:noFill/>
          <a:ln w="9525">
            <a:noFill/>
            <a:miter lim="800000"/>
            <a:headEnd/>
            <a:tailEnd/>
          </a:ln>
        </p:spPr>
      </p:pic>
      <p:pic>
        <p:nvPicPr>
          <p:cNvPr id="5" name="Рисунок 4" descr="C:\Users\User\Desktop\фото Е.П\20180213_102439.jpg"/>
          <p:cNvPicPr/>
          <p:nvPr/>
        </p:nvPicPr>
        <p:blipFill>
          <a:blip r:embed="rId3" cstate="print"/>
          <a:srcRect/>
          <a:stretch>
            <a:fillRect/>
          </a:stretch>
        </p:blipFill>
        <p:spPr bwMode="auto">
          <a:xfrm flipH="1">
            <a:off x="6038850" y="3143248"/>
            <a:ext cx="2819430" cy="2500330"/>
          </a:xfrm>
          <a:prstGeom prst="rect">
            <a:avLst/>
          </a:prstGeom>
          <a:noFill/>
          <a:ln w="9525">
            <a:noFill/>
            <a:miter lim="800000"/>
            <a:headEnd/>
            <a:tailEnd/>
          </a:ln>
        </p:spPr>
      </p:pic>
      <p:pic>
        <p:nvPicPr>
          <p:cNvPr id="6" name="Рисунок 5" descr="C:\Users\User\Desktop\фото Е.П\20180213_105213.jpg"/>
          <p:cNvPicPr/>
          <p:nvPr/>
        </p:nvPicPr>
        <p:blipFill>
          <a:blip r:embed="rId4" cstate="print"/>
          <a:srcRect/>
          <a:stretch>
            <a:fillRect/>
          </a:stretch>
        </p:blipFill>
        <p:spPr bwMode="auto">
          <a:xfrm flipH="1">
            <a:off x="357158" y="3071810"/>
            <a:ext cx="2714644" cy="250033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428604"/>
            <a:ext cx="4286280" cy="954107"/>
          </a:xfrm>
          <a:prstGeom prst="rect">
            <a:avLst/>
          </a:prstGeom>
        </p:spPr>
        <p:txBody>
          <a:bodyPr wrap="square">
            <a:spAutoFit/>
          </a:bodyPr>
          <a:lstStyle/>
          <a:p>
            <a:pPr algn="ctr"/>
            <a:r>
              <a:rPr lang="ru-RU" sz="2800" b="1" dirty="0" smtClean="0">
                <a:solidFill>
                  <a:srgbClr val="C00000"/>
                </a:solidFill>
              </a:rPr>
              <a:t>Спортивные развлечения и досуги</a:t>
            </a:r>
            <a:endParaRPr lang="ru-RU" sz="2800" b="1" dirty="0"/>
          </a:p>
        </p:txBody>
      </p:sp>
      <p:pic>
        <p:nvPicPr>
          <p:cNvPr id="3" name="Рисунок 2" descr="C:\Users\User\Desktop\Новая папка (7)\IMG_E1519.JPG"/>
          <p:cNvPicPr/>
          <p:nvPr/>
        </p:nvPicPr>
        <p:blipFill>
          <a:blip r:embed="rId2"/>
          <a:srcRect/>
          <a:stretch>
            <a:fillRect/>
          </a:stretch>
        </p:blipFill>
        <p:spPr bwMode="auto">
          <a:xfrm>
            <a:off x="3276600" y="2224087"/>
            <a:ext cx="2795598" cy="2776549"/>
          </a:xfrm>
          <a:prstGeom prst="rect">
            <a:avLst/>
          </a:prstGeom>
          <a:noFill/>
          <a:ln w="9525">
            <a:noFill/>
            <a:miter lim="800000"/>
            <a:headEnd/>
            <a:tailEnd/>
          </a:ln>
        </p:spPr>
      </p:pic>
      <p:pic>
        <p:nvPicPr>
          <p:cNvPr id="5" name="Рисунок 4" descr="C:\Users\User\Desktop\Новая папка (7)\IMG_E1518.JPG"/>
          <p:cNvPicPr/>
          <p:nvPr/>
        </p:nvPicPr>
        <p:blipFill>
          <a:blip r:embed="rId3"/>
          <a:srcRect/>
          <a:stretch>
            <a:fillRect/>
          </a:stretch>
        </p:blipFill>
        <p:spPr bwMode="auto">
          <a:xfrm flipH="1">
            <a:off x="6215074" y="3286124"/>
            <a:ext cx="2714644" cy="3000395"/>
          </a:xfrm>
          <a:prstGeom prst="rect">
            <a:avLst/>
          </a:prstGeom>
          <a:noFill/>
          <a:ln w="9525">
            <a:noFill/>
            <a:miter lim="800000"/>
            <a:headEnd/>
            <a:tailEnd/>
          </a:ln>
        </p:spPr>
      </p:pic>
      <p:pic>
        <p:nvPicPr>
          <p:cNvPr id="6" name="Рисунок 5" descr="C:\Users\User\Desktop\Новая папка (7)\IMG_E1517.JPG"/>
          <p:cNvPicPr/>
          <p:nvPr/>
        </p:nvPicPr>
        <p:blipFill>
          <a:blip r:embed="rId4" cstate="print"/>
          <a:srcRect/>
          <a:stretch>
            <a:fillRect/>
          </a:stretch>
        </p:blipFill>
        <p:spPr bwMode="auto">
          <a:xfrm>
            <a:off x="785787" y="2352675"/>
            <a:ext cx="2214578" cy="2152650"/>
          </a:xfrm>
          <a:prstGeom prst="rect">
            <a:avLst/>
          </a:prstGeom>
          <a:noFill/>
          <a:ln w="9525">
            <a:noFill/>
            <a:miter lim="800000"/>
            <a:headEnd/>
            <a:tailEnd/>
          </a:ln>
        </p:spPr>
      </p:pic>
      <p:pic>
        <p:nvPicPr>
          <p:cNvPr id="7" name="Рисунок 6" descr="C:\Users\User\Desktop\Новая папка (7)\IMG_E1517.JPG"/>
          <p:cNvPicPr/>
          <p:nvPr/>
        </p:nvPicPr>
        <p:blipFill>
          <a:blip r:embed="rId5"/>
          <a:srcRect/>
          <a:stretch>
            <a:fillRect/>
          </a:stretch>
        </p:blipFill>
        <p:spPr bwMode="auto">
          <a:xfrm>
            <a:off x="357158" y="1428736"/>
            <a:ext cx="2714644" cy="300039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74638"/>
            <a:ext cx="7829576" cy="582594"/>
          </a:xfrm>
        </p:spPr>
        <p:txBody>
          <a:bodyPr>
            <a:noAutofit/>
          </a:bodyPr>
          <a:lstStyle/>
          <a:p>
            <a:r>
              <a:rPr lang="ru-RU" sz="2800" dirty="0" smtClean="0"/>
              <a:t>Заключительный этап </a:t>
            </a:r>
            <a:endParaRPr lang="ru-RU" sz="2800" b="1" dirty="0">
              <a:solidFill>
                <a:srgbClr val="C00000"/>
              </a:solidFill>
            </a:endParaRPr>
          </a:p>
        </p:txBody>
      </p:sp>
      <p:sp>
        <p:nvSpPr>
          <p:cNvPr id="4" name="Прямоугольник 3"/>
          <p:cNvSpPr/>
          <p:nvPr/>
        </p:nvSpPr>
        <p:spPr>
          <a:xfrm>
            <a:off x="1071538" y="1142984"/>
            <a:ext cx="7124066" cy="3046988"/>
          </a:xfrm>
          <a:prstGeom prst="rect">
            <a:avLst/>
          </a:prstGeom>
        </p:spPr>
        <p:txBody>
          <a:bodyPr wrap="square">
            <a:spAutoFit/>
          </a:bodyPr>
          <a:lstStyle/>
          <a:p>
            <a:pPr marL="457200" indent="-457200">
              <a:buFont typeface="+mj-lt"/>
              <a:buAutoNum type="arabicPeriod"/>
            </a:pPr>
            <a:r>
              <a:rPr lang="ru-RU" sz="2400" dirty="0" smtClean="0"/>
              <a:t>Получение доступных знаний о путях сохранения и укрепления здоровья.</a:t>
            </a:r>
          </a:p>
          <a:p>
            <a:pPr marL="457200" indent="-457200">
              <a:buFont typeface="+mj-lt"/>
              <a:buAutoNum type="arabicPeriod"/>
            </a:pPr>
            <a:r>
              <a:rPr lang="ru-RU" sz="2400" dirty="0" smtClean="0"/>
              <a:t> Повышение знаний родителей о формировании ЗОЖ в дошкольном возрасте.</a:t>
            </a:r>
          </a:p>
          <a:p>
            <a:pPr marL="457200" indent="-457200">
              <a:buFont typeface="+mj-lt"/>
              <a:buAutoNum type="arabicPeriod"/>
            </a:pPr>
            <a:r>
              <a:rPr lang="ru-RU" sz="2400" dirty="0" smtClean="0"/>
              <a:t>   Пополнение развивающей среды- консультация     для родителей виде  книжки раскладушки.</a:t>
            </a:r>
          </a:p>
          <a:p>
            <a:pPr marL="457200" indent="-457200"/>
            <a:r>
              <a:rPr lang="ru-RU" sz="2400" dirty="0" smtClean="0"/>
              <a:t>4.    Приобретение опыта работы с родителями      воспитанников    </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solidFill>
                  <a:srgbClr val="C00000"/>
                </a:solidFill>
              </a:rPr>
              <a:t>СПАСИБО  ЗА  ВНИМАНИЕ</a:t>
            </a:r>
            <a:endParaRPr lang="ru-RU" b="1" u="sng" dirty="0">
              <a:solidFill>
                <a:srgbClr val="C00000"/>
              </a:solidFill>
            </a:endParaRPr>
          </a:p>
        </p:txBody>
      </p:sp>
      <p:sp>
        <p:nvSpPr>
          <p:cNvPr id="3" name="Содержимое 2"/>
          <p:cNvSpPr>
            <a:spLocks noGrp="1"/>
          </p:cNvSpPr>
          <p:nvPr>
            <p:ph idx="1"/>
          </p:nvPr>
        </p:nvSpPr>
        <p:spPr/>
        <p:txBody>
          <a:bodyPr/>
          <a:lstStyle/>
          <a:p>
            <a:pPr algn="ctr"/>
            <a:r>
              <a:rPr lang="ru-RU" sz="3600" dirty="0" smtClean="0">
                <a:solidFill>
                  <a:srgbClr val="7030A0"/>
                </a:solidFill>
              </a:rPr>
              <a:t>Желаем вам цвести, расти, </a:t>
            </a:r>
          </a:p>
          <a:p>
            <a:pPr algn="ctr"/>
            <a:r>
              <a:rPr lang="ru-RU" sz="3600" dirty="0" smtClean="0">
                <a:solidFill>
                  <a:srgbClr val="7030A0"/>
                </a:solidFill>
              </a:rPr>
              <a:t>Копить, крепить здоровье. </a:t>
            </a:r>
          </a:p>
          <a:p>
            <a:pPr algn="ctr"/>
            <a:r>
              <a:rPr lang="ru-RU" sz="3600" dirty="0" smtClean="0">
                <a:solidFill>
                  <a:srgbClr val="7030A0"/>
                </a:solidFill>
              </a:rPr>
              <a:t>Оно для дальнего пути</a:t>
            </a:r>
          </a:p>
          <a:p>
            <a:pPr algn="ctr"/>
            <a:r>
              <a:rPr lang="ru-RU" sz="3600" dirty="0" smtClean="0">
                <a:solidFill>
                  <a:srgbClr val="7030A0"/>
                </a:solidFill>
              </a:rPr>
              <a:t> Главнейшее условие.</a:t>
            </a:r>
            <a:r>
              <a:rPr lang="ru-RU" dirty="0" smtClean="0">
                <a:solidFill>
                  <a:srgbClr val="7030A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472386" cy="798496"/>
          </a:xfrm>
        </p:spPr>
        <p:txBody>
          <a:bodyPr>
            <a:normAutofit/>
          </a:bodyPr>
          <a:lstStyle/>
          <a:p>
            <a:pPr algn="ctr"/>
            <a:r>
              <a:rPr lang="ru-RU" sz="4400" dirty="0" smtClean="0">
                <a:latin typeface="Times New Roman" pitchFamily="18" charset="0"/>
                <a:cs typeface="Times New Roman" pitchFamily="18" charset="0"/>
              </a:rPr>
              <a:t>Актуальность</a:t>
            </a:r>
            <a:r>
              <a:rPr lang="ru-RU" sz="4400" dirty="0" smtClean="0"/>
              <a:t> темы </a:t>
            </a:r>
            <a:endParaRPr lang="ru-RU" sz="4400" dirty="0">
              <a:solidFill>
                <a:srgbClr val="C00000"/>
              </a:solidFill>
            </a:endParaRPr>
          </a:p>
        </p:txBody>
      </p:sp>
      <p:sp>
        <p:nvSpPr>
          <p:cNvPr id="3" name="Содержимое 2"/>
          <p:cNvSpPr>
            <a:spLocks noGrp="1"/>
          </p:cNvSpPr>
          <p:nvPr>
            <p:ph idx="1"/>
          </p:nvPr>
        </p:nvSpPr>
        <p:spPr>
          <a:xfrm>
            <a:off x="5286380" y="273050"/>
            <a:ext cx="3500462" cy="5853113"/>
          </a:xfrm>
        </p:spPr>
        <p:txBody>
          <a:bodyPr>
            <a:normAutofit/>
          </a:bodyPr>
          <a:lstStyle/>
          <a:p>
            <a:pPr>
              <a:buNone/>
            </a:pPr>
            <a:r>
              <a:rPr lang="ru-RU" sz="2400" b="1" dirty="0" smtClean="0"/>
              <a:t>                     </a:t>
            </a:r>
            <a:r>
              <a:rPr lang="ru-RU" sz="2400" dirty="0" smtClean="0"/>
              <a:t> </a:t>
            </a:r>
            <a:r>
              <a:rPr lang="ru-RU" sz="2800" dirty="0" smtClean="0"/>
              <a:t>                                    </a:t>
            </a:r>
            <a:endParaRPr lang="ru-RU" sz="2800" dirty="0"/>
          </a:p>
        </p:txBody>
      </p:sp>
      <p:sp>
        <p:nvSpPr>
          <p:cNvPr id="4" name="Текст 3"/>
          <p:cNvSpPr>
            <a:spLocks noGrp="1"/>
          </p:cNvSpPr>
          <p:nvPr>
            <p:ph type="body" sz="half" idx="2"/>
          </p:nvPr>
        </p:nvSpPr>
        <p:spPr>
          <a:xfrm>
            <a:off x="457200" y="1435100"/>
            <a:ext cx="8258204" cy="4691063"/>
          </a:xfrm>
        </p:spPr>
        <p:txBody>
          <a:bodyPr>
            <a:noAutofit/>
          </a:bodyPr>
          <a:lstStyle/>
          <a:p>
            <a:r>
              <a:rPr lang="ru-RU" sz="2400" dirty="0" smtClean="0">
                <a:latin typeface="Times New Roman" pitchFamily="18" charset="0"/>
                <a:cs typeface="Times New Roman" pitchFamily="18" charset="0"/>
              </a:rPr>
              <a:t>Самой актуальной проблемой на сегодняшний день является сохранение и укрепление здоровья детей. Здоровье рассматривается как полное физическое, психическое и социальное благополучие, как гармоничное состояние организма, которое позволяет человеку быть активным в своей жизни, добиваться успехов в различной деятельности. Для достижения гармонии с природой, самими собой необходимо учиться заботится о своем здоровье с детства. Очень важным на сегодняшний день является формирование у детей дошкольного возраста убеждений в необходимости сохранения своего здоровья и укрепления его посредствам </a:t>
            </a:r>
            <a:r>
              <a:rPr lang="ru-RU" sz="2400" dirty="0" err="1" smtClean="0">
                <a:latin typeface="Times New Roman" pitchFamily="18" charset="0"/>
                <a:cs typeface="Times New Roman" pitchFamily="18" charset="0"/>
              </a:rPr>
              <a:t>здоровьесберегающих</a:t>
            </a:r>
            <a:r>
              <a:rPr lang="ru-RU" sz="2400" dirty="0" smtClean="0">
                <a:latin typeface="Times New Roman" pitchFamily="18" charset="0"/>
                <a:cs typeface="Times New Roman" pitchFamily="18" charset="0"/>
              </a:rPr>
              <a:t> технологий и приобщения к здоровому образу жизни</a:t>
            </a:r>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785794"/>
            <a:ext cx="7772400" cy="5500726"/>
          </a:xfrm>
        </p:spPr>
        <p:txBody>
          <a:bodyPr>
            <a:normAutofit/>
          </a:bodyPr>
          <a:lstStyle/>
          <a:p>
            <a:pPr algn="ctr"/>
            <a:r>
              <a:rPr lang="ru-RU" sz="2000" dirty="0" smtClean="0"/>
              <a:t>Тип  проекта</a:t>
            </a:r>
            <a:endParaRPr lang="ru-RU" sz="2000" dirty="0"/>
          </a:p>
        </p:txBody>
      </p:sp>
      <p:sp>
        <p:nvSpPr>
          <p:cNvPr id="3" name="Текст 2"/>
          <p:cNvSpPr>
            <a:spLocks noGrp="1"/>
          </p:cNvSpPr>
          <p:nvPr>
            <p:ph type="body" idx="1"/>
          </p:nvPr>
        </p:nvSpPr>
        <p:spPr>
          <a:xfrm>
            <a:off x="642910" y="285728"/>
            <a:ext cx="7772400" cy="5929354"/>
          </a:xfrm>
        </p:spPr>
        <p:txBody>
          <a:bodyPr>
            <a:normAutofit fontScale="92500" lnSpcReduction="10000"/>
          </a:bodyPr>
          <a:lstStyle/>
          <a:p>
            <a:pPr algn="r"/>
            <a:endParaRPr lang="ru-RU" sz="4800" dirty="0" smtClean="0">
              <a:solidFill>
                <a:srgbClr val="FF0000"/>
              </a:solidFill>
            </a:endParaRPr>
          </a:p>
          <a:p>
            <a:pPr algn="ctr"/>
            <a:r>
              <a:rPr lang="ru-RU" sz="4800" dirty="0" smtClean="0">
                <a:solidFill>
                  <a:srgbClr val="FF0000"/>
                </a:solidFill>
              </a:rPr>
              <a:t> </a:t>
            </a:r>
            <a:r>
              <a:rPr lang="en-US" sz="4800" u="sng" dirty="0" smtClean="0">
                <a:solidFill>
                  <a:srgbClr val="FF0000"/>
                </a:solidFill>
              </a:rPr>
              <a:t/>
            </a:r>
            <a:br>
              <a:rPr lang="en-US" sz="4800" u="sng" dirty="0" smtClean="0">
                <a:solidFill>
                  <a:srgbClr val="FF0000"/>
                </a:solidFill>
              </a:rPr>
            </a:br>
            <a:r>
              <a:rPr lang="ru-RU" sz="4800" dirty="0" smtClean="0">
                <a:solidFill>
                  <a:schemeClr val="tx1">
                    <a:lumMod val="95000"/>
                    <a:lumOff val="5000"/>
                  </a:schemeClr>
                </a:solidFill>
              </a:rPr>
              <a:t>                Краткосрочный		</a:t>
            </a:r>
            <a:r>
              <a:rPr lang="ru-RU" sz="4800" u="sng" dirty="0" smtClean="0">
                <a:solidFill>
                  <a:srgbClr val="FF0000"/>
                </a:solidFill>
              </a:rPr>
              <a:t/>
            </a:r>
            <a:br>
              <a:rPr lang="ru-RU" sz="4800" u="sng" dirty="0" smtClean="0">
                <a:solidFill>
                  <a:srgbClr val="FF0000"/>
                </a:solidFill>
              </a:rPr>
            </a:br>
            <a:r>
              <a:rPr lang="ru-RU" sz="3600" b="1" u="sng" dirty="0" smtClean="0">
                <a:solidFill>
                  <a:srgbClr val="C00000"/>
                </a:solidFill>
                <a:latin typeface="Times New Roman"/>
              </a:rPr>
              <a:t>Участники проекта</a:t>
            </a:r>
            <a:r>
              <a:rPr lang="ru-RU" sz="3600" u="sng" dirty="0" smtClean="0">
                <a:solidFill>
                  <a:srgbClr val="C00000"/>
                </a:solidFill>
                <a:latin typeface="Times New Roman"/>
              </a:rPr>
              <a:t>:</a:t>
            </a:r>
            <a:r>
              <a:rPr lang="ru-RU" sz="4000" u="sng" dirty="0" smtClean="0">
                <a:solidFill>
                  <a:srgbClr val="FF0000"/>
                </a:solidFill>
                <a:latin typeface="Times New Roman"/>
              </a:rPr>
              <a:t/>
            </a:r>
            <a:br>
              <a:rPr lang="ru-RU" sz="4000" u="sng" dirty="0" smtClean="0">
                <a:solidFill>
                  <a:srgbClr val="FF0000"/>
                </a:solidFill>
                <a:latin typeface="Times New Roman"/>
              </a:rPr>
            </a:br>
            <a:r>
              <a:rPr lang="ru-RU" sz="2800" dirty="0" smtClean="0">
                <a:solidFill>
                  <a:schemeClr val="tx1">
                    <a:lumMod val="95000"/>
                    <a:lumOff val="5000"/>
                  </a:schemeClr>
                </a:solidFill>
              </a:rPr>
              <a:t>Воспитатели</a:t>
            </a:r>
            <a:r>
              <a:rPr lang="en-US" sz="2800" dirty="0" smtClean="0">
                <a:solidFill>
                  <a:schemeClr val="tx1">
                    <a:lumMod val="95000"/>
                    <a:lumOff val="5000"/>
                  </a:schemeClr>
                </a:solidFill>
              </a:rPr>
              <a:t>,</a:t>
            </a:r>
            <a:r>
              <a:rPr lang="ru-RU" sz="2800" dirty="0" smtClean="0">
                <a:solidFill>
                  <a:schemeClr val="tx1">
                    <a:lumMod val="95000"/>
                    <a:lumOff val="5000"/>
                  </a:schemeClr>
                </a:solidFill>
              </a:rPr>
              <a:t> инструктор по физической культуре</a:t>
            </a:r>
            <a:r>
              <a:rPr lang="en-US" sz="2800" dirty="0" smtClean="0">
                <a:solidFill>
                  <a:schemeClr val="tx1">
                    <a:lumMod val="95000"/>
                    <a:lumOff val="5000"/>
                  </a:schemeClr>
                </a:solidFill>
              </a:rPr>
              <a:t>,</a:t>
            </a:r>
            <a:r>
              <a:rPr lang="ru-RU" sz="2800" dirty="0" smtClean="0">
                <a:solidFill>
                  <a:schemeClr val="tx1">
                    <a:lumMod val="95000"/>
                    <a:lumOff val="5000"/>
                  </a:schemeClr>
                </a:solidFill>
              </a:rPr>
              <a:t>  дети подготовительной группы и родители.</a:t>
            </a:r>
            <a:r>
              <a:rPr lang="ru-RU" sz="2800" dirty="0" smtClean="0"/>
              <a:t/>
            </a:r>
            <a:br>
              <a:rPr lang="ru-RU" sz="2800" dirty="0" smtClean="0"/>
            </a:br>
            <a:r>
              <a:rPr lang="ru-RU" sz="2800" b="1" u="sng" dirty="0" smtClean="0">
                <a:solidFill>
                  <a:srgbClr val="C00000"/>
                </a:solidFill>
              </a:rPr>
              <a:t>Ожидаемые результаты</a:t>
            </a:r>
            <a:r>
              <a:rPr lang="ru-RU" sz="2800" u="sng" dirty="0" smtClean="0">
                <a:solidFill>
                  <a:srgbClr val="C00000"/>
                </a:solidFill>
              </a:rPr>
              <a:t>: </a:t>
            </a:r>
            <a:r>
              <a:rPr lang="ru-RU" sz="2800" u="sng" dirty="0" smtClean="0">
                <a:solidFill>
                  <a:srgbClr val="FF0000"/>
                </a:solidFill>
              </a:rPr>
              <a:t/>
            </a:r>
            <a:br>
              <a:rPr lang="ru-RU" sz="2800" u="sng" dirty="0" smtClean="0">
                <a:solidFill>
                  <a:srgbClr val="FF0000"/>
                </a:solidFill>
              </a:rPr>
            </a:br>
            <a:r>
              <a:rPr lang="ru-RU" sz="2800" dirty="0" smtClean="0">
                <a:solidFill>
                  <a:schemeClr val="tx1">
                    <a:lumMod val="95000"/>
                    <a:lumOff val="5000"/>
                  </a:schemeClr>
                </a:solidFill>
              </a:rPr>
              <a:t>1. Овладение элементарными навыками сохранения и укрепления здоровья</a:t>
            </a:r>
            <a:br>
              <a:rPr lang="ru-RU" sz="2800" dirty="0" smtClean="0">
                <a:solidFill>
                  <a:schemeClr val="tx1">
                    <a:lumMod val="95000"/>
                    <a:lumOff val="5000"/>
                  </a:schemeClr>
                </a:solidFill>
              </a:rPr>
            </a:br>
            <a:r>
              <a:rPr lang="ru-RU" sz="2800" dirty="0" smtClean="0">
                <a:solidFill>
                  <a:schemeClr val="tx1">
                    <a:lumMod val="95000"/>
                    <a:lumOff val="5000"/>
                  </a:schemeClr>
                </a:solidFill>
              </a:rPr>
              <a:t> 2. Приобретение привычки к ЗОЖ и ПАВ</a:t>
            </a:r>
            <a:br>
              <a:rPr lang="ru-RU" sz="2800" dirty="0" smtClean="0">
                <a:solidFill>
                  <a:schemeClr val="tx1">
                    <a:lumMod val="95000"/>
                    <a:lumOff val="5000"/>
                  </a:schemeClr>
                </a:solidFill>
              </a:rPr>
            </a:br>
            <a:r>
              <a:rPr lang="ru-RU" sz="2800" dirty="0" smtClean="0">
                <a:solidFill>
                  <a:schemeClr val="tx1">
                    <a:lumMod val="95000"/>
                    <a:lumOff val="5000"/>
                  </a:schemeClr>
                </a:solidFill>
              </a:rPr>
              <a:t>3. Повышение знаний родителей о ЗОЖ в дошкольном учреждении </a:t>
            </a:r>
            <a:r>
              <a:rPr lang="ru-RU" sz="2800" dirty="0" smtClean="0"/>
              <a:t/>
            </a:r>
            <a:br>
              <a:rPr lang="ru-RU" sz="2800" dirty="0" smtClean="0"/>
            </a:br>
            <a:r>
              <a:rPr lang="ru-RU" sz="2800" b="1" dirty="0" smtClean="0"/>
              <a:t>           </a:t>
            </a:r>
            <a:endParaRPr lang="ru-RU" sz="2400" dirty="0" smtClean="0">
              <a:solidFill>
                <a:schemeClr val="tx1"/>
              </a:solidFill>
            </a:endParaRPr>
          </a:p>
          <a:p>
            <a:endParaRPr lang="ru-RU"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3929066"/>
            <a:ext cx="7143800" cy="646331"/>
          </a:xfrm>
          <a:prstGeom prst="rect">
            <a:avLst/>
          </a:prstGeom>
          <a:noFill/>
        </p:spPr>
        <p:txBody>
          <a:bodyPr wrap="square" rtlCol="0">
            <a:spAutoFit/>
          </a:bodyPr>
          <a:lstStyle/>
          <a:p>
            <a:endParaRPr lang="en-US" dirty="0" smtClean="0"/>
          </a:p>
          <a:p>
            <a:endParaRPr lang="ru-RU" dirty="0"/>
          </a:p>
        </p:txBody>
      </p:sp>
      <p:sp>
        <p:nvSpPr>
          <p:cNvPr id="5" name="TextBox 4"/>
          <p:cNvSpPr txBox="1"/>
          <p:nvPr/>
        </p:nvSpPr>
        <p:spPr>
          <a:xfrm>
            <a:off x="642910" y="5429264"/>
            <a:ext cx="8001056" cy="584775"/>
          </a:xfrm>
          <a:prstGeom prst="rect">
            <a:avLst/>
          </a:prstGeom>
          <a:noFill/>
        </p:spPr>
        <p:txBody>
          <a:bodyPr wrap="square" rtlCol="0">
            <a:spAutoFit/>
          </a:bodyPr>
          <a:lstStyle/>
          <a:p>
            <a:endParaRPr lang="ru-RU" sz="1400" dirty="0" smtClean="0"/>
          </a:p>
          <a:p>
            <a:endParaRPr lang="ru-RU" dirty="0" smtClean="0"/>
          </a:p>
        </p:txBody>
      </p:sp>
      <p:sp>
        <p:nvSpPr>
          <p:cNvPr id="6" name="Заголовок 5"/>
          <p:cNvSpPr>
            <a:spLocks noGrp="1"/>
          </p:cNvSpPr>
          <p:nvPr>
            <p:ph type="title"/>
          </p:nvPr>
        </p:nvSpPr>
        <p:spPr>
          <a:xfrm>
            <a:off x="457200" y="571480"/>
            <a:ext cx="8229600" cy="857256"/>
          </a:xfrm>
        </p:spPr>
        <p:txBody>
          <a:bodyPr>
            <a:normAutofit fontScale="90000"/>
          </a:bodyPr>
          <a:lstStyle/>
          <a:p>
            <a:r>
              <a:rPr lang="ru-RU" sz="1600" dirty="0" smtClean="0">
                <a:solidFill>
                  <a:srgbClr val="C00000"/>
                </a:solidFill>
              </a:rPr>
              <a:t/>
            </a:r>
            <a:br>
              <a:rPr lang="ru-RU" sz="1600" dirty="0" smtClean="0">
                <a:solidFill>
                  <a:srgbClr val="C00000"/>
                </a:solidFill>
              </a:rPr>
            </a:br>
            <a:r>
              <a:rPr lang="ru-RU" sz="4900" b="1" dirty="0" smtClean="0">
                <a:solidFill>
                  <a:srgbClr val="C00000"/>
                </a:solidFill>
                <a:latin typeface="Times New Roman" pitchFamily="18" charset="0"/>
                <a:cs typeface="Times New Roman" pitchFamily="18" charset="0"/>
              </a:rPr>
              <a:t>ЦЕЛЬ  ПРОЕКТА</a:t>
            </a:r>
            <a:endParaRPr lang="ru-RU" sz="4900" b="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000100" y="2071678"/>
            <a:ext cx="7500990" cy="2862322"/>
          </a:xfrm>
          <a:prstGeom prst="rect">
            <a:avLst/>
          </a:prstGeom>
        </p:spPr>
        <p:txBody>
          <a:bodyPr wrap="square">
            <a:spAutoFit/>
          </a:bodyPr>
          <a:lstStyle/>
          <a:p>
            <a:r>
              <a:rPr lang="ru-RU" sz="3600" dirty="0" smtClean="0">
                <a:solidFill>
                  <a:srgbClr val="002060"/>
                </a:solidFill>
                <a:latin typeface="Times New Roman" pitchFamily="18" charset="0"/>
                <a:cs typeface="Times New Roman" pitchFamily="18" charset="0"/>
              </a:rPr>
              <a:t>Создание благоприятных условий </a:t>
            </a:r>
          </a:p>
          <a:p>
            <a:r>
              <a:rPr lang="ru-RU" sz="3600" dirty="0" smtClean="0">
                <a:solidFill>
                  <a:srgbClr val="002060"/>
                </a:solidFill>
                <a:latin typeface="Times New Roman" pitchFamily="18" charset="0"/>
                <a:cs typeface="Times New Roman" pitchFamily="18" charset="0"/>
              </a:rPr>
              <a:t>для укрепления гармоничного физического развития ребенка. </a:t>
            </a:r>
          </a:p>
          <a:p>
            <a:r>
              <a:rPr lang="ru-RU" sz="3600" dirty="0" smtClean="0">
                <a:solidFill>
                  <a:srgbClr val="002060"/>
                </a:solidFill>
                <a:latin typeface="Times New Roman" pitchFamily="18" charset="0"/>
                <a:cs typeface="Times New Roman" pitchFamily="18" charset="0"/>
              </a:rPr>
              <a:t>Формирование потребности </a:t>
            </a:r>
          </a:p>
          <a:p>
            <a:r>
              <a:rPr lang="ru-RU" sz="3600" dirty="0" smtClean="0">
                <a:solidFill>
                  <a:srgbClr val="002060"/>
                </a:solidFill>
                <a:latin typeface="Times New Roman" pitchFamily="18" charset="0"/>
                <a:cs typeface="Times New Roman" pitchFamily="18" charset="0"/>
              </a:rPr>
              <a:t>в здоровом образе жизни.</a:t>
            </a:r>
            <a:endParaRPr lang="ru-RU" sz="3600" dirty="0">
              <a:solidFill>
                <a:srgbClr val="00206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C00000"/>
                </a:solidFill>
                <a:latin typeface="Times New Roman" pitchFamily="18" charset="0"/>
                <a:cs typeface="Times New Roman" pitchFamily="18" charset="0"/>
              </a:rPr>
              <a:t>Задачи проекта:</a:t>
            </a:r>
            <a:endParaRPr lang="ru-RU" b="1" dirty="0">
              <a:solidFill>
                <a:srgbClr val="04705E"/>
              </a:solidFill>
              <a:latin typeface="Times New Roman" pitchFamily="18" charset="0"/>
              <a:cs typeface="Times New Roman" pitchFamily="18" charset="0"/>
            </a:endParaRPr>
          </a:p>
        </p:txBody>
      </p:sp>
      <p:sp>
        <p:nvSpPr>
          <p:cNvPr id="4" name="Прямоугольник 3"/>
          <p:cNvSpPr/>
          <p:nvPr/>
        </p:nvSpPr>
        <p:spPr>
          <a:xfrm>
            <a:off x="571472" y="1571612"/>
            <a:ext cx="8215370" cy="4616648"/>
          </a:xfrm>
          <a:prstGeom prst="rect">
            <a:avLst/>
          </a:prstGeom>
        </p:spPr>
        <p:txBody>
          <a:bodyPr wrap="square">
            <a:spAutoFit/>
          </a:bodyPr>
          <a:lstStyle/>
          <a:p>
            <a:r>
              <a:rPr lang="ru-RU" sz="2000" b="1" i="1" dirty="0" smtClean="0">
                <a:solidFill>
                  <a:srgbClr val="000000"/>
                </a:solidFill>
                <a:latin typeface="Times New Roman" pitchFamily="18" charset="0"/>
                <a:cs typeface="Times New Roman" pitchFamily="18" charset="0"/>
              </a:rPr>
              <a:t>Для детей: </a:t>
            </a:r>
            <a:endParaRPr lang="ru-RU" sz="2000" dirty="0" smtClean="0">
              <a:solidFill>
                <a:srgbClr val="000000"/>
              </a:solidFill>
              <a:latin typeface="Times New Roman" pitchFamily="18" charset="0"/>
              <a:cs typeface="Times New Roman" pitchFamily="18" charset="0"/>
            </a:endParaRPr>
          </a:p>
          <a:p>
            <a:pPr algn="just"/>
            <a:r>
              <a:rPr lang="ru-RU" sz="2000" dirty="0" smtClean="0">
                <a:solidFill>
                  <a:srgbClr val="000000"/>
                </a:solidFill>
                <a:latin typeface="Times New Roman" pitchFamily="18" charset="0"/>
                <a:cs typeface="Times New Roman" pitchFamily="18" charset="0"/>
              </a:rPr>
              <a:t>1. Обогатить  и закрепить знания  о здоровом образе жизни, о пользе физических упражнений и спорта в жизни человека.</a:t>
            </a:r>
          </a:p>
          <a:p>
            <a:r>
              <a:rPr lang="ru-RU" sz="2000" dirty="0" smtClean="0">
                <a:solidFill>
                  <a:srgbClr val="000000"/>
                </a:solidFill>
                <a:latin typeface="Times New Roman" pitchFamily="18" charset="0"/>
                <a:cs typeface="Times New Roman" pitchFamily="18" charset="0"/>
              </a:rPr>
              <a:t>2. Развивать у детей интерес к занятиям физической культурой и спортом, умения и навыки сотрудничества через нравственный и эстетический опыт проведения спортивных мероприятий.</a:t>
            </a:r>
            <a:br>
              <a:rPr lang="ru-RU" sz="2000" dirty="0" smtClean="0">
                <a:solidFill>
                  <a:srgbClr val="000000"/>
                </a:solidFill>
                <a:latin typeface="Times New Roman" pitchFamily="18" charset="0"/>
                <a:cs typeface="Times New Roman" pitchFamily="18" charset="0"/>
              </a:rPr>
            </a:br>
            <a:r>
              <a:rPr lang="ru-RU" sz="2000" dirty="0" smtClean="0">
                <a:solidFill>
                  <a:srgbClr val="000000"/>
                </a:solidFill>
                <a:latin typeface="Times New Roman" pitchFamily="18" charset="0"/>
                <a:cs typeface="Times New Roman" pitchFamily="18" charset="0"/>
              </a:rPr>
              <a:t>3. Воспитывать потребность у детей  вести здоровый образ жизни. </a:t>
            </a:r>
            <a:br>
              <a:rPr lang="ru-RU" sz="2000" dirty="0" smtClean="0">
                <a:solidFill>
                  <a:srgbClr val="000000"/>
                </a:solidFill>
                <a:latin typeface="Times New Roman" pitchFamily="18" charset="0"/>
                <a:cs typeface="Times New Roman" pitchFamily="18" charset="0"/>
              </a:rPr>
            </a:br>
            <a:r>
              <a:rPr lang="ru-RU" sz="2000" dirty="0" smtClean="0">
                <a:solidFill>
                  <a:srgbClr val="000000"/>
                </a:solidFill>
                <a:latin typeface="Times New Roman" pitchFamily="18" charset="0"/>
                <a:cs typeface="Times New Roman" pitchFamily="18" charset="0"/>
              </a:rPr>
              <a:t>4. Воспитывать у детей целеустремленность, организованность, инициативность, трудолюбие.</a:t>
            </a:r>
          </a:p>
          <a:p>
            <a:pPr algn="just"/>
            <a:r>
              <a:rPr lang="ru-RU" sz="2000" b="1" i="1" dirty="0" smtClean="0">
                <a:solidFill>
                  <a:srgbClr val="000000"/>
                </a:solidFill>
                <a:latin typeface="Times New Roman" pitchFamily="18" charset="0"/>
                <a:cs typeface="Times New Roman" pitchFamily="18" charset="0"/>
              </a:rPr>
              <a:t>Для родителей:</a:t>
            </a:r>
            <a:endParaRPr lang="ru-RU" sz="2000" dirty="0" smtClean="0">
              <a:solidFill>
                <a:srgbClr val="000000"/>
              </a:solidFill>
              <a:latin typeface="Times New Roman" pitchFamily="18" charset="0"/>
              <a:cs typeface="Times New Roman" pitchFamily="18" charset="0"/>
            </a:endParaRPr>
          </a:p>
          <a:p>
            <a:pPr algn="just"/>
            <a:r>
              <a:rPr lang="ru-RU" sz="2000" i="1" dirty="0" smtClean="0">
                <a:solidFill>
                  <a:srgbClr val="000000"/>
                </a:solidFill>
                <a:latin typeface="Times New Roman" pitchFamily="18" charset="0"/>
                <a:cs typeface="Times New Roman" pitchFamily="18" charset="0"/>
              </a:rPr>
              <a:t>   </a:t>
            </a:r>
            <a:r>
              <a:rPr lang="ru-RU" sz="2000" dirty="0" smtClean="0">
                <a:solidFill>
                  <a:srgbClr val="000000"/>
                </a:solidFill>
                <a:latin typeface="Times New Roman" pitchFamily="18" charset="0"/>
                <a:cs typeface="Times New Roman" pitchFamily="18" charset="0"/>
              </a:rPr>
              <a:t>Развивать творческие и физические способности детей в спортивной деятельности, формировать активную позицию  в сохранении и укреплении здоровья  детей</a:t>
            </a:r>
            <a:r>
              <a:rPr lang="en-US" sz="2000" dirty="0" smtClean="0">
                <a:solidFill>
                  <a:srgbClr val="000000"/>
                </a:solidFill>
                <a:latin typeface="Times New Roman" pitchFamily="18" charset="0"/>
                <a:cs typeface="Times New Roman" pitchFamily="18" charset="0"/>
              </a:rPr>
              <a:t>, </a:t>
            </a:r>
            <a:r>
              <a:rPr lang="ru-RU" sz="2000" dirty="0" smtClean="0">
                <a:solidFill>
                  <a:srgbClr val="000000"/>
                </a:solidFill>
                <a:latin typeface="Times New Roman" pitchFamily="18" charset="0"/>
                <a:cs typeface="Times New Roman" pitchFamily="18" charset="0"/>
              </a:rPr>
              <a:t>принимать активное участие в спортивной жизни детского сада.</a:t>
            </a:r>
          </a:p>
          <a:p>
            <a:endParaRPr lang="ru-RU" sz="1400" dirty="0">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043890" cy="928694"/>
          </a:xfrm>
        </p:spPr>
        <p:txBody>
          <a:bodyPr>
            <a:normAutofit/>
          </a:bodyPr>
          <a:lstStyle/>
          <a:p>
            <a:r>
              <a:rPr lang="ru-RU" b="1" dirty="0" smtClean="0">
                <a:solidFill>
                  <a:srgbClr val="C00000"/>
                </a:solidFill>
                <a:latin typeface="Times New Roman" pitchFamily="18" charset="0"/>
                <a:cs typeface="Times New Roman" pitchFamily="18" charset="0"/>
              </a:rPr>
              <a:t>Подготовительный этап</a:t>
            </a:r>
            <a:endParaRPr lang="ru-RU"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714348" y="1285860"/>
            <a:ext cx="7786742" cy="4893647"/>
          </a:xfrm>
          <a:prstGeom prst="rect">
            <a:avLst/>
          </a:prstGeom>
        </p:spPr>
        <p:txBody>
          <a:bodyPr wrap="square">
            <a:spAutoFit/>
          </a:bodyPr>
          <a:lstStyle/>
          <a:p>
            <a:r>
              <a:rPr lang="ru-RU" sz="2400" dirty="0" smtClean="0">
                <a:solidFill>
                  <a:srgbClr val="002060"/>
                </a:solidFill>
                <a:latin typeface="Times New Roman" pitchFamily="18" charset="0"/>
                <a:cs typeface="Times New Roman" pitchFamily="18" charset="0"/>
              </a:rPr>
              <a:t>Изучение методической литературы по теме «Здоровье», «Традиционные и нетрадиционные средства оздоровления детей дошкольного возраста». </a:t>
            </a:r>
          </a:p>
          <a:p>
            <a:r>
              <a:rPr lang="ru-RU" sz="2400" dirty="0" smtClean="0">
                <a:solidFill>
                  <a:srgbClr val="002060"/>
                </a:solidFill>
                <a:latin typeface="Times New Roman" pitchFamily="18" charset="0"/>
                <a:cs typeface="Times New Roman" pitchFamily="18" charset="0"/>
              </a:rPr>
              <a:t>Составление плана совместной работы с детьми, педагогами и родителями. </a:t>
            </a:r>
          </a:p>
          <a:p>
            <a:r>
              <a:rPr lang="ru-RU" sz="2400" dirty="0" smtClean="0">
                <a:solidFill>
                  <a:srgbClr val="002060"/>
                </a:solidFill>
                <a:latin typeface="Times New Roman" pitchFamily="18" charset="0"/>
                <a:cs typeface="Times New Roman" pitchFamily="18" charset="0"/>
              </a:rPr>
              <a:t>Подбор материала и оборудования для занятий, бесед, игр с детьми. </a:t>
            </a:r>
          </a:p>
          <a:p>
            <a:r>
              <a:rPr lang="ru-RU" sz="2400" dirty="0" smtClean="0">
                <a:solidFill>
                  <a:srgbClr val="002060"/>
                </a:solidFill>
                <a:latin typeface="Times New Roman" pitchFamily="18" charset="0"/>
                <a:cs typeface="Times New Roman" pitchFamily="18" charset="0"/>
              </a:rPr>
              <a:t> Оформление консультаций для родителей виде книжки раскладушки по теме проекта: «В здоровом теле- здоровый дух», «Полезные и вредные привычки», «Какая польза от утренней зарядки для детей».</a:t>
            </a:r>
          </a:p>
          <a:p>
            <a:r>
              <a:rPr lang="ru-RU" sz="2400" dirty="0" smtClean="0">
                <a:solidFill>
                  <a:srgbClr val="002060"/>
                </a:solidFill>
                <a:latin typeface="Times New Roman" pitchFamily="18" charset="0"/>
                <a:cs typeface="Times New Roman" pitchFamily="18" charset="0"/>
              </a:rPr>
              <a:t> Разработка  проекта  по  теме  «В здоровом теле – здоровый дух». </a:t>
            </a:r>
            <a:endParaRPr lang="ru-RU" sz="2400" dirty="0">
              <a:solidFill>
                <a:srgbClr val="00206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Основной</a:t>
            </a:r>
            <a:r>
              <a:rPr lang="ru-RU" b="1" dirty="0" smtClean="0">
                <a:solidFill>
                  <a:srgbClr val="C00000"/>
                </a:solidFill>
              </a:rPr>
              <a:t> этап</a:t>
            </a:r>
            <a:endParaRPr lang="ru-RU" b="1" dirty="0">
              <a:solidFill>
                <a:srgbClr val="C00000"/>
              </a:solidFill>
            </a:endParaRPr>
          </a:p>
        </p:txBody>
      </p:sp>
      <p:sp>
        <p:nvSpPr>
          <p:cNvPr id="6" name="Содержимое 5"/>
          <p:cNvSpPr>
            <a:spLocks noGrp="1"/>
          </p:cNvSpPr>
          <p:nvPr>
            <p:ph idx="1"/>
          </p:nvPr>
        </p:nvSpPr>
        <p:spPr>
          <a:xfrm flipV="1">
            <a:off x="500034" y="6097575"/>
            <a:ext cx="8229600" cy="46069"/>
          </a:xfrm>
        </p:spPr>
        <p:txBody>
          <a:bodyPr>
            <a:normAutofit fontScale="25000" lnSpcReduction="20000"/>
          </a:bodyPr>
          <a:lstStyle/>
          <a:p>
            <a:endParaRPr lang="ru-RU" dirty="0"/>
          </a:p>
        </p:txBody>
      </p:sp>
      <p:sp>
        <p:nvSpPr>
          <p:cNvPr id="4" name="Прямоугольник 3"/>
          <p:cNvSpPr/>
          <p:nvPr/>
        </p:nvSpPr>
        <p:spPr>
          <a:xfrm>
            <a:off x="714348" y="1428735"/>
            <a:ext cx="7572428" cy="5293757"/>
          </a:xfrm>
          <a:prstGeom prst="rect">
            <a:avLst/>
          </a:prstGeom>
        </p:spPr>
        <p:txBody>
          <a:bodyPr wrap="square">
            <a:spAutoFit/>
          </a:bodyPr>
          <a:lstStyle/>
          <a:p>
            <a:r>
              <a:rPr lang="ru-RU" sz="2000" dirty="0" smtClean="0">
                <a:latin typeface="Times New Roman" pitchFamily="18" charset="0"/>
                <a:cs typeface="Times New Roman" pitchFamily="18" charset="0"/>
              </a:rPr>
              <a:t>1. Чтение художественной литературы: К.Чуковский «Доктор Айболит»,  А. </a:t>
            </a:r>
            <a:r>
              <a:rPr lang="ru-RU" sz="2000" dirty="0" err="1" smtClean="0">
                <a:latin typeface="Times New Roman" pitchFamily="18" charset="0"/>
                <a:cs typeface="Times New Roman" pitchFamily="18" charset="0"/>
              </a:rPr>
              <a:t>Барто</a:t>
            </a:r>
            <a:r>
              <a:rPr lang="ru-RU" sz="2000" dirty="0" smtClean="0">
                <a:latin typeface="Times New Roman" pitchFamily="18" charset="0"/>
                <a:cs typeface="Times New Roman" pitchFamily="18" charset="0"/>
              </a:rPr>
              <a:t> «Девочка чумазая», «Мы с Тамарой санитары», С. Михалкова «Прививка», «Не спать», «Грипп»; и т.д.; </a:t>
            </a:r>
          </a:p>
          <a:p>
            <a:r>
              <a:rPr lang="ru-RU" sz="2000" dirty="0" smtClean="0">
                <a:latin typeface="Times New Roman" pitchFamily="18" charset="0"/>
                <a:cs typeface="Times New Roman" pitchFamily="18" charset="0"/>
              </a:rPr>
              <a:t>2.  Загадки об овощах и фруктах; пословицы, поговорки, загадки о предметах личной гигиены и др., </a:t>
            </a:r>
            <a:r>
              <a:rPr lang="ru-RU" sz="2000" dirty="0" err="1" smtClean="0">
                <a:latin typeface="Times New Roman" pitchFamily="18" charset="0"/>
                <a:cs typeface="Times New Roman" pitchFamily="18" charset="0"/>
              </a:rPr>
              <a:t>потешки</a:t>
            </a:r>
            <a:r>
              <a:rPr lang="ru-RU" sz="2000" dirty="0" smtClean="0">
                <a:latin typeface="Times New Roman" pitchFamily="18" charset="0"/>
                <a:cs typeface="Times New Roman" pitchFamily="18" charset="0"/>
              </a:rPr>
              <a:t> о здоровье, </a:t>
            </a:r>
          </a:p>
          <a:p>
            <a:r>
              <a:rPr lang="ru-RU" sz="2000" dirty="0" smtClean="0">
                <a:latin typeface="Times New Roman" pitchFamily="18" charset="0"/>
                <a:cs typeface="Times New Roman" pitchFamily="18" charset="0"/>
              </a:rPr>
              <a:t>3.  Беседы: «Чистота – залог здоровья», «Кто спортом занимается, здоровья прибавляется», «Для чего нужна зарядка»,  «Таблетки растут на ветке, таблетки растут на грядке», «Микробы», «Правила поведения на прогулке», «Откуда берутся болезни», «Чтобы кожа была здоровой», и др. </a:t>
            </a:r>
          </a:p>
          <a:p>
            <a:pPr marL="457200" indent="-457200"/>
            <a:r>
              <a:rPr lang="ru-RU" sz="2000" dirty="0" smtClean="0">
                <a:latin typeface="Times New Roman" pitchFamily="18" charset="0"/>
                <a:cs typeface="Times New Roman" pitchFamily="18" charset="0"/>
              </a:rPr>
              <a:t>4.Чтение рассказов про ЗОЖ:«Что у нас внутри?», «Я принимаю душ», «Мое тело», «Чтобы зубы были крепкими».</a:t>
            </a:r>
          </a:p>
          <a:p>
            <a:r>
              <a:rPr lang="ru-RU" sz="2000" dirty="0" smtClean="0"/>
              <a:t>5. Подвижные игры: «Покажи правильно свой орган»</a:t>
            </a:r>
            <a:r>
              <a:rPr lang="en-US" sz="2000" dirty="0" smtClean="0"/>
              <a:t>,</a:t>
            </a:r>
            <a:r>
              <a:rPr lang="ru-RU" sz="2000" dirty="0" smtClean="0"/>
              <a:t> «Спасайся от микроба»</a:t>
            </a:r>
          </a:p>
          <a:p>
            <a:pPr marL="457200" indent="-457200">
              <a:buAutoNum type="arabicPeriod" startAt="4"/>
            </a:pPr>
            <a:endParaRPr lang="ru-RU" sz="2000" dirty="0" smtClean="0">
              <a:latin typeface="Times New Roman" pitchFamily="18" charset="0"/>
              <a:cs typeface="Times New Roman" pitchFamily="18" charset="0"/>
            </a:endParaRPr>
          </a:p>
          <a:p>
            <a:pPr marL="457200" indent="-457200">
              <a:buAutoNum type="arabicPeriod" startAt="4"/>
            </a:pPr>
            <a:endParaRPr lang="ru-RU" sz="2000" dirty="0" smtClean="0">
              <a:latin typeface="Times New Roman" pitchFamily="18" charset="0"/>
              <a:cs typeface="Times New Roman" pitchFamily="18" charset="0"/>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500042"/>
            <a:ext cx="4357718" cy="769441"/>
          </a:xfrm>
          <a:prstGeom prst="rect">
            <a:avLst/>
          </a:prstGeom>
        </p:spPr>
        <p:txBody>
          <a:bodyPr wrap="square">
            <a:spAutoFit/>
          </a:bodyPr>
          <a:lstStyle/>
          <a:p>
            <a:r>
              <a:rPr lang="ru-RU" sz="4400" b="1" dirty="0" smtClean="0">
                <a:solidFill>
                  <a:srgbClr val="C00000"/>
                </a:solidFill>
                <a:latin typeface="Times New Roman" pitchFamily="18" charset="0"/>
                <a:cs typeface="Times New Roman" pitchFamily="18" charset="0"/>
              </a:rPr>
              <a:t>Основной этап. </a:t>
            </a:r>
            <a:endParaRPr lang="ru-RU" sz="4400" b="1" dirty="0">
              <a:solidFill>
                <a:srgbClr val="C00000"/>
              </a:solidFill>
              <a:latin typeface="Times New Roman" pitchFamily="18" charset="0"/>
              <a:cs typeface="Times New Roman" pitchFamily="18" charset="0"/>
            </a:endParaRPr>
          </a:p>
        </p:txBody>
      </p:sp>
      <p:sp>
        <p:nvSpPr>
          <p:cNvPr id="4" name="Прямоугольник 3"/>
          <p:cNvSpPr/>
          <p:nvPr/>
        </p:nvSpPr>
        <p:spPr>
          <a:xfrm>
            <a:off x="928662" y="1500175"/>
            <a:ext cx="7643866" cy="4893647"/>
          </a:xfrm>
          <a:prstGeom prst="rect">
            <a:avLst/>
          </a:prstGeom>
        </p:spPr>
        <p:txBody>
          <a:bodyPr wrap="square">
            <a:spAutoFit/>
          </a:bodyPr>
          <a:lstStyle/>
          <a:p>
            <a:r>
              <a:rPr lang="ru-RU" sz="2400" dirty="0" smtClean="0">
                <a:latin typeface="Times New Roman" pitchFamily="18" charset="0"/>
                <a:cs typeface="Times New Roman" pitchFamily="18" charset="0"/>
              </a:rPr>
              <a:t>1.Просмотр презентации о пропаганде Здорового образа жизни  и  профилактики употребления ПАВ.</a:t>
            </a:r>
          </a:p>
          <a:p>
            <a:r>
              <a:rPr lang="ru-RU" sz="2400" dirty="0" smtClean="0">
                <a:latin typeface="Times New Roman" pitchFamily="18" charset="0"/>
                <a:cs typeface="Times New Roman" pitchFamily="18" charset="0"/>
              </a:rPr>
              <a:t>2.Спортивные мероприятия:«Мы – олимпийцы»</a:t>
            </a:r>
            <a:r>
              <a:rPr lang="en-US"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«Зимние развлечения»</a:t>
            </a:r>
          </a:p>
          <a:p>
            <a:r>
              <a:rPr lang="ru-RU" sz="2400" dirty="0" smtClean="0">
                <a:latin typeface="Times New Roman" pitchFamily="18" charset="0"/>
                <a:cs typeface="Times New Roman" pitchFamily="18" charset="0"/>
              </a:rPr>
              <a:t>3.Беседа на тему: «Уроки Доктора Айболита»</a:t>
            </a:r>
          </a:p>
          <a:p>
            <a:r>
              <a:rPr lang="ru-RU" sz="2400" dirty="0" smtClean="0">
                <a:latin typeface="Times New Roman" pitchFamily="18" charset="0"/>
                <a:cs typeface="Times New Roman" pitchFamily="18" charset="0"/>
              </a:rPr>
              <a:t>4.Совместные мероприятия с родителями:</a:t>
            </a:r>
          </a:p>
          <a:p>
            <a:r>
              <a:rPr lang="ru-RU" sz="2400" dirty="0" smtClean="0">
                <a:latin typeface="Times New Roman" pitchFamily="18" charset="0"/>
                <a:cs typeface="Times New Roman" pitchFamily="18" charset="0"/>
              </a:rPr>
              <a:t>«Мой папа самый </a:t>
            </a:r>
            <a:r>
              <a:rPr lang="ru-RU" sz="2400" dirty="0" err="1" smtClean="0">
                <a:latin typeface="Times New Roman" pitchFamily="18" charset="0"/>
                <a:cs typeface="Times New Roman" pitchFamily="18" charset="0"/>
              </a:rPr>
              <a:t>самый</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«Утренняя зарядка с родителями на тему: Мяч – наш друг»</a:t>
            </a:r>
          </a:p>
          <a:p>
            <a:r>
              <a:rPr lang="ru-RU" sz="2400" dirty="0" smtClean="0">
                <a:latin typeface="Times New Roman" pitchFamily="18" charset="0"/>
                <a:cs typeface="Times New Roman" pitchFamily="18" charset="0"/>
              </a:rPr>
              <a:t>5. В рамках родительского клуба спортивный праздник «Мама</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папа и я - дружная семья»</a:t>
            </a:r>
          </a:p>
          <a:p>
            <a:r>
              <a:rPr lang="ru-RU" sz="2400" dirty="0" smtClean="0">
                <a:latin typeface="Times New Roman" pitchFamily="18" charset="0"/>
                <a:cs typeface="Times New Roman" pitchFamily="18" charset="0"/>
              </a:rPr>
              <a:t>6. Веселые старты среди воспитанников детских садов:</a:t>
            </a:r>
          </a:p>
          <a:p>
            <a:r>
              <a:rPr lang="ru-RU" sz="2400" dirty="0" smtClean="0">
                <a:latin typeface="Times New Roman" pitchFamily="18" charset="0"/>
                <a:cs typeface="Times New Roman" pitchFamily="18" charset="0"/>
              </a:rPr>
              <a:t>  Д/с  №105  и  Д/с №171</a:t>
            </a:r>
          </a:p>
          <a:p>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ВЕСЕЛЫЕ СТАРТЫ  в Д/С №105</a:t>
            </a:r>
            <a:endParaRPr lang="ru-RU" b="1" i="1" dirty="0">
              <a:solidFill>
                <a:srgbClr val="C00000"/>
              </a:solidFill>
            </a:endParaRPr>
          </a:p>
        </p:txBody>
      </p:sp>
      <p:pic>
        <p:nvPicPr>
          <p:cNvPr id="1026" name="Picture 2" descr="F:\фото Е.П\20180314_105236.jpg"/>
          <p:cNvPicPr>
            <a:picLocks noGrp="1" noChangeAspect="1" noChangeArrowheads="1"/>
          </p:cNvPicPr>
          <p:nvPr>
            <p:ph idx="1"/>
          </p:nvPr>
        </p:nvPicPr>
        <p:blipFill>
          <a:blip r:embed="rId2" cstate="print"/>
          <a:srcRect/>
          <a:stretch>
            <a:fillRect/>
          </a:stretch>
        </p:blipFill>
        <p:spPr bwMode="auto">
          <a:xfrm>
            <a:off x="500034" y="1857364"/>
            <a:ext cx="4857784" cy="4268799"/>
          </a:xfrm>
          <a:prstGeom prst="rect">
            <a:avLst/>
          </a:prstGeom>
          <a:noFill/>
        </p:spPr>
      </p:pic>
      <p:pic>
        <p:nvPicPr>
          <p:cNvPr id="7" name="Рисунок 6" descr="C:\Users\User\Desktop\Новая папка (7)\20180314_101419.jpg"/>
          <p:cNvPicPr/>
          <p:nvPr/>
        </p:nvPicPr>
        <p:blipFill>
          <a:blip r:embed="rId3" cstate="print"/>
          <a:srcRect/>
          <a:stretch>
            <a:fillRect/>
          </a:stretch>
        </p:blipFill>
        <p:spPr bwMode="auto">
          <a:xfrm>
            <a:off x="5643570" y="1857364"/>
            <a:ext cx="2928958" cy="42862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628</Words>
  <Application>Microsoft Office PowerPoint</Application>
  <PresentationFormat>Экран (4:3)</PresentationFormat>
  <Paragraphs>76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В Здоровом теле – здоровый дух</vt:lpstr>
      <vt:lpstr>Актуальность темы </vt:lpstr>
      <vt:lpstr>Тип  проекта</vt:lpstr>
      <vt:lpstr> ЦЕЛЬ  ПРОЕКТА</vt:lpstr>
      <vt:lpstr>Задачи проекта:</vt:lpstr>
      <vt:lpstr>Подготовительный этап</vt:lpstr>
      <vt:lpstr>Основной этап</vt:lpstr>
      <vt:lpstr>Слайд 8</vt:lpstr>
      <vt:lpstr>ВЕСЕЛЫЕ СТАРТЫ  в Д/С №105</vt:lpstr>
      <vt:lpstr>Пропаганда Здорового образа жизни среди обучающихся  и  профилактика употребления ПАВ</vt:lpstr>
      <vt:lpstr>« Мама и я – спортивная семья</vt:lpstr>
      <vt:lpstr>Спортивный турнир посвященный Дню Победы «Перестрелки»</vt:lpstr>
      <vt:lpstr>Слайд 13</vt:lpstr>
      <vt:lpstr>Работа  с родителями по ЗОЖ УТРЕННЯЯ  ЗАРЯДКА  « МЯЧ  НАШ  ДРУГ»</vt:lpstr>
      <vt:lpstr>Игры: «Найди часть тела» и «Микробы наступают»</vt:lpstr>
      <vt:lpstr>Спортивные мероприятия «МЫ – Олимпийцы»</vt:lpstr>
      <vt:lpstr>Слайд 17</vt:lpstr>
      <vt:lpstr>Заключительный этап </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Елена</cp:lastModifiedBy>
  <cp:revision>75</cp:revision>
  <dcterms:created xsi:type="dcterms:W3CDTF">2013-01-06T18:32:13Z</dcterms:created>
  <dcterms:modified xsi:type="dcterms:W3CDTF">2018-05-14T18:08:08Z</dcterms:modified>
</cp:coreProperties>
</file>