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3" r:id="rId4"/>
    <p:sldId id="259" r:id="rId5"/>
    <p:sldId id="260" r:id="rId6"/>
    <p:sldId id="262" r:id="rId7"/>
    <p:sldId id="264" r:id="rId8"/>
    <p:sldId id="266" r:id="rId9"/>
    <p:sldId id="269" r:id="rId10"/>
    <p:sldId id="267" r:id="rId11"/>
    <p:sldId id="268" r:id="rId12"/>
    <p:sldId id="283" r:id="rId13"/>
    <p:sldId id="279" r:id="rId14"/>
    <p:sldId id="280" r:id="rId15"/>
    <p:sldId id="277" r:id="rId16"/>
    <p:sldId id="278" r:id="rId17"/>
    <p:sldId id="281" r:id="rId18"/>
    <p:sldId id="282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8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43E8-0FD1-42D9-8BDA-12B2BFE333FE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741D-9A09-428C-84AC-F7DD8E0972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43E8-0FD1-42D9-8BDA-12B2BFE333FE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741D-9A09-428C-84AC-F7DD8E0972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43E8-0FD1-42D9-8BDA-12B2BFE333FE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741D-9A09-428C-84AC-F7DD8E0972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43E8-0FD1-42D9-8BDA-12B2BFE333FE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741D-9A09-428C-84AC-F7DD8E0972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43E8-0FD1-42D9-8BDA-12B2BFE333FE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741D-9A09-428C-84AC-F7DD8E0972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43E8-0FD1-42D9-8BDA-12B2BFE333FE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741D-9A09-428C-84AC-F7DD8E0972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43E8-0FD1-42D9-8BDA-12B2BFE333FE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741D-9A09-428C-84AC-F7DD8E0972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43E8-0FD1-42D9-8BDA-12B2BFE333FE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741D-9A09-428C-84AC-F7DD8E0972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43E8-0FD1-42D9-8BDA-12B2BFE333FE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741D-9A09-428C-84AC-F7DD8E0972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43E8-0FD1-42D9-8BDA-12B2BFE333FE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741D-9A09-428C-84AC-F7DD8E0972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43E8-0FD1-42D9-8BDA-12B2BFE333FE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AD0741D-9A09-428C-84AC-F7DD8E0972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FB43E8-0FD1-42D9-8BDA-12B2BFE333FE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D0741D-9A09-428C-84AC-F7DD8E09722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pull dir="l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Права ребенка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Охрана прав детства</a:t>
            </a:r>
            <a:endParaRPr lang="ru-RU" dirty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46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4983832"/>
          </a:xfrm>
        </p:spPr>
        <p:txBody>
          <a:bodyPr/>
          <a:lstStyle/>
          <a:p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Статья 24.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Дети имеют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право на достаточное питание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и достаточное количество чистой воды.</a:t>
            </a:r>
          </a:p>
          <a:p>
            <a:endParaRPr lang="ru-RU" sz="10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Статья 25.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Дети имеют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право на медицинский уход.</a:t>
            </a:r>
          </a:p>
          <a:p>
            <a:endParaRPr lang="ru-RU" sz="1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Статья 26, 27.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Дети имеют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право на приемлемый уровень жизни.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69953390_Snimok_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4286256"/>
            <a:ext cx="2448352" cy="2335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46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Статья 30. Дети имеют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право говорить на своем родном языке, исповедовать свою религию, соблюдать обряды своей культуры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>
              <a:buNone/>
            </a:pPr>
            <a:endParaRPr lang="ru-RU" sz="10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Статья 31.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Дети имеют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право на отдых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endParaRPr lang="ru-RU" sz="10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Статья 32. Дети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не должны использоваться в качестве дешевой рабочей силы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44315">
            <a:off x="5604992" y="3897385"/>
            <a:ext cx="3154135" cy="2365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2624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Все ли перечисленные права ребёнка вы соблюдаете? </a:t>
            </a:r>
          </a:p>
          <a:p>
            <a:endParaRPr lang="ru-RU" sz="3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И как часто вы нарушаете права своего ребенка?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Да, Ваш ребенок далеко не всегда и совсем не обязательно будет послушным и милым. </a:t>
            </a:r>
          </a:p>
          <a:p>
            <a:endParaRPr lang="ru-RU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Его упрямство и капризы также неизбежны, как сам факт его присутствия в семье.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157592" cy="708688"/>
          </a:xfrm>
        </p:spPr>
        <p:txBody>
          <a:bodyPr>
            <a:normAutofit/>
          </a:bodyPr>
          <a:lstStyle/>
          <a:p>
            <a:pPr algn="ctr"/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</a:t>
            </a: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</a:rPr>
              <a:t>Но во многих капризах и шалостях Вашего малыша повинны Вы сами:</a:t>
            </a:r>
          </a:p>
          <a:p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</a:rPr>
              <a:t>потому что вовремя не поняли его, пожалев свои силы и время, </a:t>
            </a:r>
          </a:p>
          <a:p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</a:rPr>
              <a:t>стали воспринимать его через призму несбывшихся надежд и просто раздражения,</a:t>
            </a:r>
          </a:p>
          <a:p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</a:rPr>
              <a:t> стали требовать от него то, что он попросту не может вам дать - в силу особенностей возраста или характера. </a:t>
            </a:r>
          </a:p>
          <a:p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</a:rPr>
              <a:t>не желали принимать его таким, каков он есть.</a:t>
            </a:r>
          </a:p>
          <a:p>
            <a:endParaRPr lang="ru-RU" sz="3000" dirty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</a:rPr>
              <a:t>Родительские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</a:rPr>
              <a:t>установки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363272" cy="47678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Ваш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малыш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ни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в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чем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не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виноват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перед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Вами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endParaRPr lang="ru-RU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Ни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в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том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что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появился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на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свет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endParaRPr lang="ru-RU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Ни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в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том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что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создал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Вам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дополнительные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трудности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endParaRPr lang="ru-RU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Ни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в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том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что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не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дал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ожидаемого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счастья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endParaRPr lang="ru-RU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Ни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в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том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что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не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оправдал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Ваши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ожидания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endParaRPr lang="ru-RU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buNone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Вы </a:t>
            </a: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en-US" sz="3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вправе</a:t>
            </a:r>
            <a:r>
              <a:rPr lang="en-US" sz="3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требовать</a:t>
            </a:r>
            <a:r>
              <a:rPr lang="en-US" sz="3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30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3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</a:t>
            </a:r>
            <a:r>
              <a:rPr lang="en-US" sz="3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sz="3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разрешил</a:t>
            </a:r>
            <a:r>
              <a:rPr lang="en-US" sz="3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Вам</a:t>
            </a:r>
            <a:r>
              <a:rPr lang="en-US" sz="3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эти</a:t>
            </a:r>
            <a:r>
              <a:rPr lang="en-US" sz="3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проблемы</a:t>
            </a:r>
            <a:endParaRPr lang="ru-RU" sz="3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</a:rPr>
              <a:t>Родительские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</a:rPr>
              <a:t>установки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483981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Ваш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ребенок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не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ваша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собственность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, а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самостоятельный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человек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endParaRPr lang="ru-RU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И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решать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до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конца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его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судьбу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, а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тем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более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ломать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по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своему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усмотрению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ему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жизнь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вы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не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имеете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права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endParaRPr lang="ru-RU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Вы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можете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лишь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помочь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ему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выбрать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жизненный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путь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изучив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его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способности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и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интересы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и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создав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условия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для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их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реализации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</a:rPr>
              <a:t>Родительские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</a:rPr>
              <a:t>установки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059" y="1916832"/>
            <a:ext cx="8229600" cy="438912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Вы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должны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всегда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верить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в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лучшее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что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есть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в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вашем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малыше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endParaRPr lang="ru-RU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В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лучшее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что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в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нем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еще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будет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endParaRPr lang="ru-RU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Быть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уверенным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в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том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что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рано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или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поздно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это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лучшее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непременно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проявиться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endParaRPr lang="ru-RU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И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сохранить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оптимизм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во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всех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педагогических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невзгодах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/>
          <a:lstStyle/>
          <a:p>
            <a:r>
              <a:rPr lang="ru-RU" sz="3600" dirty="0" smtClean="0"/>
              <a:t>Именно   эти  </a:t>
            </a:r>
            <a:r>
              <a:rPr lang="ru-RU" sz="3600" dirty="0" smtClean="0">
                <a:solidFill>
                  <a:srgbClr val="C00000"/>
                </a:solidFill>
              </a:rPr>
              <a:t> </a:t>
            </a:r>
            <a:r>
              <a:rPr lang="ru-RU" sz="3600" dirty="0" err="1" smtClean="0"/>
              <a:t>р</a:t>
            </a:r>
            <a:r>
              <a:rPr lang="en-US" sz="3600" dirty="0" err="1" smtClean="0"/>
              <a:t>одительские</a:t>
            </a:r>
            <a:r>
              <a:rPr lang="en-US" sz="3600" dirty="0" smtClean="0"/>
              <a:t> </a:t>
            </a:r>
            <a:r>
              <a:rPr lang="en-US" sz="3600" dirty="0" err="1" smtClean="0"/>
              <a:t>установки</a:t>
            </a:r>
            <a:r>
              <a:rPr lang="ru-RU" sz="3600" dirty="0" smtClean="0">
                <a:solidFill>
                  <a:srgbClr val="C00000"/>
                </a:solidFill>
              </a:rPr>
              <a:t> </a:t>
            </a:r>
            <a:r>
              <a:rPr lang="ru-RU" sz="3600" dirty="0" smtClean="0"/>
              <a:t>  определяют воспитательный климат семьи и задают весь строй личности ребенка</a:t>
            </a:r>
          </a:p>
          <a:p>
            <a:endParaRPr lang="ru-RU" dirty="0"/>
          </a:p>
        </p:txBody>
      </p:sp>
      <p:pic>
        <p:nvPicPr>
          <p:cNvPr id="4" name="Рисунок 3" descr="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4214817"/>
            <a:ext cx="3786199" cy="2524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77042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Права литературных героев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 какой сказке нарушено право на личную неприкосновенность, жизнь и свободу?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55_3431_10639270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3573016"/>
            <a:ext cx="4982709" cy="3076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46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Ребенок приходит в этот мир беспомощным и беззащитным. 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Его жизнь, здоровье и будущее целиком зависит от родителей, от действий двух взрослых людей. Ребенок верит в их любовь и доброе отношение и очень надеется на их защиту.</a:t>
            </a:r>
          </a:p>
          <a:p>
            <a:endParaRPr lang="ru-RU" dirty="0"/>
          </a:p>
        </p:txBody>
      </p:sp>
      <p:pic>
        <p:nvPicPr>
          <p:cNvPr id="5" name="Рисунок 4" descr="1265329272_deti_uxaxa_ru-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4149080"/>
            <a:ext cx="3786214" cy="2524143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Права литературных героев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Серая шейка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Серая Шейка муль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2492896"/>
            <a:ext cx="4248472" cy="3837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Права литературных героев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Красная шапочка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9500" y="2714625"/>
            <a:ext cx="4810152" cy="3607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Права литературных героев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>
                <a:solidFill>
                  <a:srgbClr val="00B050"/>
                </a:solidFill>
              </a:rPr>
              <a:t>Дюймовочка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fmt_73_424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636912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Права литературных героев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Сказка о рыбаке и рыбке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6973-1-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2708920"/>
            <a:ext cx="4608512" cy="3805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Права литературных героев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Какие литературные герои могли бы пожаловаться, что нарушено их право на неприкосновенность жилища?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69738">
            <a:off x="5164582" y="3675647"/>
            <a:ext cx="3197088" cy="28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Права литературных героев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Три поросенка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636912"/>
            <a:ext cx="5256584" cy="3633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Права литературных героев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B050"/>
                </a:solidFill>
              </a:rPr>
              <a:t>Зайка из сказки «Ледяная избушк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а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3573016"/>
            <a:ext cx="4474868" cy="2571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Права литературных героев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 какой сказке героиня воспользовалась правом искать и находить в других странах убежище и защиту?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becti_net_r186442d17t91217n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3501008"/>
            <a:ext cx="4619624" cy="306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Права литературных героев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>
                <a:solidFill>
                  <a:srgbClr val="00B050"/>
                </a:solidFill>
              </a:rPr>
              <a:t>Дюймовочка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fmt_73_424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70892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Права литературных героев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Какие герои воспользовались правом на свободу мирных собраний?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 descr="becti_net_r186442d17t91249n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32271">
            <a:off x="3214678" y="3071810"/>
            <a:ext cx="4762500" cy="3162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46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Сегодня мы с Вами поговорим о защите прав и достоинств маленького ребенка.</a:t>
            </a:r>
          </a:p>
          <a:p>
            <a:pPr>
              <a:buNone/>
            </a:pP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- Как Вы думаете, какие права есть у Вашего малыша?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- А где они прописаны?</a:t>
            </a:r>
          </a:p>
          <a:p>
            <a:endParaRPr lang="ru-RU" dirty="0"/>
          </a:p>
        </p:txBody>
      </p:sp>
      <p:pic>
        <p:nvPicPr>
          <p:cNvPr id="4" name="Рисунок 3" descr="1258713183_kids-kerianne-brown-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55465">
            <a:off x="4585981" y="3854239"/>
            <a:ext cx="4089106" cy="2726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Права литературных героев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>
                <a:solidFill>
                  <a:srgbClr val="00B050"/>
                </a:solidFill>
              </a:rPr>
              <a:t>Бременские</a:t>
            </a:r>
            <a:r>
              <a:rPr lang="ru-RU" sz="3200" dirty="0" smtClean="0">
                <a:solidFill>
                  <a:srgbClr val="00B050"/>
                </a:solidFill>
              </a:rPr>
              <a:t> музыканты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2924944"/>
            <a:ext cx="4381524" cy="3286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Права литературных героев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Белоснежка и семь гномов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2852936"/>
            <a:ext cx="4429156" cy="3321868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Права литературных героев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 каких сказках подтверждается право работающего на справедливое вознаграждение?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becti_net_r186442d17t91221n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49006">
            <a:off x="3924855" y="3147512"/>
            <a:ext cx="4439738" cy="2947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Права литературных героев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Мороз Иванович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16939640_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2348880"/>
            <a:ext cx="3117847" cy="4043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Права литературных героев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Госпожа метелица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1237907964_de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2348880"/>
            <a:ext cx="2805119" cy="4093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Права литературных героев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Сказка о попе и работнике его </a:t>
            </a:r>
            <a:r>
              <a:rPr lang="ru-RU" sz="3200" dirty="0" err="1" smtClean="0">
                <a:solidFill>
                  <a:srgbClr val="00B050"/>
                </a:solidFill>
              </a:rPr>
              <a:t>Балде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pb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996952"/>
            <a:ext cx="4421190" cy="3343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Доверчивы глаза детей, и ангелы хранят их души.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Пусть безмятежный тот покой ничто вовеки не нарушит.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И пусть не катится слеза ни от обид, ни от печали.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И словно солнышко всегда улыбка на лице сияет!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52047">
            <a:off x="1188696" y="3571876"/>
            <a:ext cx="2025982" cy="2788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38897">
            <a:off x="4950241" y="3765474"/>
            <a:ext cx="3264088" cy="2156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46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/>
          <a:lstStyle/>
          <a:p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</a:rPr>
              <a:t>В статье </a:t>
            </a:r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</a:rPr>
              <a:t> законе РФ «Об образовании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»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  записано, что родители являются первыми педагогами. Они обязаны заложить основы физического, нравственного и интеллектуального развития личности ребенка в раннем возрасте. </a:t>
            </a:r>
          </a:p>
          <a:p>
            <a:pPr>
              <a:buNone/>
            </a:pPr>
            <a:endParaRPr lang="ru-RU" b="1" dirty="0"/>
          </a:p>
        </p:txBody>
      </p:sp>
      <p:pic>
        <p:nvPicPr>
          <p:cNvPr id="4" name="Рисунок 3" descr="becti_net_r186442d17t91256n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4071942"/>
            <a:ext cx="3764700" cy="2537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46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/>
          <a:lstStyle/>
          <a:p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</a:rPr>
              <a:t>В концепции дошкольного воспитания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подчеркивается, что семья дает ребенку главное – то, что не может дать никакой другой социальный институт – интимно-личностную связь и изначальное единство с родными.</a:t>
            </a:r>
          </a:p>
          <a:p>
            <a:endParaRPr lang="ru-RU" dirty="0"/>
          </a:p>
        </p:txBody>
      </p:sp>
      <p:pic>
        <p:nvPicPr>
          <p:cNvPr id="4" name="Рисунок 3" descr="becti_net_r186442d17t91245n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41704">
            <a:off x="5592027" y="3907143"/>
            <a:ext cx="3072059" cy="2654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46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1989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году Генеральной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Асамблеей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ООН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  была принята Конвенция о правах ребенка,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  в которой перечислены права и достоинства маленького ребенка.</a:t>
            </a:r>
          </a:p>
          <a:p>
            <a:endParaRPr lang="ru-RU" dirty="0"/>
          </a:p>
        </p:txBody>
      </p:sp>
      <p:pic>
        <p:nvPicPr>
          <p:cNvPr id="4" name="Рисунок 3" descr="becti_net_r186442d17t91211n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50130">
            <a:off x="4404589" y="3763111"/>
            <a:ext cx="3873109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46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/>
          <a:lstStyle/>
          <a:p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</a:rPr>
              <a:t>В Конвенции о правах ребенка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сказано,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  что дети имеют право на особую заботу и помощь;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  ребенку для полного и гармоничного развития его личности необходимо расти в семейном окружении, в атмосфере счастья, любви и понимания.</a:t>
            </a:r>
          </a:p>
          <a:p>
            <a:endParaRPr lang="ru-RU" dirty="0"/>
          </a:p>
        </p:txBody>
      </p:sp>
      <p:pic>
        <p:nvPicPr>
          <p:cNvPr id="4" name="Рисунок 3" descr="МАЛЫШ...................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28569">
            <a:off x="6054337" y="3964204"/>
            <a:ext cx="2366008" cy="2571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46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8568952" cy="5487888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Статья 9.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Дети имеют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право на воспитание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 семейном окружении или быть на попечении тех, кто обеспечит им наилучший уход.</a:t>
            </a:r>
          </a:p>
          <a:p>
            <a:endParaRPr lang="ru-RU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Статьи 12,13,15.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Дети имеют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право выражать свое мнение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 собираться вместе с целью выражения своих взглядов; это право включает свободу искать, получать и передавать информацию и идеи любого рода, независимо от границ, в устной, письменной или печатной форме, в форме произведений искусства или с помощью других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средств по выбору ребенка.</a:t>
            </a:r>
          </a:p>
          <a:p>
            <a:pPr>
              <a:buNone/>
            </a:pP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25319">
            <a:off x="6022498" y="4690694"/>
            <a:ext cx="3010270" cy="1989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766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487888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Статьи 16.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Ни один ребенок не может быть объектом произвольного или незаконного вмешательства в осуществление его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права на личную жизнь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семейную жизнь, неприкосновенность жилища или тайну корреспонденции, или незаконного посягательства на его честь и репутацию. Ребенок имеет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право на защиту закона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от такого вмешательства или посягательства</a:t>
            </a:r>
          </a:p>
          <a:p>
            <a:endParaRPr lang="ru-RU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Статья 19.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Дети имеют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право на безопасные условия жизни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право не подвергаться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жестокому или небрежному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обращению.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64821">
            <a:off x="6214973" y="4749919"/>
            <a:ext cx="2807347" cy="2105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328</TotalTime>
  <Words>925</Words>
  <Application>Microsoft Office PowerPoint</Application>
  <PresentationFormat>Экран (4:3)</PresentationFormat>
  <Paragraphs>105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Arial</vt:lpstr>
      <vt:lpstr>Calibri</vt:lpstr>
      <vt:lpstr>Constantia</vt:lpstr>
      <vt:lpstr>Times New Roman</vt:lpstr>
      <vt:lpstr>Wingdings 2</vt:lpstr>
      <vt:lpstr>Поток</vt:lpstr>
      <vt:lpstr>Права ребенка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Родительские установки</vt:lpstr>
      <vt:lpstr>Родительские установки</vt:lpstr>
      <vt:lpstr>Родительские установки</vt:lpstr>
      <vt:lpstr>Презентация PowerPoint</vt:lpstr>
      <vt:lpstr>Права литературных героев</vt:lpstr>
      <vt:lpstr>Права литературных героев</vt:lpstr>
      <vt:lpstr>Права литературных героев</vt:lpstr>
      <vt:lpstr>Права литературных героев</vt:lpstr>
      <vt:lpstr>Права литературных героев</vt:lpstr>
      <vt:lpstr>Права литературных героев</vt:lpstr>
      <vt:lpstr>Права литературных героев</vt:lpstr>
      <vt:lpstr>Права литературных героев</vt:lpstr>
      <vt:lpstr>Права литературных героев</vt:lpstr>
      <vt:lpstr>Права литературных героев</vt:lpstr>
      <vt:lpstr>Права литературных героев</vt:lpstr>
      <vt:lpstr>Права литературных героев</vt:lpstr>
      <vt:lpstr>Права литературных героев</vt:lpstr>
      <vt:lpstr>Права литературных героев</vt:lpstr>
      <vt:lpstr>Права литературных героев</vt:lpstr>
      <vt:lpstr>Права литературных героев</vt:lpstr>
      <vt:lpstr>Права литературных героев</vt:lpstr>
      <vt:lpstr>Презентация PowerPoint</vt:lpstr>
    </vt:vector>
  </TitlesOfParts>
  <Company>Krokoz™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Права ребенка</dc:title>
  <dc:creator>Николай</dc:creator>
  <cp:lastModifiedBy>User</cp:lastModifiedBy>
  <cp:revision>57</cp:revision>
  <dcterms:created xsi:type="dcterms:W3CDTF">2013-04-06T06:36:11Z</dcterms:created>
  <dcterms:modified xsi:type="dcterms:W3CDTF">2018-03-17T16:33:02Z</dcterms:modified>
</cp:coreProperties>
</file>