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094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ru-RU" sz="3100" b="1" dirty="0"/>
              <a:t>Комплексный  подход  к  </a:t>
            </a:r>
            <a:r>
              <a:rPr lang="ru-RU" sz="3100" b="1" dirty="0" smtClean="0"/>
              <a:t>преодолению   </a:t>
            </a:r>
            <a:r>
              <a:rPr lang="ru-RU" sz="3100" b="1" dirty="0"/>
              <a:t>речевых  нарушений</a:t>
            </a:r>
            <a:endParaRPr lang="ru-RU" sz="3100" dirty="0"/>
          </a:p>
        </p:txBody>
      </p:sp>
      <p:pic>
        <p:nvPicPr>
          <p:cNvPr id="5" name="Объект 4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9514" y="2852933"/>
            <a:ext cx="3744413" cy="2880321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000" b="1" dirty="0" smtClean="0"/>
              <a:t>Подготовила презентацию учитель  -    логопед</a:t>
            </a:r>
            <a:r>
              <a:rPr lang="ru-RU" sz="2000" dirty="0" smtClean="0"/>
              <a:t>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b="1" dirty="0" smtClean="0"/>
              <a:t>Г О У Р К     «    Специальная</a:t>
            </a:r>
            <a:endParaRPr lang="ru-RU" sz="20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b="1" dirty="0" smtClean="0"/>
              <a:t>(коррекционная)   школа -интернат  №11  </a:t>
            </a:r>
            <a:r>
              <a:rPr lang="en-US" sz="2000" b="1" dirty="0" smtClean="0"/>
              <a:t>VIII</a:t>
            </a:r>
            <a:r>
              <a:rPr lang="ru-RU" sz="2000" b="1" dirty="0" smtClean="0"/>
              <a:t> вида»</a:t>
            </a:r>
            <a:endParaRPr lang="ru-RU" sz="20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b="1" dirty="0" smtClean="0"/>
              <a:t>Жиглова   Раиса</a:t>
            </a:r>
            <a:r>
              <a:rPr lang="ru-RU" sz="2000" dirty="0"/>
              <a:t> </a:t>
            </a:r>
            <a:r>
              <a:rPr lang="ru-RU" sz="2000" b="1" dirty="0" smtClean="0"/>
              <a:t>Дмитриевна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3577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1"/>
            <a:ext cx="87849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1" dirty="0" smtClean="0"/>
          </a:p>
          <a:p>
            <a:r>
              <a:rPr lang="ru-RU" sz="1600" b="1" dirty="0" smtClean="0"/>
              <a:t>Зона    </a:t>
            </a:r>
            <a:r>
              <a:rPr lang="ru-RU" sz="1600" b="1" dirty="0"/>
              <a:t>индивидуальной    работы.</a:t>
            </a:r>
            <a:endParaRPr lang="ru-RU" sz="1600" dirty="0"/>
          </a:p>
          <a:p>
            <a:r>
              <a:rPr lang="ru-RU" sz="1600" b="1" dirty="0"/>
              <a:t>	</a:t>
            </a:r>
            <a:r>
              <a:rPr lang="ru-RU" sz="1600" dirty="0"/>
              <a:t>Помимо  особенностей  развития  речи, характерных  для  учащихся школ  У111  вида,  у  значительной  части  имеется</a:t>
            </a:r>
            <a:r>
              <a:rPr lang="ru-RU" sz="1600" b="1" dirty="0"/>
              <a:t>  фонетический  дефект -  нарушение звукопроизношения.</a:t>
            </a:r>
            <a:endParaRPr lang="ru-RU" sz="1600" dirty="0"/>
          </a:p>
          <a:p>
            <a:r>
              <a:rPr lang="ru-RU" sz="1600" b="1" dirty="0"/>
              <a:t>	</a:t>
            </a:r>
            <a:r>
              <a:rPr lang="ru-RU" sz="1600" dirty="0"/>
              <a:t>Это самый сложный и  распространенный вид  работы логопеда.</a:t>
            </a:r>
          </a:p>
          <a:p>
            <a:r>
              <a:rPr lang="ru-RU" sz="1600" dirty="0"/>
              <a:t>Ученик  учится  управлять  органами  речи  и  осуществлять контроль  за  собственной  речью.</a:t>
            </a:r>
          </a:p>
          <a:p>
            <a:r>
              <a:rPr lang="ru-RU" sz="1600" dirty="0"/>
              <a:t>	Работа  начинается  </a:t>
            </a:r>
            <a:r>
              <a:rPr lang="ru-RU" sz="1600" u="sng" dirty="0"/>
              <a:t>с предварительного  этапа</a:t>
            </a:r>
            <a:r>
              <a:rPr lang="ru-RU" sz="1600" dirty="0"/>
              <a:t>.</a:t>
            </a:r>
          </a:p>
          <a:p>
            <a:pPr lvl="0"/>
            <a:r>
              <a:rPr lang="ru-RU" sz="1600" dirty="0"/>
              <a:t> Укрепляется  пространственно  -  временная  ориентировка.</a:t>
            </a:r>
          </a:p>
          <a:p>
            <a:pPr lvl="0"/>
            <a:r>
              <a:rPr lang="ru-RU" sz="1600" dirty="0"/>
              <a:t>Укрепляется  область  просодики:</a:t>
            </a:r>
          </a:p>
          <a:p>
            <a:r>
              <a:rPr lang="ru-RU" sz="1600" dirty="0"/>
              <a:t>-  диафрагмальное  дыхание;</a:t>
            </a:r>
          </a:p>
          <a:p>
            <a:r>
              <a:rPr lang="ru-RU" sz="1600" dirty="0"/>
              <a:t>-  слитность;</a:t>
            </a:r>
          </a:p>
          <a:p>
            <a:r>
              <a:rPr lang="ru-RU" sz="1600" dirty="0"/>
              <a:t>-  ритм;</a:t>
            </a:r>
          </a:p>
          <a:p>
            <a:r>
              <a:rPr lang="ru-RU" sz="1600" dirty="0"/>
              <a:t>-  тембр голоса;</a:t>
            </a:r>
          </a:p>
          <a:p>
            <a:r>
              <a:rPr lang="ru-RU" sz="1600" dirty="0"/>
              <a:t>Для  работы  используются  музыкальные  инструменты,  соломки  для  коктейля,  вертушки,  картотеки  дыхательных  упражнений,</a:t>
            </a:r>
          </a:p>
          <a:p>
            <a:r>
              <a:rPr lang="ru-RU" sz="1600" dirty="0"/>
              <a:t>игра  «Игры  для  тигры» и  т. д.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1654" y="4222435"/>
            <a:ext cx="2296036" cy="2448272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4314366"/>
            <a:ext cx="2664296" cy="226441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84111" y="4242625"/>
            <a:ext cx="226441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9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442600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Особое  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внимание уделяется  артикуляционной  гимнастике,  целью  которой  является  укрепление  мышц  </a:t>
            </a:r>
            <a:r>
              <a:rPr lang="ru-RU" sz="2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речедвигательного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аппарата. Используются  подражательно  -  исполнительские  упражнения.  Важной    частью  работы  являются  зеркала,  чтобы  ученик  следил  за  инструкцией  логопеда и  точно  повторял  упражнения  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</a:t>
            </a: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определённый  звук.</a:t>
            </a: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</p:txBody>
      </p:sp>
      <p:pic>
        <p:nvPicPr>
          <p:cNvPr id="5" name="Объект 4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56992"/>
            <a:ext cx="3744417" cy="2880319"/>
          </a:xfrm>
          <a:prstGeom prst="rect">
            <a:avLst/>
          </a:prstGeom>
        </p:spPr>
      </p:pic>
      <p:pic>
        <p:nvPicPr>
          <p:cNvPr id="6" name="Объект 5"/>
          <p:cNvPicPr>
            <a:picLocks noGrp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6992"/>
            <a:ext cx="4032448" cy="28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6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024336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Ответственным  этапом  в индивидуальной  работе  является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автоматизация  и  дифференциация  звуков.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После  «воспитания»  звука,  начинается  работа по  закреплению  его  в  слогах,  словах,  предложениях  и  текстах.</a:t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В  работе  широко  используется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логотренажор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«Говорящее  зеркало»  с  обратной  связью. Оно  помогает контролировать  ученику  произносимый  звук.</a:t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Для  автоматизации  звуков  активно  используется комплекс  артикуляционных  упражнений  в  картинках, картинный  материал, картотека  закрепления  звуков в  слогах,  словах, предложениях  и  текстах, специальная  литература.</a:t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924944"/>
            <a:ext cx="4536504" cy="35283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453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51460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Ученики,  владея  бытовой  речью,  затрудняются  последовательно  и  полно излагать  свои  мысли, что  обусловлено 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несформированностью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их  внутренней  речью.</a:t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Взаимодействие  между  логопедом  и  учениками  в  зоне  индивидуальной  работы  способствует  проведению работы  по  формированию  монологической  и диалогической речи.   Ребята  учатся  делать  сообщение  на  заданную  тему. Пополняется  номинативный и предикативный  словарь,  формируется  связная  речь.</a:t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5536" y="2924944"/>
            <a:ext cx="3600401" cy="34563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Объект 5"/>
          <p:cNvPicPr>
            <a:picLocks noGrp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3140968"/>
            <a:ext cx="3744416" cy="31165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8308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700808"/>
            <a:ext cx="4247327" cy="44256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При постановке  звуков  активно   используется  </a:t>
            </a:r>
            <a:r>
              <a:rPr lang="ru-RU" b="1" dirty="0" err="1"/>
              <a:t>пескотерапия</a:t>
            </a:r>
            <a:r>
              <a:rPr lang="ru-RU" b="1" dirty="0"/>
              <a:t>.</a:t>
            </a:r>
            <a:r>
              <a:rPr lang="ru-RU" dirty="0"/>
              <a:t>  Она  носит  терапевтический  эффект.  Этот  метод  помогает  ребятам:</a:t>
            </a:r>
          </a:p>
          <a:p>
            <a:pPr marL="0" indent="0">
              <a:buNone/>
            </a:pPr>
            <a:r>
              <a:rPr lang="ru-RU" dirty="0"/>
              <a:t>*развивать речевые  способности;</a:t>
            </a:r>
          </a:p>
          <a:p>
            <a:pPr marL="0" indent="0">
              <a:buNone/>
            </a:pPr>
            <a:r>
              <a:rPr lang="ru-RU" dirty="0"/>
              <a:t>*расширять  словарный запас;</a:t>
            </a:r>
          </a:p>
          <a:p>
            <a:pPr marL="0" indent="0">
              <a:buNone/>
            </a:pPr>
            <a:r>
              <a:rPr lang="ru-RU" dirty="0"/>
              <a:t>*осваивать  </a:t>
            </a:r>
            <a:r>
              <a:rPr lang="ru-RU" dirty="0" err="1"/>
              <a:t>звуко</a:t>
            </a:r>
            <a:r>
              <a:rPr lang="ru-RU" dirty="0"/>
              <a:t>-слоговой  анализ и синтез;</a:t>
            </a:r>
          </a:p>
          <a:p>
            <a:pPr marL="0" indent="0">
              <a:buNone/>
            </a:pPr>
            <a:r>
              <a:rPr lang="ru-RU" dirty="0"/>
              <a:t>*развивать связную  речь;</a:t>
            </a:r>
          </a:p>
          <a:p>
            <a:pPr marL="0" indent="0">
              <a:buNone/>
            </a:pPr>
            <a:r>
              <a:rPr lang="ru-RU" dirty="0"/>
              <a:t>*снимать  мышечную  напряженность;</a:t>
            </a:r>
          </a:p>
          <a:p>
            <a:pPr marL="0" indent="0">
              <a:buNone/>
            </a:pPr>
            <a:r>
              <a:rPr lang="ru-RU" dirty="0"/>
              <a:t>*стабилизировать  эмоциональное  напряжение;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63988" y="2168860"/>
            <a:ext cx="4104456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3855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305342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</a:t>
            </a:r>
            <a:r>
              <a:rPr lang="ru-RU" b="1" dirty="0" smtClean="0"/>
              <a:t> </a:t>
            </a:r>
            <a:r>
              <a:rPr lang="ru-RU" b="1" dirty="0"/>
              <a:t>Зона  развития   общей  и мелкой  моторики</a:t>
            </a:r>
            <a:endParaRPr lang="ru-RU" dirty="0"/>
          </a:p>
          <a:p>
            <a:r>
              <a:rPr lang="ru-RU" dirty="0"/>
              <a:t>    характеризует  коррекционно  -  оздоровительное  направление.</a:t>
            </a:r>
          </a:p>
          <a:p>
            <a:r>
              <a:rPr lang="ru-RU" dirty="0"/>
              <a:t>       Для  успешного  усвоения  программного  материала  способствуют  комплексные  упражнения  общей  и мелкой моторики.  </a:t>
            </a:r>
            <a:r>
              <a:rPr lang="ru-RU" dirty="0" smtClean="0"/>
              <a:t>Укрепление</a:t>
            </a:r>
            <a:r>
              <a:rPr lang="ru-RU" dirty="0" smtClean="0"/>
              <a:t> </a:t>
            </a:r>
            <a:r>
              <a:rPr lang="ru-RU" dirty="0"/>
              <a:t>кистей рук,  пальцев  тесно  связана  с  корой головного  мозга и с речью.</a:t>
            </a:r>
          </a:p>
          <a:p>
            <a:r>
              <a:rPr lang="ru-RU" dirty="0"/>
              <a:t>       В  работе  используются  разнообразные  конструкторы, шнуровки,  мозаики,  </a:t>
            </a:r>
            <a:r>
              <a:rPr lang="ru-RU" dirty="0" err="1"/>
              <a:t>пазлы</a:t>
            </a:r>
            <a:r>
              <a:rPr lang="ru-RU" dirty="0"/>
              <a:t>,  игры  для  развития  общей  и  мелкой  моторики  рук,  картотека  пальчиковых  игр.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07852"/>
            <a:ext cx="2808312" cy="2124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77940" y="4002978"/>
            <a:ext cx="2372095" cy="1944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007852"/>
            <a:ext cx="2664296" cy="2133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0919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24744"/>
            <a:ext cx="43564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 Зона     групповой      работы</a:t>
            </a:r>
            <a:endParaRPr lang="ru-RU" sz="1600" dirty="0"/>
          </a:p>
          <a:p>
            <a:r>
              <a:rPr lang="ru-RU" sz="1600" dirty="0"/>
              <a:t>	Проблема  нарушений письменной  речи  у  школьников  -  одна  из  самых  актуальных,  поскольку письмо  и  чтение  становится  базой  и  средством  дальнейшего  обучения.</a:t>
            </a:r>
          </a:p>
          <a:p>
            <a:r>
              <a:rPr lang="ru-RU" sz="1600" dirty="0"/>
              <a:t>	Нарушения  </a:t>
            </a:r>
            <a:r>
              <a:rPr lang="ru-RU" sz="1600" dirty="0" err="1"/>
              <a:t>дисграфии</a:t>
            </a:r>
            <a:r>
              <a:rPr lang="ru-RU" sz="1600" dirty="0"/>
              <a:t>  и  </a:t>
            </a:r>
            <a:r>
              <a:rPr lang="ru-RU" sz="1600" dirty="0" err="1"/>
              <a:t>дислексии</a:t>
            </a:r>
            <a:r>
              <a:rPr lang="ru-RU" sz="1600" dirty="0"/>
              <a:t> происходят за  счёт  того,  что у  учеников  недостаточно  развит  фонематический  слух, вследствие чего  он  не  представляет  себе звукового  состава  слова.</a:t>
            </a:r>
          </a:p>
          <a:p>
            <a:r>
              <a:rPr lang="ru-RU" sz="1600" dirty="0"/>
              <a:t>	Коррекционное  обучение ведется  по  основным направлениям:</a:t>
            </a:r>
          </a:p>
          <a:p>
            <a:r>
              <a:rPr lang="ru-RU" sz="1600" dirty="0"/>
              <a:t>-  развитие  и  уточнение  пространственно- временных  представлений;</a:t>
            </a:r>
          </a:p>
          <a:p>
            <a:r>
              <a:rPr lang="ru-RU" sz="1600" dirty="0"/>
              <a:t>-  коррекционная работа  на  фонетическом  уровне;</a:t>
            </a:r>
          </a:p>
          <a:p>
            <a:r>
              <a:rPr lang="ru-RU" sz="1600" dirty="0"/>
              <a:t>-  коррекционная работа  на  лексическом  уровне;</a:t>
            </a:r>
          </a:p>
          <a:p>
            <a:r>
              <a:rPr lang="ru-RU" sz="1600" dirty="0"/>
              <a:t>-  коррекционная работа  на  синтаксическом  уровне.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40054" y="2024841"/>
            <a:ext cx="3240359" cy="2448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33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305342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 занятиях  проводится  последовательная  и  комплексная  работа по  предупреждению  и  устранению  нарушений  письма  и  чтения. Важным  этапом  является  искоренение  ошибок  </a:t>
            </a:r>
            <a:r>
              <a:rPr lang="ru-RU" dirty="0" err="1"/>
              <a:t>звуко</a:t>
            </a:r>
            <a:r>
              <a:rPr lang="ru-RU" dirty="0"/>
              <a:t>  - </a:t>
            </a:r>
            <a:r>
              <a:rPr lang="ru-RU" u="sng" dirty="0"/>
              <a:t>слогового  анализа</a:t>
            </a:r>
            <a:r>
              <a:rPr lang="ru-RU" dirty="0"/>
              <a:t>,  поскольку  учащиеся  не  вычленяют  в  составе  слова  все его  звуковые компоненты.</a:t>
            </a:r>
          </a:p>
          <a:p>
            <a:r>
              <a:rPr lang="ru-RU" dirty="0"/>
              <a:t>	Также  для  учащихся   представляет  затруднение  </a:t>
            </a:r>
            <a:r>
              <a:rPr lang="ru-RU" u="sng" dirty="0"/>
              <a:t>слоговой  анализ  и  синтез,  </a:t>
            </a:r>
            <a:r>
              <a:rPr lang="ru-RU" dirty="0"/>
              <a:t>поскольку  они  путаются  из-за  соседства  слогов,  включающих  одинаковые  буквы.  Ребята  учатся  делить  слова  на  слоги  и  определять  их  количество  и  последовательность.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149080"/>
            <a:ext cx="3312368" cy="2448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49080"/>
            <a:ext cx="3168352" cy="2448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755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3960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Работа       над       смысловой</a:t>
            </a:r>
          </a:p>
          <a:p>
            <a:r>
              <a:rPr lang="ru-RU" dirty="0"/>
              <a:t>содержательностью    связной  речи</a:t>
            </a:r>
          </a:p>
          <a:p>
            <a:r>
              <a:rPr lang="ru-RU" dirty="0"/>
              <a:t>ученика   позволяет    использовать</a:t>
            </a:r>
          </a:p>
          <a:p>
            <a:r>
              <a:rPr lang="ru-RU" dirty="0"/>
              <a:t>на     занятиях    прием  составления  </a:t>
            </a:r>
          </a:p>
          <a:p>
            <a:r>
              <a:rPr lang="ru-RU" u="sng" dirty="0"/>
              <a:t>пересказа     с    опорой     на    серию</a:t>
            </a:r>
            <a:endParaRPr lang="ru-RU" dirty="0"/>
          </a:p>
          <a:p>
            <a:r>
              <a:rPr lang="ru-RU" u="sng" dirty="0"/>
              <a:t>сюжетных  картинок.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	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33265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  логопедических  занятиях  используется  </a:t>
            </a:r>
            <a:r>
              <a:rPr lang="ru-RU" u="sng" dirty="0"/>
              <a:t>игровой  метод</a:t>
            </a:r>
            <a:endParaRPr lang="ru-RU" dirty="0"/>
          </a:p>
          <a:p>
            <a:r>
              <a:rPr lang="ru-RU" dirty="0"/>
              <a:t>с  компонентом  воображаемой  ситуацией  в  развернутом  виде   (сюжетно-  ролевая  игра).  Учащиеся  создают  образы,  активизируют  речевые  действия  и  индивидуально -  психологические  особенности.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49079"/>
            <a:ext cx="2115820" cy="18870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068960"/>
            <a:ext cx="2706479" cy="18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30313" y="3830927"/>
            <a:ext cx="2388030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679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4345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Нечёткое        различение         звуков,          имеющих        акустико  -  артикуляционное сходство  приведёт  к  замене  и  смешению  букв.</a:t>
            </a:r>
          </a:p>
          <a:p>
            <a:r>
              <a:rPr lang="ru-RU" dirty="0"/>
              <a:t>             Положительный  результат приносит  систематическое  проведение  упражнений  по  закреплению фонематического  восприятия(  т.е.  замена  твердость – мягкость,  звонкость – </a:t>
            </a:r>
            <a:r>
              <a:rPr lang="ru-RU" dirty="0" smtClean="0"/>
              <a:t>глухость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dirty="0"/>
              <a:t>	Формирование  словарного  запаса  у  учащихся  </a:t>
            </a:r>
            <a:r>
              <a:rPr lang="ru-RU" dirty="0" smtClean="0"/>
              <a:t>школы  УШ  </a:t>
            </a:r>
            <a:r>
              <a:rPr lang="ru-RU" dirty="0"/>
              <a:t>вида  замедленно и  неполно. К  работе  на  лексическом  уровне  применяем  комплексный  подход.</a:t>
            </a:r>
          </a:p>
          <a:p>
            <a:r>
              <a:rPr lang="ru-RU" dirty="0"/>
              <a:t>	Основной задачей  является качественный  рост и обогащение словаря  за счёт  усвоения  новых  слов  и их  значений.</a:t>
            </a:r>
          </a:p>
          <a:p>
            <a:r>
              <a:rPr lang="ru-RU" dirty="0"/>
              <a:t>	Для  практической работы  используется картотека  с  картинным  материалом  по  разной  тематике.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77073"/>
            <a:ext cx="3384376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77073"/>
            <a:ext cx="3240360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641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772816"/>
            <a:ext cx="81369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      </a:t>
            </a:r>
            <a:r>
              <a:rPr lang="en-US" u="sng" dirty="0" smtClean="0"/>
              <a:t>  </a:t>
            </a:r>
            <a:r>
              <a:rPr lang="ru-RU" u="sng" dirty="0" smtClean="0"/>
              <a:t>Речь  </a:t>
            </a:r>
            <a:r>
              <a:rPr lang="ru-RU" u="sng" dirty="0"/>
              <a:t>является  средством  общения</a:t>
            </a:r>
            <a:r>
              <a:rPr lang="ru-RU" dirty="0"/>
              <a:t>  людей  и формой человеческого  </a:t>
            </a:r>
            <a:r>
              <a:rPr lang="ru-RU" u="sng" dirty="0"/>
              <a:t>мышления</a:t>
            </a:r>
            <a:r>
              <a:rPr lang="ru-RU" dirty="0"/>
              <a:t>.</a:t>
            </a:r>
          </a:p>
          <a:p>
            <a:r>
              <a:rPr lang="ru-RU" dirty="0"/>
              <a:t>	</a:t>
            </a:r>
            <a:r>
              <a:rPr lang="ru-RU" u="sng" dirty="0"/>
              <a:t>Речь  не  является  врождённой  способностью человека</a:t>
            </a:r>
            <a:r>
              <a:rPr lang="ru-RU" dirty="0"/>
              <a:t>,  она  формируется  постепенно,  вместе  с развитием  ребёнка.</a:t>
            </a:r>
          </a:p>
          <a:p>
            <a:r>
              <a:rPr lang="ru-RU" dirty="0"/>
              <a:t>	Для  нормального  становления  речи  ребёнка  необходимо,  чтобы  </a:t>
            </a:r>
            <a:r>
              <a:rPr lang="ru-RU" u="sng" dirty="0"/>
              <a:t>кора головного  мозга достигла  определённой зрелости</a:t>
            </a:r>
            <a:r>
              <a:rPr lang="ru-RU" dirty="0"/>
              <a:t>,  а  органы чувств-  слух,  зрение,  обоняние,  осязание  -  были  достаточно  развиты.  </a:t>
            </a:r>
          </a:p>
          <a:p>
            <a:r>
              <a:rPr lang="ru-RU" dirty="0"/>
              <a:t>Особенно  важны  для  формирования  речи  развитие </a:t>
            </a:r>
            <a:r>
              <a:rPr lang="ru-RU" u="sng" dirty="0" err="1"/>
              <a:t>речедвигательного</a:t>
            </a:r>
            <a:r>
              <a:rPr lang="ru-RU" u="sng" dirty="0"/>
              <a:t>  и  речеслухового  анализаторов.</a:t>
            </a:r>
            <a:endParaRPr lang="ru-RU" dirty="0"/>
          </a:p>
          <a:p>
            <a:r>
              <a:rPr lang="ru-RU" dirty="0"/>
              <a:t>	Для  обращения  люди  пользуются  </a:t>
            </a:r>
            <a:r>
              <a:rPr lang="ru-RU" u="sng" dirty="0"/>
              <a:t>внешней речью</a:t>
            </a:r>
            <a:r>
              <a:rPr lang="ru-RU" dirty="0"/>
              <a:t>.  Её  разновидностями  являются  </a:t>
            </a:r>
            <a:r>
              <a:rPr lang="ru-RU" u="sng" dirty="0"/>
              <a:t>устная  и  письменная речь</a:t>
            </a:r>
            <a:r>
              <a:rPr lang="ru-RU" dirty="0"/>
              <a:t>.</a:t>
            </a:r>
          </a:p>
          <a:p>
            <a:r>
              <a:rPr lang="ru-RU" dirty="0"/>
              <a:t>	</a:t>
            </a:r>
            <a:r>
              <a:rPr lang="ru-RU" u="sng" dirty="0"/>
              <a:t>У  детей  с  органическим  поражением  коры  головного  мозга  и ЦНС  в  силу  патологии  внешняя  речь  недоразвита.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89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1" y="260649"/>
            <a:ext cx="859333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600" dirty="0"/>
              <a:t>Все  речевые  нарушения  начинаются  с  недоразвития  фонематического  слуха.   Поэтому  проводится  работа  над  усвоением   понятия  «предложение», структурой,   анализом  и   простого  предложения,  количеством слов  в предложении. Ребята  учатся  составлять  схемы  предложений. Используется  картинный  материал,  карточки  словесных игр,  игровые  задания  на  закрепление грамматических  категорий.</a:t>
            </a:r>
          </a:p>
          <a:p>
            <a:r>
              <a:rPr lang="ru-RU" sz="1600" dirty="0"/>
              <a:t>             У  учащихся,  имеющих  нарушения  письменной  речи,  наблюдается  нарушение  чтения – </a:t>
            </a:r>
            <a:r>
              <a:rPr lang="ru-RU" sz="1600" b="1" dirty="0" err="1"/>
              <a:t>дислексия</a:t>
            </a:r>
            <a:r>
              <a:rPr lang="ru-RU" sz="1600" b="1" dirty="0"/>
              <a:t>.</a:t>
            </a:r>
            <a:endParaRPr lang="ru-RU" sz="1600" dirty="0"/>
          </a:p>
          <a:p>
            <a:r>
              <a:rPr lang="ru-RU" sz="1600" dirty="0"/>
              <a:t>             Ребята  учатся:</a:t>
            </a:r>
          </a:p>
          <a:p>
            <a:r>
              <a:rPr lang="ru-RU" sz="1600" dirty="0"/>
              <a:t>-  запоминать  буквы(  зрительный  </a:t>
            </a:r>
            <a:r>
              <a:rPr lang="ru-RU" sz="1600" dirty="0" err="1"/>
              <a:t>гнозис</a:t>
            </a:r>
            <a:r>
              <a:rPr lang="ru-RU" sz="1600" dirty="0"/>
              <a:t>);</a:t>
            </a:r>
          </a:p>
          <a:p>
            <a:r>
              <a:rPr lang="ru-RU" sz="1600" dirty="0"/>
              <a:t>-  дифференцировать  фонемы;</a:t>
            </a:r>
          </a:p>
          <a:p>
            <a:r>
              <a:rPr lang="ru-RU" sz="1600" dirty="0"/>
              <a:t>-  укреплять  пространственные  представления;</a:t>
            </a:r>
          </a:p>
          <a:p>
            <a:r>
              <a:rPr lang="ru-RU" sz="1600" dirty="0"/>
              <a:t>-  закреплять  процесс  фонематического  анализа;</a:t>
            </a:r>
          </a:p>
          <a:p>
            <a:r>
              <a:rPr lang="ru-RU" sz="1600" dirty="0"/>
              <a:t>-  переводить  графическую  форму  в  звуковую;</a:t>
            </a:r>
          </a:p>
          <a:p>
            <a:r>
              <a:rPr lang="ru-RU" sz="1600" dirty="0"/>
              <a:t>-  понимать  прочитанное;</a:t>
            </a:r>
          </a:p>
          <a:p>
            <a:r>
              <a:rPr lang="ru-RU" sz="1600" dirty="0"/>
              <a:t>-  членить  предложение.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529" y="3933055"/>
            <a:ext cx="2210519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98" y="4113079"/>
            <a:ext cx="2520280" cy="21602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975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28343"/>
            <a:ext cx="4032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К  ним относятся  компьютер, диктофон,  </a:t>
            </a:r>
            <a:r>
              <a:rPr lang="ru-RU" dirty="0" err="1" smtClean="0"/>
              <a:t>тренажор</a:t>
            </a:r>
            <a:r>
              <a:rPr lang="ru-RU" dirty="0" smtClean="0"/>
              <a:t>  </a:t>
            </a:r>
            <a:r>
              <a:rPr lang="ru-RU" dirty="0"/>
              <a:t>«</a:t>
            </a:r>
            <a:r>
              <a:rPr lang="ru-RU" dirty="0" smtClean="0"/>
              <a:t>Говорящее  зеркало». </a:t>
            </a:r>
            <a:r>
              <a:rPr lang="ru-RU" dirty="0" smtClean="0"/>
              <a:t>      Компьютерные   </a:t>
            </a:r>
            <a:r>
              <a:rPr lang="ru-RU" dirty="0"/>
              <a:t>технологии  улучшают  и  укрепляют  знания детей.  Удобно  их  использовать  при  проведении  индивидуальных  занятий.  А  для  групповых  занятий  характерны презентации, которые приучают  к  самостоятельности,  развивают  навык  самоконтроля.</a:t>
            </a:r>
          </a:p>
          <a:p>
            <a:r>
              <a:rPr lang="ru-RU" dirty="0"/>
              <a:t>	Работа  на   компьютере  успешно  развивает  когнитивную  деятельность:  восприятие,  внимание, память,  мышление и мелкую моторику.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44824"/>
            <a:ext cx="3600400" cy="34563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43608" y="260648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Зона      технических      средств       обучения.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7903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89494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dirty="0"/>
              <a:t>Главное в логопедии  то,  что  моя  работа  ориентирована на  результат.</a:t>
            </a:r>
          </a:p>
          <a:p>
            <a:r>
              <a:rPr lang="ru-RU" sz="2400" dirty="0"/>
              <a:t>               </a:t>
            </a:r>
            <a:r>
              <a:rPr lang="ru-RU" sz="2400" b="1" i="1" dirty="0"/>
              <a:t>Сенека   утверждал:</a:t>
            </a:r>
            <a:endParaRPr lang="ru-RU" sz="2400" dirty="0"/>
          </a:p>
          <a:p>
            <a:r>
              <a:rPr lang="ru-RU" sz="2400" b="1" i="1" dirty="0"/>
              <a:t>			« Уча  других,  мы  учимся  сами»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40968"/>
            <a:ext cx="3168352" cy="22048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140968"/>
            <a:ext cx="3528392" cy="2160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915816" y="5661248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Спасибо  </a:t>
            </a:r>
            <a:r>
              <a:rPr lang="ru-RU" b="1" dirty="0"/>
              <a:t>за 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85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Горьковской школе  - 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интернате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b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Есть 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необычный  кабинет.</a:t>
            </a:r>
            <a:b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Где 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работаю  -  я  -  учитель  -  логопед.</a:t>
            </a:r>
            <a:b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Кабинет  мой  не  мал  и  не 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велик,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Вот 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таким  каждый  видеть   его   привык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08920"/>
            <a:ext cx="3744416" cy="3312368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2636912"/>
            <a:ext cx="3822192" cy="344728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/>
              <a:t> Для  становления речи   ученика  </a:t>
            </a:r>
            <a:r>
              <a:rPr lang="ru-RU" dirty="0" smtClean="0"/>
              <a:t>  создано  </a:t>
            </a:r>
            <a:r>
              <a:rPr lang="ru-RU" b="1" dirty="0" smtClean="0"/>
              <a:t>единое  коррекционно  -  образовательное</a:t>
            </a:r>
            <a:r>
              <a:rPr lang="en-US" dirty="0"/>
              <a:t> </a:t>
            </a:r>
            <a:r>
              <a:rPr lang="ru-RU" b="1" dirty="0" smtClean="0"/>
              <a:t>пространство  </a:t>
            </a:r>
            <a:r>
              <a:rPr lang="ru-RU" b="1" dirty="0"/>
              <a:t>-  </a:t>
            </a:r>
            <a:r>
              <a:rPr lang="ru-RU" b="1" u="sng" dirty="0"/>
              <a:t>кабинет   логопеда.</a:t>
            </a:r>
            <a:endParaRPr lang="ru-RU" dirty="0"/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/>
              <a:t>Основное </a:t>
            </a:r>
            <a:r>
              <a:rPr lang="ru-RU" dirty="0"/>
              <a:t>назначение   кабинета   логопеда</a:t>
            </a:r>
            <a:r>
              <a:rPr lang="ru-RU" b="1" dirty="0"/>
              <a:t> </a:t>
            </a:r>
            <a:r>
              <a:rPr lang="ru-RU" b="1" dirty="0" smtClean="0"/>
              <a:t>  </a:t>
            </a:r>
            <a:r>
              <a:rPr lang="ru-RU" b="1" dirty="0"/>
              <a:t>- </a:t>
            </a:r>
            <a:r>
              <a:rPr lang="ru-RU" dirty="0"/>
              <a:t>создание       оптимальных       условий     для  </a:t>
            </a:r>
            <a:r>
              <a:rPr lang="ru-RU" dirty="0" smtClean="0"/>
              <a:t> </a:t>
            </a:r>
            <a:r>
              <a:rPr lang="ru-RU" dirty="0"/>
              <a:t>коррекционного    обучения  учащихся   с  </a:t>
            </a:r>
            <a:r>
              <a:rPr lang="ru-RU" dirty="0" smtClean="0"/>
              <a:t>ОВЗ </a:t>
            </a:r>
            <a:r>
              <a:rPr lang="ru-RU" dirty="0"/>
              <a:t>с     недостатками       в       развитии    устной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/>
              <a:t> письменной речи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 algn="ctr">
              <a:buNone/>
            </a:pPr>
            <a:r>
              <a:rPr lang="ru-RU" sz="2300" b="1" dirty="0"/>
              <a:t>Наш  девиз </a:t>
            </a:r>
            <a:r>
              <a:rPr lang="ru-RU" sz="2000" b="1" dirty="0"/>
              <a:t>:  </a:t>
            </a:r>
            <a:endParaRPr lang="en-US" sz="2000" b="1" dirty="0" smtClean="0"/>
          </a:p>
          <a:p>
            <a:pPr marL="0" indent="0" algn="ctr">
              <a:buNone/>
            </a:pPr>
            <a:r>
              <a:rPr lang="ru-RU" sz="2000" b="1" dirty="0" smtClean="0"/>
              <a:t> </a:t>
            </a:r>
            <a:r>
              <a:rPr lang="ru-RU" sz="2000" b="1" i="1" dirty="0"/>
              <a:t>Кто  со  </a:t>
            </a:r>
            <a:r>
              <a:rPr lang="ru-RU" sz="2000" b="1" i="1" dirty="0" smtClean="0"/>
              <a:t>звуками </a:t>
            </a:r>
            <a:r>
              <a:rPr lang="ru-RU" sz="2000" b="1" i="1" dirty="0"/>
              <a:t>не  дружит  </a:t>
            </a:r>
            <a:r>
              <a:rPr lang="ru-RU" sz="2000" b="1" i="1" dirty="0" smtClean="0"/>
              <a:t>- </a:t>
            </a:r>
            <a:r>
              <a:rPr lang="en-US" sz="2000" b="1" i="1" dirty="0" smtClean="0"/>
              <a:t>                   </a:t>
            </a:r>
            <a:r>
              <a:rPr lang="ru-RU" sz="2000" b="1" i="1" dirty="0" smtClean="0"/>
              <a:t>Приходите  </a:t>
            </a:r>
            <a:r>
              <a:rPr lang="ru-RU" sz="2000" b="1" i="1" dirty="0"/>
              <a:t>все  сюда.</a:t>
            </a:r>
            <a:endParaRPr lang="ru-RU" sz="2000" dirty="0"/>
          </a:p>
          <a:p>
            <a:pPr marL="0" indent="0">
              <a:lnSpc>
                <a:spcPct val="120000"/>
              </a:lnSpc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2511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370592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Для  работы  с  учащимися  определяются основные  задачи  коррекционно  -  образовательного  процесса.</a:t>
            </a:r>
            <a:b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1.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Обследование  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учащихся и  выявление  детей,  нуждающихся  в  логопедической  помощи.</a:t>
            </a:r>
            <a:b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2.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Систематическое  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проведение  профилактической  и  коррекционно  -  речевой  работы  с  детьми  в  соответствии  с  индивидуальными  и  групповыми  программами.</a:t>
            </a:r>
            <a:b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852936"/>
            <a:ext cx="4392487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2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2730632"/>
          </a:xfrm>
        </p:spPr>
        <p:txBody>
          <a:bodyPr>
            <a:normAutofit fontScale="90000"/>
          </a:bodyPr>
          <a:lstStyle/>
          <a:p>
            <a:r>
              <a:rPr lang="en-US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Назначение  </a:t>
            </a:r>
            <a:r>
              <a:rPr lang="ru-RU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логопедического  кабинета.</a:t>
            </a:r>
            <a:br>
              <a:rPr lang="ru-RU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	Создана  классическая  система  логопедического  воздействия  на  учащегося.</a:t>
            </a:r>
            <a:br>
              <a:rPr lang="ru-RU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 артикуляционного аппарата  и  формирование правильных артикуляционных  укладов; формирование  произносительных  звуков.</a:t>
            </a:r>
            <a:br>
              <a:rPr lang="ru-RU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 фонематического  восприятия ,  анализа  и  синтеза.</a:t>
            </a:r>
            <a:br>
              <a:rPr lang="ru-RU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 общей  и  мелкой моторики.</a:t>
            </a:r>
            <a:br>
              <a:rPr lang="ru-RU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Совершенствование  когнитивных  процессов.</a:t>
            </a:r>
            <a:br>
              <a:rPr lang="ru-RU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Формирование  лексико-грамматической  стороны речи  </a:t>
            </a: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 </a:t>
            </a: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</a:t>
            </a: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богащение  </a:t>
            </a:r>
            <a:r>
              <a:rPr lang="ru-RU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словаря.</a:t>
            </a:r>
            <a:br>
              <a:rPr lang="ru-RU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 связной речи.</a:t>
            </a:r>
            <a:br>
              <a:rPr lang="ru-RU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Коррекция </a:t>
            </a: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ДИСГРАФИИ </a:t>
            </a: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 </a:t>
            </a: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ДИСЛЕКСИИ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220143"/>
            <a:ext cx="5616624" cy="323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8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98584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Пространство  кабинета  логопедии  поделено на  5  зон.</a:t>
            </a:r>
            <a:b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ru-RU" sz="18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Зона  методического  сопровождения</a:t>
            </a:r>
            <a:b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2.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Зона  индивидуальной  работы.</a:t>
            </a:r>
            <a:b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3.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Зона  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групповой 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работы.</a:t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Зона  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развития  мелкой  моторики</a:t>
            </a:r>
            <a:b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5.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Зона  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технических  средств  обучения.</a:t>
            </a:r>
            <a:b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916728"/>
            <a:ext cx="5328592" cy="339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1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26576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Зона  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методического  сопровождения.</a:t>
            </a:r>
            <a:b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В  ней  собрана :</a:t>
            </a:r>
            <a:b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документация  логопедического  кабинета;</a:t>
            </a:r>
            <a:b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 методическая  литература;</a:t>
            </a:r>
            <a:b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программно  -  методическое  обеспечение  занятий. (планы).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08920"/>
            <a:ext cx="3744416" cy="352839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68044" y="2600910"/>
            <a:ext cx="3528394" cy="37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7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268760"/>
            <a:ext cx="4247327" cy="485772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        Одной  из  форм работы   учителя – логопеда   является   комплексная,  развернутая  </a:t>
            </a:r>
            <a:r>
              <a:rPr lang="ru-RU" u="sng" dirty="0"/>
              <a:t>диагностика речевых  нарушений учащихся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          Для проведения  обследования  звукопроизношения  используется  «Альбом  для  логопеда»  </a:t>
            </a:r>
            <a:r>
              <a:rPr lang="ru-RU" dirty="0" err="1"/>
              <a:t>О.Б.Иншаковой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          Проверяется состояние: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-   произношение  звуков;</a:t>
            </a:r>
          </a:p>
          <a:p>
            <a:pPr marL="0" indent="0">
              <a:buNone/>
            </a:pPr>
            <a:r>
              <a:rPr lang="ru-RU" dirty="0"/>
              <a:t>-   фонематический  анализ  и  синтез;</a:t>
            </a:r>
          </a:p>
          <a:p>
            <a:pPr marL="0" indent="0">
              <a:buNone/>
            </a:pPr>
            <a:r>
              <a:rPr lang="ru-RU" dirty="0"/>
              <a:t>-   слоговая  структура  слова;</a:t>
            </a:r>
          </a:p>
          <a:p>
            <a:pPr marL="0" indent="0">
              <a:buNone/>
            </a:pPr>
            <a:r>
              <a:rPr lang="ru-RU" dirty="0"/>
              <a:t>-   грамматический  строй  речи;</a:t>
            </a:r>
          </a:p>
          <a:p>
            <a:pPr marL="0" indent="0">
              <a:buNone/>
            </a:pPr>
            <a:r>
              <a:rPr lang="ru-RU" dirty="0"/>
              <a:t>-   самостоятельная  речь.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88025" y="2060848"/>
            <a:ext cx="4320479" cy="331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556792"/>
            <a:ext cx="4247327" cy="47525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      Также  используются  другие  материалы  для  обследования :</a:t>
            </a:r>
          </a:p>
          <a:p>
            <a:pPr marL="0" indent="0">
              <a:buNone/>
            </a:pPr>
            <a:r>
              <a:rPr lang="ru-RU" dirty="0"/>
              <a:t>- слоговая структура слова  - методика  Макаровой А.К.;</a:t>
            </a:r>
          </a:p>
          <a:p>
            <a:pPr marL="0" indent="0">
              <a:buNone/>
            </a:pPr>
            <a:r>
              <a:rPr lang="ru-RU" dirty="0"/>
              <a:t>-  устная  речь  -  методика  </a:t>
            </a:r>
            <a:r>
              <a:rPr lang="ru-RU" dirty="0" err="1"/>
              <a:t>Трубниковой</a:t>
            </a:r>
            <a:r>
              <a:rPr lang="ru-RU" dirty="0"/>
              <a:t>  Н.М.;</a:t>
            </a:r>
          </a:p>
          <a:p>
            <a:pPr marL="0" indent="0">
              <a:buNone/>
            </a:pPr>
            <a:r>
              <a:rPr lang="ru-RU" dirty="0"/>
              <a:t>-  письменная  речь  -  методика  </a:t>
            </a:r>
            <a:r>
              <a:rPr lang="ru-RU" dirty="0" err="1"/>
              <a:t>Садовниковой</a:t>
            </a:r>
            <a:r>
              <a:rPr lang="ru-RU" dirty="0"/>
              <a:t>   И.Н.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      </a:t>
            </a:r>
            <a:r>
              <a:rPr lang="ru-RU" b="1" dirty="0"/>
              <a:t>Для   коррекции  нарушений речи  проводятся логопедические  занятия.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       </a:t>
            </a:r>
            <a:r>
              <a:rPr lang="ru-RU" dirty="0"/>
              <a:t>Комплексный  подход  к  обучению  учащихся  с  ОВЗ  позволяет  улучшить  речевое  и  психическое  развитие  детей.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27985" y="2492895"/>
            <a:ext cx="4176465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6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123</TotalTime>
  <Words>607</Words>
  <Application>Microsoft Office PowerPoint</Application>
  <PresentationFormat>Экран (4:3)</PresentationFormat>
  <Paragraphs>111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 Комплексный  подход  к  преодолению   речевых  нарушений</vt:lpstr>
      <vt:lpstr>Презентация PowerPoint</vt:lpstr>
      <vt:lpstr>                  В Горьковской школе  -  интернате    Есть  необычный  кабинет.           Где  работаю  -  я  -  учитель  -  логопед.  Кабинет  мой  не  мал  и  не  велик,                                Вот  таким  каждый  видеть   его   привык. </vt:lpstr>
      <vt:lpstr>Для  работы  с  учащимися  определяются основные  задачи  коррекционно  -  образовательного  процесса.      1. Обследование  учащихся и  выявление  детей,  нуждающихся  в  логопедической  помощи.      2. Систематическое  проведение  профилактической  и  коррекционно  -  речевой  работы  с  детьми  в  соответствии  с  индивидуальными  и  групповыми  программами. </vt:lpstr>
      <vt:lpstr>  Назначение  логопедического  кабинета.  Создана  классическая  система  логопедического  воздействия  на  учащегося. Развитие  артикуляционного аппарата  и  формирование правильных артикуляционных  укладов; формирование  произносительных  звуков. Развитие  фонематического  восприятия ,  анализа  и  синтеза. Развитие  общей  и  мелкой моторики. Совершенствование  когнитивных  процессов. Формирование  лексико-грамматической  стороны речи  и  обогащение  словаря. Развитие  связной речи. Коррекция ДИСГРАФИИ   и  ДИСЛЕКСИИ. </vt:lpstr>
      <vt:lpstr>Пространство  кабинета  логопедии  поделено на  5  зон.   1.   Зона  методического  сопровождения       2.  Зона  индивидуальной  работы.  3. Зона  групповой  работы.       4. Зона  развития  мелкой  моторики  5. Зона  технических  средств  обучения. </vt:lpstr>
      <vt:lpstr>Зона  методического  сопровождения.  В  ней  собрана : -  документация  логопедического  кабинета;  -  методическая  литература;       -  программно  -  методическое  обеспечение  занятий. (планы).</vt:lpstr>
      <vt:lpstr>Презентация PowerPoint</vt:lpstr>
      <vt:lpstr>Презентация PowerPoint</vt:lpstr>
      <vt:lpstr>Презентация PowerPoint</vt:lpstr>
      <vt:lpstr> Особое  внимание уделяется  артикуляционной  гимнастике,  целью  которой  является  укрепление  мышц  речедвигательного  аппарата. Используются  подражательно  -  исполнительские  упражнения.  Важной    частью  работы  являются  зеркала,  чтобы  ученик  следил  за  инструкцией  логопеда и  точно  повторял  упражнения  на определённый  звук. </vt:lpstr>
      <vt:lpstr>Ответственным  этапом  в индивидуальной  работе  является  автоматизация  и  дифференциация  звуков.  После  «воспитания»  звука,  начинается  работа по  закреплению  его  в  слогах,  словах,  предложениях  и  текстах.             В  работе  широко  используется логотренажор  «Говорящее  зеркало»  с  обратной  связью. Оно  помогает контролировать  ученику  произносимый  звук.  Для  автоматизации  звуков  активно  используется комплекс  артикуляционных  упражнений  в  картинках, картинный  материал, картотека  закрепления  звуков в  слогах,  словах, предложениях  и  текстах, специальная  литература. </vt:lpstr>
      <vt:lpstr>Ученики,  владея  бытовой  речью,  затрудняются  последовательно  и  полно излагать  свои  мысли, что  обусловлено  несформированностью  их  внутренней  речью.  Взаимодействие  между  логопедом  и  учениками  в  зоне  индивидуальной  работы  способствует  проведению работы  по  формированию  монологической  и диалогической речи.   Ребята  учатся  делать  сообщение  на  заданную  тему. Пополняется  номинативный и предикативный  словарь,  формируется  связная  речь.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Комплексный  подход  к  преодолению   речевых  нарушений</dc:title>
  <dc:creator>Михаил</dc:creator>
  <cp:lastModifiedBy>RePack by Diakov</cp:lastModifiedBy>
  <cp:revision>15</cp:revision>
  <dcterms:created xsi:type="dcterms:W3CDTF">2017-02-24T12:46:44Z</dcterms:created>
  <dcterms:modified xsi:type="dcterms:W3CDTF">2017-03-12T14:19:34Z</dcterms:modified>
</cp:coreProperties>
</file>