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3" r:id="rId8"/>
    <p:sldId id="264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52A"/>
    <a:srgbClr val="E30746"/>
    <a:srgbClr val="383420"/>
    <a:srgbClr val="655E39"/>
    <a:srgbClr val="F94578"/>
    <a:srgbClr val="8D052C"/>
    <a:srgbClr val="948A54"/>
    <a:srgbClr val="FB81A4"/>
    <a:srgbClr val="D69473"/>
    <a:srgbClr val="FA6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134" y="-102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C18EE-F714-44E9-85D9-B2EC11FEAE77}" type="datetimeFigureOut">
              <a:rPr kumimoji="1" lang="ja-JP" altLang="ru-RU" smtClean="0"/>
              <a:pPr/>
              <a:t>2018/4/20</a:t>
            </a:fld>
            <a:endParaRPr kumimoji="1"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ru-RU" smtClean="0"/>
              <a:t>Click to edit Master text styles</a:t>
            </a:r>
          </a:p>
          <a:p>
            <a:pPr lvl="1"/>
            <a:r>
              <a:rPr kumimoji="1" lang="ru-RU" smtClean="0"/>
              <a:t>Second level</a:t>
            </a:r>
          </a:p>
          <a:p>
            <a:pPr lvl="2"/>
            <a:r>
              <a:rPr kumimoji="1" lang="ru-RU" smtClean="0"/>
              <a:t>Third level</a:t>
            </a:r>
          </a:p>
          <a:p>
            <a:pPr lvl="3"/>
            <a:r>
              <a:rPr kumimoji="1" lang="ru-RU" smtClean="0"/>
              <a:t>Fourth level</a:t>
            </a:r>
          </a:p>
          <a:p>
            <a:pPr lvl="4"/>
            <a:r>
              <a:rPr kumimoji="1" lang="ru-RU" smtClean="0"/>
              <a:t>Fifth level</a:t>
            </a:r>
            <a:endParaRPr kumimoji="1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91740-C4D5-4FF9-9735-B451AE1B4D3F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  <p:extLst>
      <p:ext uri="{BB962C8B-B14F-4D97-AF65-F5344CB8AC3E}">
        <p14:creationId xmlns:p14="http://schemas.microsoft.com/office/powerpoint/2010/main" val="3751663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1740-C4D5-4FF9-9735-B451AE1B4D3F}" type="slidenum">
              <a:rPr kumimoji="1" lang="ru-RU" smtClean="0"/>
              <a:pPr/>
              <a:t>1</a:t>
            </a:fld>
            <a:endParaRPr kumimoji="1"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55E39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smtClean="0"/>
              <a:t>Образец подзаголовка</a:t>
            </a:r>
            <a:endParaRPr kumimoji="1"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DCBE54BF-C20A-4A89-B661-AC9E323BCEDC}" type="datetimeFigureOut">
              <a:rPr lang="ru-RU" altLang="ja-JP" smtClean="0"/>
              <a:pPr/>
              <a:t>20.04.2018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B10D3B03-457D-4D29-B6ED-3FDDB7AE5E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20.04.2018</a:t>
            </a:fld>
            <a:endParaRPr kumimoji="1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20.04.2018</a:t>
            </a:fld>
            <a:endParaRPr kumimoji="1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20.04.2018</a:t>
            </a:fld>
            <a:endParaRPr kumimoji="1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48A5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20.04.2018</a:t>
            </a:fld>
            <a:endParaRPr kumimoji="1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D69473"/>
                </a:solidFill>
              </a:defRPr>
            </a:lvl1pPr>
            <a:lvl2pPr>
              <a:defRPr sz="2400">
                <a:solidFill>
                  <a:srgbClr val="D69473"/>
                </a:solidFill>
              </a:defRPr>
            </a:lvl2pPr>
            <a:lvl3pPr>
              <a:defRPr sz="2000">
                <a:solidFill>
                  <a:srgbClr val="D69473"/>
                </a:solidFill>
              </a:defRPr>
            </a:lvl3pPr>
            <a:lvl4pPr>
              <a:defRPr sz="1800">
                <a:solidFill>
                  <a:srgbClr val="D69473"/>
                </a:solidFill>
              </a:defRPr>
            </a:lvl4pPr>
            <a:lvl5pPr>
              <a:defRPr sz="1800">
                <a:solidFill>
                  <a:srgbClr val="D6947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20.04.2018</a:t>
            </a:fld>
            <a:endParaRPr kumimoji="1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D69473"/>
                </a:solidFill>
              </a:defRPr>
            </a:lvl1pPr>
            <a:lvl2pPr>
              <a:defRPr sz="2000">
                <a:solidFill>
                  <a:srgbClr val="D69473"/>
                </a:solidFill>
              </a:defRPr>
            </a:lvl2pPr>
            <a:lvl3pPr>
              <a:defRPr sz="1800">
                <a:solidFill>
                  <a:srgbClr val="D69473"/>
                </a:solidFill>
              </a:defRPr>
            </a:lvl3pPr>
            <a:lvl4pPr>
              <a:defRPr sz="1600">
                <a:solidFill>
                  <a:srgbClr val="D69473"/>
                </a:solidFill>
              </a:defRPr>
            </a:lvl4pPr>
            <a:lvl5pPr>
              <a:defRPr sz="1600">
                <a:solidFill>
                  <a:srgbClr val="D6947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20.04.2018</a:t>
            </a:fld>
            <a:endParaRPr kumimoji="1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20.04.2018</a:t>
            </a:fld>
            <a:endParaRPr kumimoji="1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20.04.2018</a:t>
            </a:fld>
            <a:endParaRPr kumimoji="1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20.04.2018</a:t>
            </a:fld>
            <a:endParaRPr kumimoji="1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ru-RU" smtClean="0"/>
              <a:t>Вставка рисунка</a:t>
            </a:r>
            <a:endParaRPr kumimoji="1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20.04.2018</a:t>
            </a:fld>
            <a:endParaRPr kumimoji="1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ru-RU" smtClean="0"/>
              <a:t>Образец заголовка</a:t>
            </a:r>
            <a:endParaRPr kumimoji="1"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fld id="{DCBE54BF-C20A-4A89-B661-AC9E323BCEDC}" type="datetimeFigureOut">
              <a:rPr lang="ru-RU" altLang="ja-JP" smtClean="0"/>
              <a:pPr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fld id="{B10D3B03-457D-4D29-B6ED-3FDDB7AE5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kumimoji="1" sz="4400" b="1" kern="1200" cap="none" spc="50">
          <a:ln w="13500">
            <a:noFill/>
            <a:prstDash val="solid"/>
          </a:ln>
          <a:solidFill>
            <a:srgbClr val="E30746"/>
          </a:solidFill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3200" b="1" kern="1200">
          <a:solidFill>
            <a:srgbClr val="4A452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2800" kern="1200">
          <a:solidFill>
            <a:srgbClr val="4A452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2400" kern="1200">
          <a:solidFill>
            <a:srgbClr val="4A452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2000" kern="1200">
          <a:solidFill>
            <a:srgbClr val="4A452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kumimoji="1" sz="2000" kern="1200">
          <a:solidFill>
            <a:srgbClr val="4A452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440667"/>
            <a:ext cx="6480720" cy="936105"/>
          </a:xfrm>
        </p:spPr>
        <p:txBody>
          <a:bodyPr>
            <a:noAutofit/>
          </a:bodyPr>
          <a:lstStyle/>
          <a:p>
            <a:endParaRPr kumimoji="1" lang="ru-RU" sz="6000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52386" y="427119"/>
            <a:ext cx="6480720" cy="10081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Умные  пальчики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0" y="1700808"/>
            <a:ext cx="9144000" cy="36004"/>
          </a:xfrm>
          <a:prstGeom prst="line">
            <a:avLst/>
          </a:prstGeom>
          <a:ln w="127000" cmpd="sng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43608" y="1916832"/>
            <a:ext cx="6912768" cy="0"/>
          </a:xfrm>
          <a:prstGeom prst="line">
            <a:avLst/>
          </a:prstGeom>
          <a:ln w="1270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971600" y="2492896"/>
            <a:ext cx="7272808" cy="33123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475656" y="6237312"/>
            <a:ext cx="6624736" cy="276999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Составила: учитель-логопед  Жиглова  Раиса  Дмитриевна</a:t>
            </a:r>
            <a:endParaRPr lang="ru-RU" sz="12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9371">
            <a:off x="2468243" y="2980332"/>
            <a:ext cx="3574484" cy="21318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1895"/>
            <a:ext cx="1346308" cy="1432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i="1" dirty="0" smtClean="0"/>
              <a:t>Флажок</a:t>
            </a:r>
            <a:endParaRPr lang="ru-RU" sz="5400" i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215900" cmpd="thinThick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5013176"/>
            <a:ext cx="9144000" cy="0"/>
          </a:xfrm>
          <a:prstGeom prst="line">
            <a:avLst/>
          </a:prstGeom>
          <a:ln w="215900" cmpd="thickThin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04864"/>
            <a:ext cx="2843808" cy="21328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0815"/>
            <a:ext cx="779909" cy="10412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28800"/>
            <a:ext cx="931739" cy="8080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2563406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Горит  на  солнышке флажок.</a:t>
            </a:r>
          </a:p>
          <a:p>
            <a:r>
              <a:rPr lang="ru-RU" sz="2000" b="1" i="1" dirty="0" smtClean="0"/>
              <a:t>Как будто  я  огонь  зажёг.</a:t>
            </a:r>
            <a:endParaRPr lang="ru-RU" sz="2000" b="1" i="1" dirty="0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55576" y="5564088"/>
            <a:ext cx="720080" cy="626368"/>
          </a:xfrm>
          <a:prstGeom prst="star4">
            <a:avLst>
              <a:gd name="adj" fmla="val 57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619672" y="537321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</a:rPr>
              <a:t>Четыре прямых  пальца  руки (кроме  большого)  плотно прижать друг к другу. Отвести правую руку в сторону. Развернуть её так, чтобы большой палец, оттянутый  до  отказа,  оказался внизу.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4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81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i="1" dirty="0" smtClean="0"/>
              <a:t>Солнце</a:t>
            </a:r>
            <a:endParaRPr lang="ru-RU" sz="5400" i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215900" cmpd="thinThick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4090" y="4941168"/>
            <a:ext cx="9144000" cy="0"/>
          </a:xfrm>
          <a:prstGeom prst="line">
            <a:avLst/>
          </a:prstGeom>
          <a:ln w="215900" cmpd="thickThin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60" y="2003441"/>
            <a:ext cx="3061616" cy="22962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73567"/>
            <a:ext cx="1530474" cy="10092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80" y="1556792"/>
            <a:ext cx="384560" cy="5134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81033">
            <a:off x="813991" y="1650504"/>
            <a:ext cx="441131" cy="4068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1182534">
            <a:off x="4989298" y="2141549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 smtClean="0"/>
          </a:p>
          <a:p>
            <a:r>
              <a:rPr lang="ru-RU" sz="2000" b="1" i="1" dirty="0" smtClean="0"/>
              <a:t>Солнце  утром  рано  встало.</a:t>
            </a:r>
          </a:p>
          <a:p>
            <a:r>
              <a:rPr lang="ru-RU" sz="2000" b="1" i="1" dirty="0" smtClean="0"/>
              <a:t>Всех ребят  приласкало.</a:t>
            </a:r>
            <a:endParaRPr lang="ru-RU" sz="2000" b="1" i="1" dirty="0"/>
          </a:p>
        </p:txBody>
      </p:sp>
      <p:sp>
        <p:nvSpPr>
          <p:cNvPr id="16" name="4-конечная звезда 15"/>
          <p:cNvSpPr/>
          <p:nvPr/>
        </p:nvSpPr>
        <p:spPr>
          <a:xfrm>
            <a:off x="952959" y="5445224"/>
            <a:ext cx="666713" cy="698376"/>
          </a:xfrm>
          <a:prstGeom prst="star4">
            <a:avLst>
              <a:gd name="adj" fmla="val 14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979712" y="558924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Ладони  скрестить.   Пальцы  широко  раздвинуть,  образуя  «солнышко  с  лучами».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2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i="1" dirty="0" smtClean="0"/>
              <a:t>Очки</a:t>
            </a:r>
            <a:endParaRPr lang="ru-RU" sz="5400" i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0" y="1412776"/>
            <a:ext cx="9144000" cy="72008"/>
          </a:xfrm>
          <a:prstGeom prst="line">
            <a:avLst/>
          </a:prstGeom>
          <a:ln w="215900" cmpd="thickThin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5013176"/>
            <a:ext cx="9144000" cy="0"/>
          </a:xfrm>
          <a:prstGeom prst="line">
            <a:avLst/>
          </a:prstGeom>
          <a:ln w="215900" cmpd="thickThin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2060848"/>
            <a:ext cx="2963821" cy="22228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 rot="20967261">
            <a:off x="899592" y="249289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-  Что стряслось у тёти  Гали?</a:t>
            </a:r>
          </a:p>
          <a:p>
            <a:r>
              <a:rPr lang="ru-RU" sz="2000" b="1" i="1" dirty="0" smtClean="0"/>
              <a:t>-  У  неё  очки  пропали!</a:t>
            </a:r>
            <a:endParaRPr lang="ru-RU" sz="2000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210" y="1684306"/>
            <a:ext cx="845443" cy="7530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84306"/>
            <a:ext cx="773435" cy="688942"/>
          </a:xfrm>
          <a:prstGeom prst="rect">
            <a:avLst/>
          </a:prstGeom>
        </p:spPr>
      </p:pic>
      <p:sp>
        <p:nvSpPr>
          <p:cNvPr id="11" name="4-конечная звезда 10"/>
          <p:cNvSpPr/>
          <p:nvPr/>
        </p:nvSpPr>
        <p:spPr>
          <a:xfrm>
            <a:off x="909901" y="5445224"/>
            <a:ext cx="457200" cy="673224"/>
          </a:xfrm>
          <a:prstGeom prst="star4">
            <a:avLst>
              <a:gd name="adj" fmla="val 16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58925" y="5320171"/>
            <a:ext cx="6780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Образовать два  кружка  из больших  и  указательных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п</a:t>
            </a:r>
            <a:r>
              <a:rPr lang="ru-RU" b="1" i="1" dirty="0" smtClean="0">
                <a:solidFill>
                  <a:srgbClr val="002060"/>
                </a:solidFill>
              </a:rPr>
              <a:t>альцев  обеих  рук,  соединив  их.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10" y="30370"/>
            <a:ext cx="1017708" cy="84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i="1" dirty="0" smtClean="0"/>
              <a:t>Гусь</a:t>
            </a:r>
            <a:endParaRPr lang="ru-RU" sz="5400" i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0" y="1340768"/>
            <a:ext cx="9144000" cy="72008"/>
          </a:xfrm>
          <a:prstGeom prst="line">
            <a:avLst/>
          </a:prstGeom>
          <a:ln w="215900" cmpd="thickThin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0" y="5024733"/>
            <a:ext cx="9144000" cy="27855"/>
          </a:xfrm>
          <a:prstGeom prst="line">
            <a:avLst/>
          </a:prstGeom>
          <a:ln w="215900" cmpd="thickThin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15582"/>
            <a:ext cx="3227851" cy="2420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59" y="1471726"/>
            <a:ext cx="572840" cy="6461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30864" y="2720967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Гусь гнездо своё чинил,</a:t>
            </a:r>
          </a:p>
          <a:p>
            <a:r>
              <a:rPr lang="ru-RU" sz="2000" b="1" i="1" dirty="0" smtClean="0"/>
              <a:t>Гусь считалку сочинил.</a:t>
            </a:r>
            <a:endParaRPr lang="ru-RU" sz="2000" b="1" i="1" dirty="0"/>
          </a:p>
        </p:txBody>
      </p:sp>
      <p:sp>
        <p:nvSpPr>
          <p:cNvPr id="15" name="4-конечная звезда 14"/>
          <p:cNvSpPr/>
          <p:nvPr/>
        </p:nvSpPr>
        <p:spPr>
          <a:xfrm>
            <a:off x="711921" y="5661248"/>
            <a:ext cx="691727" cy="67723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763688" y="5517232"/>
            <a:ext cx="6695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Большой  и  указательный  пальцы  соединить  в  « клюв»,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о</a:t>
            </a:r>
            <a:r>
              <a:rPr lang="ru-RU" b="1" i="1" dirty="0" smtClean="0">
                <a:solidFill>
                  <a:srgbClr val="002060"/>
                </a:solidFill>
              </a:rPr>
              <a:t>стальные  -  в  кулачок.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709" y="0"/>
            <a:ext cx="1047934" cy="83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1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i="1" dirty="0" smtClean="0"/>
              <a:t>Дождик</a:t>
            </a:r>
            <a:endParaRPr lang="ru-RU" sz="5400" i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215900" cmpd="thickThin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5013176"/>
            <a:ext cx="9144000" cy="0"/>
          </a:xfrm>
          <a:prstGeom prst="line">
            <a:avLst/>
          </a:prstGeom>
          <a:ln w="215900" cmpd="thickThin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04864"/>
            <a:ext cx="2843808" cy="21328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255" y="1559347"/>
            <a:ext cx="965330" cy="8371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F5F4"/>
              </a:clrFrom>
              <a:clrTo>
                <a:srgbClr val="F9F5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987" y="1655602"/>
            <a:ext cx="898662" cy="7793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21231556">
            <a:off x="1187624" y="2405482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Дождик,  дождик</a:t>
            </a:r>
          </a:p>
          <a:p>
            <a:r>
              <a:rPr lang="ru-RU" sz="2000" b="1" i="1" dirty="0" smtClean="0"/>
              <a:t>Хватит  лить</a:t>
            </a:r>
          </a:p>
          <a:p>
            <a:r>
              <a:rPr lang="ru-RU" sz="2000" b="1" i="1" dirty="0" smtClean="0"/>
              <a:t>И  ребят  мочить.</a:t>
            </a:r>
            <a:endParaRPr lang="ru-RU" sz="2000" b="1" i="1" dirty="0"/>
          </a:p>
        </p:txBody>
      </p:sp>
      <p:sp>
        <p:nvSpPr>
          <p:cNvPr id="15" name="4-конечная звезда 14"/>
          <p:cNvSpPr/>
          <p:nvPr/>
        </p:nvSpPr>
        <p:spPr>
          <a:xfrm>
            <a:off x="1031428" y="5517232"/>
            <a:ext cx="660252" cy="77038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123728" y="5517232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Подушечки правой ( левой) руки  придать  к  столу. Попеременно постукивать  ими  по  поверхности  стола  ( как  игра  на  пианино).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4298">
            <a:off x="2656710" y="-81134"/>
            <a:ext cx="1116177" cy="12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6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i="1" dirty="0" smtClean="0"/>
              <a:t>Деревья</a:t>
            </a:r>
            <a:endParaRPr lang="ru-RU" sz="5400" i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215900" cmpd="thinThick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5013176"/>
            <a:ext cx="9144000" cy="0"/>
          </a:xfrm>
          <a:prstGeom prst="line">
            <a:avLst/>
          </a:prstGeom>
          <a:ln w="215900" cmpd="thickThin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204864"/>
            <a:ext cx="2939819" cy="22048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4F5"/>
              </a:clrFrom>
              <a:clrTo>
                <a:srgbClr val="F6F4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695" y="1610495"/>
            <a:ext cx="638081" cy="7197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92696"/>
            <a:ext cx="848950" cy="6358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85" y="-76607"/>
            <a:ext cx="745430" cy="7969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49935" y="2654818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Здравствуй лес, дремучий  лес.</a:t>
            </a:r>
          </a:p>
          <a:p>
            <a:r>
              <a:rPr lang="ru-RU" sz="2000" b="1" i="1" dirty="0" smtClean="0"/>
              <a:t>Полный  сказок  и  чудес!</a:t>
            </a:r>
          </a:p>
        </p:txBody>
      </p:sp>
      <p:sp>
        <p:nvSpPr>
          <p:cNvPr id="14" name="4-конечная звезда 13"/>
          <p:cNvSpPr/>
          <p:nvPr/>
        </p:nvSpPr>
        <p:spPr>
          <a:xfrm>
            <a:off x="912429" y="5517232"/>
            <a:ext cx="635235" cy="77038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917695" y="5517232"/>
            <a:ext cx="661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Поднять  обе  руки  ладонями  к  себе,  широко расставив  пальцы.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6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07604" y="1680592"/>
            <a:ext cx="7128792" cy="39604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Детские  физиологи давно  пришли  к  выводу,  что  развитие  речи  у  детей  неразрывно  связано  с  формированием  способности  совершать  мелкие  и  точные  движения  пальцами.</a:t>
            </a:r>
          </a:p>
          <a:p>
            <a:pPr algn="just"/>
            <a:endParaRPr lang="ru-RU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Сформированность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уровня мелкой  моторики  играет  важную  роль  в  развитии  у  детей  с  ОВЗ.  Сам  термин  </a:t>
            </a:r>
            <a:r>
              <a:rPr lang="ru-RU" sz="2000" b="1" i="1" u="sng" dirty="0" smtClean="0">
                <a:solidFill>
                  <a:srgbClr val="0070C0"/>
                </a:solidFill>
              </a:rPr>
              <a:t>мелкая   моторика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означает  разновидность  движений  ,в  которых  участвуют  мелкие  мышцы  рук.  Выявлена прямая  связь  между   положительным  уровнем  мелкой  моторики  и  уровнем  развития  психических  процессов  у  детей.</a:t>
            </a:r>
            <a:endParaRPr lang="ru-RU" sz="2000" b="1" i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90872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0" y="1088740"/>
            <a:ext cx="9144000" cy="36004"/>
          </a:xfrm>
          <a:prstGeom prst="line">
            <a:avLst/>
          </a:prstGeom>
          <a:ln w="215900" cmpd="thickThin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8902">
            <a:off x="1078882" y="264925"/>
            <a:ext cx="1287587" cy="1287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373216"/>
            <a:ext cx="1453703" cy="96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9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V="1">
            <a:off x="0" y="1160748"/>
            <a:ext cx="9144000" cy="36004"/>
          </a:xfrm>
          <a:prstGeom prst="line">
            <a:avLst/>
          </a:prstGeom>
          <a:ln w="215900" cmpd="thickThin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0760">
            <a:off x="7705088" y="5118330"/>
            <a:ext cx="1368152" cy="10858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27659"/>
            <a:ext cx="1639069" cy="1639069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208370" y="1628800"/>
            <a:ext cx="6912768" cy="40324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i="1" dirty="0" smtClean="0"/>
              <a:t>  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Самым  важным  и  основным  из 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коррегирующих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средств  для  подготовки мелкой  моторики  рук  и  овладением  детьми  с  интеллектуальной  недостаточностью  навыками  письма  является  </a:t>
            </a:r>
            <a:r>
              <a:rPr lang="ru-RU" sz="2000" b="1" i="1" dirty="0" smtClean="0">
                <a:solidFill>
                  <a:srgbClr val="0070C0"/>
                </a:solidFill>
              </a:rPr>
              <a:t>пальчиковая  гимнастика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/>
            <a:endParaRPr lang="ru-RU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Целью  данной  гимнастики  является  развитие  мелких  дифференцированных  моторных  актов  и  двигательных  умений  развития  способностей  памяти,  внимания,  речи  и  мышления.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88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215900" cmpd="thinThick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1151620" y="1772816"/>
            <a:ext cx="6840760" cy="38164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Для  детей  с  ОВЗ  пальчиковую  гимнастику  проводят ежедневно  в  течение  10-15 минут.  Педагог контролирует правильность  кисти  рук  и  точность  переключения  одного движения  на  другое.  Дети могут  помочь  себе  другой рукой  для выполнения  точной  позы кисти. Инструкция  педагога  должна  быть  четкой,  доброжелательной ,содержать элементы  одобрения и характеристику оценки действий учащихся</a:t>
            </a:r>
          </a:p>
          <a:p>
            <a:pPr algn="just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/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Руки –инструмент тонкий и настраивается в течение долгого времени. Благодаря развитой руке  расширяются  возможности ученика и он получает величайшее богатство в жизни – «дар» речи.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2" y="188640"/>
            <a:ext cx="1661724" cy="10780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6929">
            <a:off x="7884369" y="1772816"/>
            <a:ext cx="78758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5400" i="1" dirty="0" smtClean="0"/>
              <a:t>Домик</a:t>
            </a:r>
            <a:endParaRPr lang="ru-RU" sz="5400" i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215900" cmpd="thinThick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0" y="4977172"/>
            <a:ext cx="9144000" cy="36004"/>
          </a:xfrm>
          <a:prstGeom prst="line">
            <a:avLst/>
          </a:prstGeom>
          <a:ln w="215900" cmpd="thinThick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8275">
            <a:off x="5427405" y="92646"/>
            <a:ext cx="707901" cy="9450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3" y="2044091"/>
            <a:ext cx="3144008" cy="23580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56792"/>
            <a:ext cx="815629" cy="7073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21250508">
            <a:off x="5004048" y="2264122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 smtClean="0"/>
          </a:p>
          <a:p>
            <a:r>
              <a:rPr lang="ru-RU" sz="2000" b="1" i="1" dirty="0" smtClean="0"/>
              <a:t>Дом мы строим </a:t>
            </a:r>
            <a:r>
              <a:rPr lang="ru-RU" sz="2000" b="1" i="1" dirty="0" err="1" smtClean="0"/>
              <a:t>выше,выше</a:t>
            </a:r>
            <a:r>
              <a:rPr lang="ru-RU" sz="2000" b="1" i="1" dirty="0" smtClean="0"/>
              <a:t>.</a:t>
            </a:r>
          </a:p>
          <a:p>
            <a:r>
              <a:rPr lang="ru-RU" sz="2000" b="1" i="1" dirty="0" smtClean="0"/>
              <a:t>Есть окошки в нём  и  крыша</a:t>
            </a:r>
            <a:endParaRPr lang="ru-RU" sz="2000" b="1" i="1" dirty="0"/>
          </a:p>
        </p:txBody>
      </p:sp>
      <p:sp>
        <p:nvSpPr>
          <p:cNvPr id="15" name="4-конечная звезда 14"/>
          <p:cNvSpPr/>
          <p:nvPr/>
        </p:nvSpPr>
        <p:spPr>
          <a:xfrm>
            <a:off x="450427" y="5589556"/>
            <a:ext cx="623838" cy="576064"/>
          </a:xfrm>
          <a:prstGeom prst="star4">
            <a:avLst>
              <a:gd name="adj" fmla="val 94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74265" y="5424961"/>
            <a:ext cx="7315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</a:rPr>
              <a:t>Создать угол –»крышу» пальцами обеих рук, соединив их подушечками под углом.  Большие      пальцы    соединить     по    прямой      линии.    Получится</a:t>
            </a:r>
          </a:p>
          <a:p>
            <a:r>
              <a:rPr lang="ru-RU" sz="1600" b="1" i="1" dirty="0">
                <a:solidFill>
                  <a:srgbClr val="002060"/>
                </a:solidFill>
              </a:rPr>
              <a:t>т</a:t>
            </a:r>
            <a:r>
              <a:rPr lang="ru-RU" sz="1600" b="1" i="1" dirty="0" smtClean="0">
                <a:solidFill>
                  <a:srgbClr val="002060"/>
                </a:solidFill>
              </a:rPr>
              <a:t>реугольная  «крыша»    с    «окном».   Раздвинут ь шире запястья, а локти прижать к туловищу.    Получится     «высокий     дом».</a:t>
            </a:r>
          </a:p>
        </p:txBody>
      </p:sp>
    </p:spTree>
    <p:extLst>
      <p:ext uri="{BB962C8B-B14F-4D97-AF65-F5344CB8AC3E}">
        <p14:creationId xmlns:p14="http://schemas.microsoft.com/office/powerpoint/2010/main" val="46712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На  работу</a:t>
            </a:r>
            <a:endParaRPr lang="ru-RU" i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0" y="1412776"/>
            <a:ext cx="9144000" cy="72008"/>
          </a:xfrm>
          <a:prstGeom prst="line">
            <a:avLst/>
          </a:prstGeom>
          <a:ln w="215900" cmpd="thickThin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5013176"/>
            <a:ext cx="9144000" cy="0"/>
          </a:xfrm>
          <a:prstGeom prst="line">
            <a:avLst/>
          </a:prstGeom>
          <a:ln w="215900" cmpd="thickThin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10" y="1947522"/>
            <a:ext cx="3366804" cy="25251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578881" y="2502188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Встали </a:t>
            </a:r>
            <a:r>
              <a:rPr lang="ru-RU" sz="2000" b="1" i="1" dirty="0"/>
              <a:t>б</a:t>
            </a:r>
            <a:r>
              <a:rPr lang="ru-RU" sz="2000" b="1" i="1" dirty="0" smtClean="0"/>
              <a:t>ратцы все- «Ура!»</a:t>
            </a:r>
          </a:p>
          <a:p>
            <a:r>
              <a:rPr lang="ru-RU" sz="2000" b="1" i="1" dirty="0" smtClean="0"/>
              <a:t>На   работу  им  пора.</a:t>
            </a:r>
            <a:endParaRPr lang="ru-RU" sz="2000" b="1" i="1" dirty="0"/>
          </a:p>
        </p:txBody>
      </p:sp>
      <p:sp>
        <p:nvSpPr>
          <p:cNvPr id="11" name="4-конечная звезда 10"/>
          <p:cNvSpPr/>
          <p:nvPr/>
        </p:nvSpPr>
        <p:spPr>
          <a:xfrm>
            <a:off x="683568" y="5445224"/>
            <a:ext cx="648072" cy="64807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547664" y="5445224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Сжать  пальцы  в  кулачок. Поочередно  разгибать  их, начиная с  большого.     А     со    слов      «Встали     братцы    все…»  – широко  расставить  пальцы в  стороны.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5F6"/>
              </a:clrFrom>
              <a:clrTo>
                <a:srgbClr val="F7F5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411887"/>
            <a:ext cx="540161" cy="6092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24" y="744654"/>
            <a:ext cx="964506" cy="70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30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i="1" dirty="0" smtClean="0"/>
              <a:t>Кольцо</a:t>
            </a:r>
            <a:endParaRPr lang="ru-RU" sz="5400" i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215900" cmpd="thinThick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5013176"/>
            <a:ext cx="9144000" cy="0"/>
          </a:xfrm>
          <a:prstGeom prst="line">
            <a:avLst/>
          </a:prstGeom>
          <a:ln w="215900" cmpd="thickThin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-14957"/>
            <a:ext cx="568648" cy="7523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427" y="-14957"/>
            <a:ext cx="439644" cy="7235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78" y="2060848"/>
            <a:ext cx="3347864" cy="25108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211" y="1567929"/>
            <a:ext cx="1162050" cy="9858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5425">
            <a:off x="94700" y="1440013"/>
            <a:ext cx="1343478" cy="11397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1252727" flipH="1">
            <a:off x="5494071" y="2661542"/>
            <a:ext cx="2750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Выйду  на крылечко.</a:t>
            </a:r>
          </a:p>
          <a:p>
            <a:r>
              <a:rPr lang="ru-RU" sz="2000" b="1" i="1" dirty="0" smtClean="0"/>
              <a:t>Вынесу  колечко.</a:t>
            </a:r>
          </a:p>
        </p:txBody>
      </p:sp>
      <p:sp>
        <p:nvSpPr>
          <p:cNvPr id="14" name="4-конечная звезда 13"/>
          <p:cNvSpPr/>
          <p:nvPr/>
        </p:nvSpPr>
        <p:spPr>
          <a:xfrm>
            <a:off x="906323" y="5445224"/>
            <a:ext cx="746463" cy="698376"/>
          </a:xfrm>
          <a:prstGeom prst="star4">
            <a:avLst>
              <a:gd name="adj" fmla="val 10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979712" y="544522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Большой  и  указательный  палец  соединить  в  кольцо,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о</a:t>
            </a:r>
            <a:r>
              <a:rPr lang="ru-RU" b="1" i="1" dirty="0" smtClean="0">
                <a:solidFill>
                  <a:srgbClr val="002060"/>
                </a:solidFill>
              </a:rPr>
              <a:t>стальные  развести в  стороны.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2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/>
              <a:t>Зайчик</a:t>
            </a:r>
            <a:endParaRPr lang="ru-RU" sz="5400" i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0" y="1412776"/>
            <a:ext cx="9144000" cy="72008"/>
          </a:xfrm>
          <a:prstGeom prst="line">
            <a:avLst/>
          </a:prstGeom>
          <a:ln w="215900" cmpd="thickThin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4941168"/>
            <a:ext cx="9144000" cy="0"/>
          </a:xfrm>
          <a:prstGeom prst="line">
            <a:avLst/>
          </a:prstGeom>
          <a:ln w="215900" cmpd="thickThin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88840"/>
            <a:ext cx="3347864" cy="25108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27254">
            <a:off x="4942435" y="38762"/>
            <a:ext cx="865751" cy="8317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61" y="1364784"/>
            <a:ext cx="786568" cy="9852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2753">
            <a:off x="7705161" y="1341687"/>
            <a:ext cx="786568" cy="10314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5576" y="2420888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Заяц  серый  скачет  ловко.</a:t>
            </a:r>
          </a:p>
          <a:p>
            <a:r>
              <a:rPr lang="ru-RU" sz="2000" b="1" i="1" dirty="0" smtClean="0"/>
              <a:t>В лапе  у  него  морковка.</a:t>
            </a:r>
            <a:endParaRPr lang="ru-RU" sz="2000" b="1" i="1" dirty="0"/>
          </a:p>
        </p:txBody>
      </p:sp>
      <p:sp>
        <p:nvSpPr>
          <p:cNvPr id="14" name="4-конечная звезда 13"/>
          <p:cNvSpPr/>
          <p:nvPr/>
        </p:nvSpPr>
        <p:spPr>
          <a:xfrm>
            <a:off x="763183" y="5517232"/>
            <a:ext cx="792088" cy="698376"/>
          </a:xfrm>
          <a:prstGeom prst="star4">
            <a:avLst>
              <a:gd name="adj" fmla="val 10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691680" y="551723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Локтем  опереться  на  стол,  указательный и  средний  пальцы</a:t>
            </a:r>
          </a:p>
          <a:p>
            <a:r>
              <a:rPr lang="ru-RU" b="1" dirty="0">
                <a:solidFill>
                  <a:srgbClr val="002060"/>
                </a:solidFill>
              </a:rPr>
              <a:t>р</a:t>
            </a:r>
            <a:r>
              <a:rPr lang="ru-RU" b="1" dirty="0" smtClean="0">
                <a:solidFill>
                  <a:srgbClr val="002060"/>
                </a:solidFill>
              </a:rPr>
              <a:t>азвести  в  стороны,  остальные  сжать  в  кулак.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97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/>
              <a:t>Бабочка</a:t>
            </a:r>
            <a:endParaRPr lang="ru-RU" sz="5400" i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0" y="1412776"/>
            <a:ext cx="9144000" cy="72008"/>
          </a:xfrm>
          <a:prstGeom prst="line">
            <a:avLst/>
          </a:prstGeom>
          <a:ln w="215900" cmpd="thickThin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4941168"/>
            <a:ext cx="9144000" cy="0"/>
          </a:xfrm>
          <a:prstGeom prst="line">
            <a:avLst/>
          </a:prstGeom>
          <a:ln w="215900" cmpd="thickThin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65" y="0"/>
            <a:ext cx="927546" cy="927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2777">
            <a:off x="6129077" y="2145784"/>
            <a:ext cx="1181347" cy="8138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55" y="2017255"/>
            <a:ext cx="3055241" cy="22914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26224">
            <a:off x="1775354" y="1327599"/>
            <a:ext cx="860872" cy="7100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55130" y="2996952"/>
            <a:ext cx="3049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Бабочка  -  коробочка</a:t>
            </a:r>
          </a:p>
          <a:p>
            <a:r>
              <a:rPr lang="ru-RU" sz="2000" b="1" i="1" dirty="0" smtClean="0"/>
              <a:t>Улетай  на  облачко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4-конечная звезда 12"/>
          <p:cNvSpPr/>
          <p:nvPr/>
        </p:nvSpPr>
        <p:spPr>
          <a:xfrm>
            <a:off x="971600" y="5517232"/>
            <a:ext cx="648072" cy="792088"/>
          </a:xfrm>
          <a:prstGeom prst="star4">
            <a:avLst>
              <a:gd name="adj" fmla="val 14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907704" y="5445224"/>
            <a:ext cx="669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Скрестить  запястья  обеих рук  и  прижать ладони  тыльной  стороной  друг  к  другу.  </a:t>
            </a:r>
            <a:r>
              <a:rPr lang="ru-RU" b="1" i="1" dirty="0">
                <a:solidFill>
                  <a:srgbClr val="002060"/>
                </a:solidFill>
              </a:rPr>
              <a:t>П</a:t>
            </a:r>
            <a:r>
              <a:rPr lang="ru-RU" b="1" i="1" dirty="0" smtClean="0">
                <a:solidFill>
                  <a:srgbClr val="002060"/>
                </a:solidFill>
              </a:rPr>
              <a:t>альцы  прямые  «Бабочка  сидит».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20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669678_templat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nting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506D75-8B5A-4F6B-8116-D8C9F8D076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TP102669678_template</Template>
  <TotalTime>0</TotalTime>
  <Words>570</Words>
  <Application>Microsoft Office PowerPoint</Application>
  <PresentationFormat>Экран (4:3)</PresentationFormat>
  <Paragraphs>65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TP102669678_template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Домик</vt:lpstr>
      <vt:lpstr>На  работу</vt:lpstr>
      <vt:lpstr>Кольцо</vt:lpstr>
      <vt:lpstr>Зайчик</vt:lpstr>
      <vt:lpstr>Бабочка</vt:lpstr>
      <vt:lpstr>Флажок</vt:lpstr>
      <vt:lpstr>Солнце</vt:lpstr>
      <vt:lpstr>Очки</vt:lpstr>
      <vt:lpstr>Гусь</vt:lpstr>
      <vt:lpstr>Дождик</vt:lpstr>
      <vt:lpstr>Деревья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2018-04-18T05:56:55Z</dcterms:created>
  <dcterms:modified xsi:type="dcterms:W3CDTF">2018-04-20T08:24:44Z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TC026696799991</vt:lpwstr>
  </property>
</Properties>
</file>