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3" r:id="rId4"/>
    <p:sldId id="258" r:id="rId5"/>
    <p:sldId id="264" r:id="rId6"/>
    <p:sldId id="265" r:id="rId7"/>
    <p:sldId id="266" r:id="rId8"/>
    <p:sldId id="267" r:id="rId9"/>
    <p:sldId id="268" r:id="rId10"/>
    <p:sldId id="273" r:id="rId11"/>
    <p:sldId id="274" r:id="rId12"/>
    <p:sldId id="275" r:id="rId13"/>
    <p:sldId id="276" r:id="rId14"/>
    <p:sldId id="277" r:id="rId15"/>
    <p:sldId id="259" r:id="rId16"/>
    <p:sldId id="269" r:id="rId17"/>
    <p:sldId id="270" r:id="rId18"/>
    <p:sldId id="271" r:id="rId19"/>
    <p:sldId id="272" r:id="rId20"/>
    <p:sldId id="260" r:id="rId21"/>
    <p:sldId id="26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89" autoAdjust="0"/>
    <p:restoredTop sz="86364" autoAdjust="0"/>
  </p:normalViewPr>
  <p:slideViewPr>
    <p:cSldViewPr>
      <p:cViewPr>
        <p:scale>
          <a:sx n="60" d="100"/>
          <a:sy n="60" d="100"/>
        </p:scale>
        <p:origin x="-1614" y="-8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420888"/>
            <a:ext cx="8424936" cy="410445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5"/>
            <a:ext cx="8208911" cy="230425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b="0" dirty="0" smtClean="0">
                <a:solidFill>
                  <a:schemeClr val="tx1"/>
                </a:solidFill>
              </a:rPr>
              <a:t>Эффективное средство развития связной речи-театрализованная игровая деятельность</a:t>
            </a:r>
            <a:r>
              <a:rPr lang="ru-RU" sz="4000" b="0" dirty="0" smtClean="0"/>
              <a:t>.</a:t>
            </a:r>
            <a:endParaRPr lang="ru-RU" sz="4000" b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49694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7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820472" cy="1296144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Учу детей  </a:t>
            </a:r>
            <a:r>
              <a:rPr lang="ru-RU" dirty="0"/>
              <a:t>разыгрывать знакомые сказки, используя игрушки, плоскостной, пальчиковый театр. Всё это помогает подготовить детей к активному участию в театрализованных играх. </a:t>
            </a:r>
          </a:p>
        </p:txBody>
      </p:sp>
      <p:pic>
        <p:nvPicPr>
          <p:cNvPr id="14338" name="Picture 2" descr="C:\Users\user\Desktop\P3300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9" y="1556792"/>
            <a:ext cx="426217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P33003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41580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87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P330031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31838"/>
            <a:ext cx="4536504" cy="500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P3300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412561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87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H:\Почемучки  2015\фото\IMG_20160329_155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99288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1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844824"/>
            <a:ext cx="3744416" cy="44644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496944" cy="1440160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dirty="0"/>
              <a:t>Учу  детей пользоваться разнообразными выразительными средствами в их сочетании (речь, напев, мимика, пантомима, движения</a:t>
            </a:r>
            <a:r>
              <a:rPr lang="ru-RU" dirty="0" smtClean="0"/>
              <a:t>).</a:t>
            </a:r>
            <a:br>
              <a:rPr lang="ru-RU" dirty="0" smtClean="0"/>
            </a:br>
            <a:r>
              <a:rPr lang="ru-RU" dirty="0" smtClean="0"/>
              <a:t>Радуемся                                             Грустим </a:t>
            </a:r>
            <a:endParaRPr lang="ru-RU" dirty="0"/>
          </a:p>
          <a:p>
            <a:endParaRPr lang="ru-RU" dirty="0"/>
          </a:p>
        </p:txBody>
      </p:sp>
      <p:pic>
        <p:nvPicPr>
          <p:cNvPr id="17410" name="Picture 2" descr="C:\Users\user\Desktop\P3310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30400"/>
            <a:ext cx="4248472" cy="466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P3310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30400"/>
            <a:ext cx="4319985" cy="463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76672"/>
            <a:ext cx="7704856" cy="537240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Думаем                                                          Злимся</a:t>
            </a:r>
            <a:endParaRPr lang="ru-RU" dirty="0"/>
          </a:p>
        </p:txBody>
      </p:sp>
      <p:pic>
        <p:nvPicPr>
          <p:cNvPr id="18435" name="Picture 3" descr="C:\Users\user\Desktop\P3310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944615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user\Desktop\P33103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888432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68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2132856"/>
            <a:ext cx="3600400" cy="45365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568952" cy="18722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/>
              <a:t>Новая роль, особенно диалог персонажей, ставит ребёнка перед необходимостью чётко, понятно изъясняться. У него улучшается диалогическая речь, её грамматический строй, ребёнок начинает активно пользоваться словарём, который, в свою очередь, тоже пополняется.</a:t>
            </a:r>
          </a:p>
        </p:txBody>
      </p:sp>
      <p:pic>
        <p:nvPicPr>
          <p:cNvPr id="9218" name="Picture 2" descr="C:\Users\user\Desktop\SAM_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28" y="2060848"/>
            <a:ext cx="407094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SAM_0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9"/>
            <a:ext cx="417646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31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P33003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40960" cy="659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51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SAM_006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4664"/>
            <a:ext cx="885698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60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SAM_007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29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P330029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2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92500"/>
          </a:bodyPr>
          <a:lstStyle/>
          <a:p>
            <a:pPr marL="45720" indent="0" algn="ctr">
              <a:lnSpc>
                <a:spcPct val="150000"/>
              </a:lnSpc>
              <a:buNone/>
            </a:pPr>
            <a:r>
              <a:rPr lang="ru-RU" dirty="0"/>
              <a:t>Развитие связной речи является центральной задачей речевого воспитания детей. Это обусловлено, прежде всего, ее социальной значимостью и ролью в формировании личности. Именно в связной речи реализуется основная, </a:t>
            </a:r>
            <a:r>
              <a:rPr lang="ru-RU" dirty="0" smtClean="0"/>
              <a:t>коммуникативная функция </a:t>
            </a:r>
            <a:r>
              <a:rPr lang="ru-RU" dirty="0"/>
              <a:t>языка и речи.</a:t>
            </a:r>
          </a:p>
          <a:p>
            <a:pPr marL="45720" indent="0" algn="ctr">
              <a:lnSpc>
                <a:spcPct val="160000"/>
              </a:lnSpc>
              <a:buNone/>
            </a:pPr>
            <a:r>
              <a:rPr lang="ru-RU" dirty="0" smtClean="0"/>
              <a:t>Театральная </a:t>
            </a:r>
            <a:r>
              <a:rPr lang="ru-RU" dirty="0"/>
              <a:t>деятельность очень важна в развитии речи детей. Она позволяет решать многие педагогические задачи, касающиеся формирования выразительности речи ребёнка, интеллектуального художественно-эстетического воспитания. Она неисчерпаемый источник развития чувств, переживаний и эмоциональных открытий, способ приобщения к духовному богатству.</a:t>
            </a:r>
          </a:p>
        </p:txBody>
      </p:sp>
    </p:spTree>
    <p:extLst>
      <p:ext uri="{BB962C8B-B14F-4D97-AF65-F5344CB8AC3E}">
        <p14:creationId xmlns:p14="http://schemas.microsoft.com/office/powerpoint/2010/main" val="367184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640960" cy="6120680"/>
          </a:xfrm>
        </p:spPr>
        <p:txBody>
          <a:bodyPr>
            <a:normAutofit fontScale="92500"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ru-RU" sz="2800" dirty="0"/>
              <a:t>Работу по театрализованной деятельности я начала с младшей группы, где дети только </a:t>
            </a:r>
            <a:r>
              <a:rPr lang="ru-RU" sz="2800" dirty="0" smtClean="0"/>
              <a:t>начинали </a:t>
            </a:r>
            <a:r>
              <a:rPr lang="ru-RU" sz="2800" dirty="0"/>
              <a:t>ходить в детский сад. Театрализованные игры помогли мне в работе по безболезненной адаптации детей. Я обыгрывала любую игрушку в группе или ту, которую принёс малыш. И видя, как она, его игрушка, пляшет, поёт, разговаривает, у ребёнка появлялась на лице улыбка, радость.  Это отвлекало его, помогало легче привыкнуть к коллективу, побуждало к общению со мной и с детьми.</a:t>
            </a:r>
          </a:p>
        </p:txBody>
      </p:sp>
    </p:spTree>
    <p:extLst>
      <p:ext uri="{BB962C8B-B14F-4D97-AF65-F5344CB8AC3E}">
        <p14:creationId xmlns:p14="http://schemas.microsoft.com/office/powerpoint/2010/main" val="110937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772816"/>
            <a:ext cx="8424936" cy="26642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dirty="0" smtClean="0"/>
              <a:t>Спасибо за внимание!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186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136903" cy="41044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892480" cy="2304256"/>
          </a:xfrm>
        </p:spPr>
        <p:txBody>
          <a:bodyPr/>
          <a:lstStyle/>
          <a:p>
            <a:pPr algn="ctr"/>
            <a:r>
              <a:rPr lang="ru-RU" dirty="0"/>
              <a:t>Театрально-игровая деятельность обогащает детей новыми впечатлениями, знаниями, умениями, развивает интерес к литературе, активизирует словарь, связную речь, мышление, способствует нравственно-эстетическому воспитанию каждого ребенка.</a:t>
            </a:r>
          </a:p>
          <a:p>
            <a:endParaRPr lang="ru-RU" dirty="0"/>
          </a:p>
        </p:txBody>
      </p:sp>
      <p:pic>
        <p:nvPicPr>
          <p:cNvPr id="2051" name="Picture 3" descr="C:\Users\user\Desktop\SAM_0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835292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4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784976" cy="64087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dirty="0"/>
              <a:t>В процессе работы над выразительностью реплик персонажей </a:t>
            </a:r>
            <a:r>
              <a:rPr lang="ru-RU" sz="2800" dirty="0" smtClean="0"/>
              <a:t>я провожу подготовительные </a:t>
            </a:r>
            <a:r>
              <a:rPr lang="ru-RU" sz="2800" dirty="0"/>
              <a:t>упражнения: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артикуляционная гимнастика</a:t>
            </a:r>
          </a:p>
          <a:p>
            <a:pPr marL="45720" indent="0" algn="ctr">
              <a:buNone/>
            </a:pPr>
            <a:r>
              <a:rPr lang="ru-RU" sz="2800" dirty="0" smtClean="0"/>
              <a:t>«Шарик»                           «Слоник пьет»</a:t>
            </a:r>
            <a:endParaRPr lang="ru-RU" sz="2800" dirty="0"/>
          </a:p>
        </p:txBody>
      </p:sp>
      <p:pic>
        <p:nvPicPr>
          <p:cNvPr id="3074" name="Picture 2" descr="C:\Users\user\Desktop\P32802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41256"/>
            <a:ext cx="3960440" cy="39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P32802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248472" cy="39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10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3645024"/>
            <a:ext cx="3456383" cy="26642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404664"/>
            <a:ext cx="8844556" cy="380157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3200" dirty="0" smtClean="0"/>
              <a:t>Пальчиковые игры:</a:t>
            </a:r>
            <a:br>
              <a:rPr lang="ru-RU" sz="3200" dirty="0" smtClean="0"/>
            </a:br>
            <a:r>
              <a:rPr lang="ru-RU" sz="3200" dirty="0" smtClean="0"/>
              <a:t>«Мы белье стирали…»                 «Лодочка» </a:t>
            </a:r>
            <a:endParaRPr lang="ru-RU" sz="3200" dirty="0"/>
          </a:p>
          <a:p>
            <a:endParaRPr lang="ru-RU" dirty="0"/>
          </a:p>
        </p:txBody>
      </p:sp>
      <p:pic>
        <p:nvPicPr>
          <p:cNvPr id="4098" name="Picture 2" descr="C:\Users\user\Desktop\P3280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700807"/>
            <a:ext cx="4176463" cy="490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P3280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524077" cy="48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17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8496944" cy="3978776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 smtClean="0"/>
              <a:t> </a:t>
            </a:r>
            <a:r>
              <a:rPr lang="ru-RU" sz="2800" dirty="0" err="1" smtClean="0"/>
              <a:t>Логоритмические</a:t>
            </a:r>
            <a:r>
              <a:rPr lang="ru-RU" sz="2800" dirty="0" smtClean="0"/>
              <a:t> упражнения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12968" cy="567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54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4372168"/>
            <a:ext cx="286970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8496944" cy="3945592"/>
          </a:xfrm>
        </p:spPr>
        <p:txBody>
          <a:bodyPr>
            <a:normAutofit/>
          </a:bodyPr>
          <a:lstStyle/>
          <a:p>
            <a:pPr marL="2103120" lvl="7" indent="0">
              <a:buNone/>
            </a:pPr>
            <a:r>
              <a:rPr lang="ru-RU" sz="2800" dirty="0"/>
              <a:t> У</a:t>
            </a:r>
            <a:r>
              <a:rPr lang="ru-RU" sz="2800" dirty="0" smtClean="0"/>
              <a:t>пражнения </a:t>
            </a:r>
            <a:r>
              <a:rPr lang="ru-RU" sz="2800" dirty="0"/>
              <a:t>на </a:t>
            </a:r>
            <a:r>
              <a:rPr lang="ru-RU" sz="2800" dirty="0" smtClean="0"/>
              <a:t>дыхание</a:t>
            </a:r>
            <a:endParaRPr lang="ru-RU" sz="2800" dirty="0"/>
          </a:p>
        </p:txBody>
      </p:sp>
      <p:pic>
        <p:nvPicPr>
          <p:cNvPr id="6146" name="Picture 2" descr="H:\Почемучки  2015\фото\IMG_20160331_1737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03244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Почемучки  2015\фото\IMG_20160331_161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408391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82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640960" cy="15841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/>
              <a:t> Обыгрыванием </a:t>
            </a:r>
            <a:r>
              <a:rPr lang="ru-RU" dirty="0" err="1" smtClean="0"/>
              <a:t>потешки</a:t>
            </a:r>
            <a:r>
              <a:rPr lang="ru-RU" dirty="0" smtClean="0"/>
              <a:t>  </a:t>
            </a:r>
            <a:r>
              <a:rPr lang="ru-RU" dirty="0"/>
              <a:t>и </a:t>
            </a:r>
            <a:r>
              <a:rPr lang="ru-RU" dirty="0" smtClean="0"/>
              <a:t>прибаутки. </a:t>
            </a:r>
            <a:r>
              <a:rPr lang="ru-RU" dirty="0"/>
              <a:t>«Сорока-белобока», «Наши курочки с утра...», «Котик серенький», «Лады-лады-ладушки» и другие</a:t>
            </a:r>
          </a:p>
          <a:p>
            <a:endParaRPr lang="ru-RU" dirty="0"/>
          </a:p>
        </p:txBody>
      </p:sp>
      <p:pic>
        <p:nvPicPr>
          <p:cNvPr id="7170" name="Picture 2" descr="C:\Users\user\Desktop\P32802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7344816" cy="442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8892480" cy="936104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dirty="0"/>
              <a:t>После отгадывания загадок о </a:t>
            </a:r>
            <a:r>
              <a:rPr lang="ru-RU" dirty="0" smtClean="0"/>
              <a:t>животных или о сказочных персонажах , </a:t>
            </a:r>
            <a:r>
              <a:rPr lang="ru-RU" dirty="0"/>
              <a:t>дети имитируют голос </a:t>
            </a:r>
            <a:r>
              <a:rPr lang="ru-RU" dirty="0" smtClean="0"/>
              <a:t>отгаданного, а </a:t>
            </a:r>
            <a:r>
              <a:rPr lang="ru-RU" dirty="0"/>
              <a:t>также их движения .</a:t>
            </a:r>
          </a:p>
          <a:p>
            <a:endParaRPr lang="ru-RU" dirty="0"/>
          </a:p>
        </p:txBody>
      </p:sp>
      <p:pic>
        <p:nvPicPr>
          <p:cNvPr id="8194" name="Picture 2" descr="C:\Users\user\Desktop\P33103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84784"/>
            <a:ext cx="230425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P33103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84784"/>
            <a:ext cx="230425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P33103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2160240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47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146</TotalTime>
  <Words>364</Words>
  <Application>Microsoft Office PowerPoint</Application>
  <PresentationFormat>Экран (4:3)</PresentationFormat>
  <Paragraphs>17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Эффективное средство развития связной речи-театрализованная игровая деятельность.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2017-03-27T08:59:16Z</dcterms:created>
  <dcterms:modified xsi:type="dcterms:W3CDTF">2017-04-09T05:14:28Z</dcterms:modified>
</cp:coreProperties>
</file>