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6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6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3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91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9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368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689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E8DB62-50A7-478A-A6E3-21BAF133C43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06E28-443D-4B53-8033-B9F5293AA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7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8564" y="1905919"/>
            <a:ext cx="9068586" cy="2996482"/>
          </a:xfrm>
        </p:spPr>
        <p:txBody>
          <a:bodyPr/>
          <a:lstStyle/>
          <a:p>
            <a:r>
              <a:rPr lang="ru-RU" sz="9600" b="1" dirty="0" smtClean="0">
                <a:latin typeface="Gabriola" panose="04040605051002020D02" pitchFamily="82" charset="0"/>
                <a:cs typeface="Gautami" panose="020B0502040204020203" pitchFamily="34" charset="0"/>
              </a:rPr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446" y="3855797"/>
            <a:ext cx="9070848" cy="45720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Gabriola" panose="04040605051002020D02" pitchFamily="82" charset="0"/>
              </a:rPr>
              <a:t>Учителя-логопеда</a:t>
            </a:r>
          </a:p>
          <a:p>
            <a:r>
              <a:rPr lang="ru-RU" sz="3200" dirty="0" smtClean="0">
                <a:latin typeface="Gabriola" panose="04040605051002020D02" pitchFamily="82" charset="0"/>
              </a:rPr>
              <a:t>Степура Юлии Михайловны</a:t>
            </a:r>
            <a:endParaRPr lang="ru-RU" sz="3200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0489" y="249967"/>
            <a:ext cx="7028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общеобразовательное учреждение           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Боровская средняя общеобразовательная школа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Тюменского муниципального района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3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308771"/>
              </p:ext>
            </p:extLst>
          </p:nvPr>
        </p:nvGraphicFramePr>
        <p:xfrm>
          <a:off x="1068634" y="705078"/>
          <a:ext cx="10201620" cy="46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24"/>
                <a:gridCol w="3833870"/>
                <a:gridCol w="5177926"/>
              </a:tblGrid>
              <a:tr h="6954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мероприятия, место проведения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выступления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54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21.10.2016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семинар для учителей-логопедов,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с.Горьковка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«Особенности логопедической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с детьми с умственной отсталостью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54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совет, МАОУ Боровская СОШ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межполушарного взаимодействия»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54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Родительский форум «Большая перемена»,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п.Боровский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«Адаптация первоклассников. Как предупредить речевые нарушения»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54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14.04.2017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семинар для учителей-логопедов,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с.Червишево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«Обследование слоговой структуры слова и связной речи»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54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17.10.2017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семинар-практикум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учителей-логопедов, МАОУ Успенская СОШ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«Проектирование логопедического занятия в соответствии с требованиями новых стандартов»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27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6438"/>
            <a:ext cx="10589046" cy="18166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                                   Самообразование</a:t>
            </a:r>
            <a:br>
              <a:rPr lang="ru-RU" b="1" dirty="0" smtClean="0">
                <a:latin typeface="Gabriola" panose="04040605051002020D02" pitchFamily="82" charset="0"/>
              </a:rPr>
            </a:br>
            <a:r>
              <a:rPr lang="ru-RU" b="1" dirty="0" err="1" smtClean="0">
                <a:latin typeface="Gabriola" panose="04040605051002020D02" pitchFamily="82" charset="0"/>
              </a:rPr>
              <a:t>Здоровьесберегающие</a:t>
            </a:r>
            <a:r>
              <a:rPr lang="ru-RU" b="1" dirty="0" smtClean="0">
                <a:latin typeface="Gabriola" panose="04040605051002020D02" pitchFamily="82" charset="0"/>
              </a:rPr>
              <a:t> технологии в логопедической работе</a:t>
            </a:r>
            <a:br>
              <a:rPr lang="ru-RU" b="1" dirty="0" smtClean="0">
                <a:latin typeface="Gabriola" panose="04040605051002020D02" pitchFamily="82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77463"/>
              </p:ext>
            </p:extLst>
          </p:nvPr>
        </p:nvGraphicFramePr>
        <p:xfrm>
          <a:off x="1066800" y="1696597"/>
          <a:ext cx="10082272" cy="46821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568"/>
                <a:gridCol w="2520568"/>
                <a:gridCol w="2520568"/>
                <a:gridCol w="2520568"/>
              </a:tblGrid>
              <a:tr h="71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Здоровьесберегающая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методика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использования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внедрения в педагогическую деятельность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использования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1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1.Дыхательная гимнастика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Стимулирует работу мозга, регулирует нервно -психические процессы.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Упражнения для дыхания на индивидуальных, подгрупповых занятиях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Сильный и продолжительный выдох. Нижнедиафрагмальное дыхание, организация речи на выдохе. Дифференциация ротового и носового выдоха.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2.Зрительная гимнастика.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Снимает напряжение с глаз, способствует тренировке зрительно-моторной координации.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упражнений после напряженной 10минутной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Профилактика миопии.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3.Релаксация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Снимает напряжение, чувство беспокойства.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Является одним из этапов работы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Развивается умение управлять своим телом, контролировать свои эмоции, чувства, ощущения.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4.Мимическая гимнастика.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Способствует коммуникации, эмоциональному развитию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Выполняется перед зеркалом, по подражанию или словесной инструкции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четкая мимическая картина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5.Динамические паузы в сочетании с речевым материалом.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общей моторики, координации движений и речи, снятие мышечного напряжения.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Физминутки по лексическим темам.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Повышенная работоспособность, профилактика нарушения осанки и плоскостопие.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5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548958"/>
              </p:ext>
            </p:extLst>
          </p:nvPr>
        </p:nvGraphicFramePr>
        <p:xfrm>
          <a:off x="999778" y="792431"/>
          <a:ext cx="10215392" cy="5652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53848"/>
                <a:gridCol w="2553848"/>
                <a:gridCol w="2553848"/>
                <a:gridCol w="2553848"/>
              </a:tblGrid>
              <a:tr h="93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Здоровьесберегающая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методика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использования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внедрения в педагогическую деятельность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использования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6.Гимнастика для пальчиков.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мелкой моторики и навыков самообслуживания, манипуляции с предметами, ручной умелости,снятие синкенезий и мышечных зажимов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Крупотерапия,пескотерапия, су-джок, мозаики,массажные мячики, игры сприщепками, со счетными палочками, с катушками.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Прямопропорциональная зависимость развития мелкой моторики и речи.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7.Психогимнастика.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детей выразительным движениям, тренировка психомоторных функций, снятие эмоционального напряжения.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и этюды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эмоциональной сферы, рефлексии чувств.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8.Сказкотерапия при выполнении артикуляционной гимнастики.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Нормализация речевой моторики, эмоциональное развитие.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Сказки по лексическим темам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 произносительных навыков.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9.Биоэнергопластика.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Активизация интеллектуальной деятельности, развитие координации, мелкой и артикуляционной моторики.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сопряжённая с движениями рук. Выполнение артикуляционной гимнастики сопровождается с идентичными движениями руками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Улучшается речь.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10.Самомассаж лицевой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пальцевой мускулатуры.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Стимулирование и активизация мышечного тонуса.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Комплексы упражнений как один из этапов работы.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Укрепление мимической мускулатуры, формирование тактильных ощущений, развитие речи.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60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575" y="0"/>
            <a:ext cx="10058400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abriola" panose="04040605051002020D02" pitchFamily="82" charset="0"/>
                <a:cs typeface="FrankRuehl" panose="020E0503060101010101" pitchFamily="34" charset="-79"/>
              </a:rPr>
              <a:t>Результативность логопедической работы</a:t>
            </a:r>
            <a:endParaRPr lang="ru-RU" b="1" dirty="0">
              <a:latin typeface="Gabriola" panose="04040605051002020D02" pitchFamily="82" charset="0"/>
              <a:cs typeface="FrankRuehl" panose="020E0503060101010101" pitchFamily="34" charset="-79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975267"/>
              </p:ext>
            </p:extLst>
          </p:nvPr>
        </p:nvGraphicFramePr>
        <p:xfrm>
          <a:off x="1238480" y="974990"/>
          <a:ext cx="9715038" cy="5361987"/>
        </p:xfrm>
        <a:graphic>
          <a:graphicData uri="http://schemas.openxmlformats.org/drawingml/2006/table">
            <a:tbl>
              <a:tblPr firstRow="1" firstCol="1" bandRow="1"/>
              <a:tblGrid>
                <a:gridCol w="3350682"/>
                <a:gridCol w="3182178"/>
                <a:gridCol w="3182178"/>
              </a:tblGrid>
              <a:tr h="137564">
                <a:tc rowSpan="2">
                  <a:txBody>
                    <a:bodyPr/>
                    <a:lstStyle/>
                    <a:p>
                      <a:pPr marL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 профессиональной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 диагностическими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индивидуальными логопедическими консультациями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 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воспитанников,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 групповыми логопедическими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занятиями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r>
                        <a:rPr lang="ru-RU" sz="14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 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воспитанников,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охваченных индивидуальными коррекционно – развивающими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занятиями 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4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и родителей, охваченных просветительской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 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удовлетворенности родителей качеством работы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28" marR="3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1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                                        Достижения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32" y="3893521"/>
            <a:ext cx="4177074" cy="271583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4397" y="768856"/>
            <a:ext cx="3698017" cy="2551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89" y="1015837"/>
            <a:ext cx="3684001" cy="25464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8912" y="2229253"/>
            <a:ext cx="4497181" cy="29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2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822" y="451451"/>
            <a:ext cx="10058400" cy="1371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Gabriola" panose="04040605051002020D02" pitchFamily="82" charset="0"/>
              </a:rPr>
              <a:t>Содержание:</a:t>
            </a:r>
            <a:endParaRPr lang="ru-RU" sz="5400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2757" y="1551485"/>
            <a:ext cx="10058400" cy="393192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Gabriola" panose="04040605051002020D02" pitchFamily="82" charset="0"/>
              </a:rPr>
              <a:t>Общие сведения</a:t>
            </a:r>
          </a:p>
          <a:p>
            <a:r>
              <a:rPr lang="ru-RU" sz="4000" dirty="0">
                <a:latin typeface="Gabriola" panose="04040605051002020D02" pitchFamily="82" charset="0"/>
              </a:rPr>
              <a:t>Повышение квалификации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Содержание логопедической деятельности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Распространение опыта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Самообразование 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Достижения</a:t>
            </a:r>
            <a:endParaRPr lang="ru-RU" sz="4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275" y="435878"/>
            <a:ext cx="3029638" cy="4213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658" y="308828"/>
            <a:ext cx="10058400" cy="1371600"/>
          </a:xfrm>
        </p:spPr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Общие сведения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475" y="1564395"/>
            <a:ext cx="10058400" cy="50373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Степура Юлия Михайловна</a:t>
            </a:r>
          </a:p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Дата рождения: 24.06.1986</a:t>
            </a:r>
          </a:p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Место работы</a:t>
            </a:r>
            <a:r>
              <a:rPr lang="ru-RU" sz="3100" dirty="0">
                <a:latin typeface="Gabriola" panose="04040605051002020D02" pitchFamily="82" charset="0"/>
                <a:cs typeface="Times New Roman" panose="02020603050405020304" pitchFamily="18" charset="0"/>
              </a:rPr>
              <a:t>: </a:t>
            </a: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МАОУ Боровская </a:t>
            </a:r>
            <a:r>
              <a:rPr lang="ru-RU" sz="3100" dirty="0">
                <a:latin typeface="Gabriola" panose="04040605051002020D02" pitchFamily="82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школа</a:t>
            </a:r>
          </a:p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 Тюменского </a:t>
            </a:r>
            <a:r>
              <a:rPr lang="ru-RU" sz="3100" dirty="0">
                <a:latin typeface="Gabriola" panose="04040605051002020D02" pitchFamily="82" charset="0"/>
                <a:cs typeface="Times New Roman" panose="02020603050405020304" pitchFamily="18" charset="0"/>
              </a:rPr>
              <a:t>муниципального </a:t>
            </a: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Занимаемая должность: учитель-логопед</a:t>
            </a:r>
          </a:p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Стаж работы по специальности Логопед: с 2008 г.</a:t>
            </a:r>
          </a:p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Стаж работы в данном  учреждении: с 2013 г.</a:t>
            </a:r>
          </a:p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Квалификация: первая квалификационная категория, Приказ Департамента образования и науки Тюменской области от 29.05.2015 № 138-к</a:t>
            </a:r>
            <a:endParaRPr lang="en-US" sz="3100" dirty="0" smtClean="0"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Образование: Тюменский государственный университет, 2009 г; Специальность:  логопедия; Квалификация: учитель-логопед</a:t>
            </a:r>
          </a:p>
          <a:p>
            <a:pPr marL="0" indent="0">
              <a:buNone/>
            </a:pPr>
            <a:endParaRPr lang="ru-RU" sz="2000" dirty="0" smtClean="0"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Gabriola" panose="04040605051002020D02" pitchFamily="82" charset="0"/>
            </a:endParaRPr>
          </a:p>
          <a:p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853" y="565476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abriola" panose="04040605051002020D02" pitchFamily="82" charset="0"/>
              </a:rPr>
              <a:t>Повышение квалификации</a:t>
            </a:r>
            <a:br>
              <a:rPr lang="ru-RU" b="1" dirty="0">
                <a:latin typeface="Gabriola" panose="04040605051002020D02" pitchFamily="82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64395"/>
            <a:ext cx="10058400" cy="447064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Gabriola" panose="04040605051002020D02" pitchFamily="82" charset="0"/>
              </a:rPr>
              <a:t>ФГБОУ ВПО «Тюменский государственный университет» по программе «Современные технологии в преодолении речевых расстройств», 36 часов,  2013 г.</a:t>
            </a:r>
          </a:p>
          <a:p>
            <a:pPr algn="just"/>
            <a:r>
              <a:rPr lang="ru-RU" sz="2800" dirty="0">
                <a:latin typeface="Gabriola" panose="04040605051002020D02" pitchFamily="82" charset="0"/>
              </a:rPr>
              <a:t>ФГБОУ ВПО «Тюменский государственный университет» по программе «Современные технологии в преодолении речевых </a:t>
            </a:r>
            <a:r>
              <a:rPr lang="ru-RU" sz="2800" dirty="0" smtClean="0">
                <a:latin typeface="Gabriola" panose="04040605051002020D02" pitchFamily="82" charset="0"/>
              </a:rPr>
              <a:t>расстройств у детей дошкольного и младшего школьного возраста», </a:t>
            </a:r>
            <a:r>
              <a:rPr lang="ru-RU" sz="2800" dirty="0">
                <a:latin typeface="Gabriola" panose="04040605051002020D02" pitchFamily="82" charset="0"/>
              </a:rPr>
              <a:t>36 часов,  </a:t>
            </a:r>
            <a:r>
              <a:rPr lang="ru-RU" sz="2800" dirty="0" smtClean="0">
                <a:latin typeface="Gabriola" panose="04040605051002020D02" pitchFamily="82" charset="0"/>
              </a:rPr>
              <a:t>2014 </a:t>
            </a:r>
            <a:r>
              <a:rPr lang="ru-RU" sz="2800" dirty="0">
                <a:latin typeface="Gabriola" panose="04040605051002020D02" pitchFamily="82" charset="0"/>
              </a:rPr>
              <a:t>г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</a:p>
          <a:p>
            <a:pPr algn="just"/>
            <a:r>
              <a:rPr lang="ru-RU" sz="2800" dirty="0" smtClean="0">
                <a:latin typeface="Gabriola" panose="04040605051002020D02" pitchFamily="82" charset="0"/>
              </a:rPr>
              <a:t>ТОГИРРО по </a:t>
            </a:r>
            <a:r>
              <a:rPr lang="ru-RU" sz="2800" dirty="0">
                <a:latin typeface="Gabriola" panose="04040605051002020D02" pitchFamily="82" charset="0"/>
              </a:rPr>
              <a:t>программе «Логопедический массаж и ДЭНС – терапия в комплексном логопедическом воздействии</a:t>
            </a:r>
            <a:r>
              <a:rPr lang="ru-RU" sz="2800" dirty="0" smtClean="0">
                <a:latin typeface="Gabriola" panose="04040605051002020D02" pitchFamily="82" charset="0"/>
              </a:rPr>
              <a:t>», 16 часов, 2017 г.</a:t>
            </a:r>
          </a:p>
          <a:p>
            <a:pPr algn="just"/>
            <a:r>
              <a:rPr lang="ru-RU" sz="2800" dirty="0" smtClean="0">
                <a:latin typeface="Gabriola" panose="04040605051002020D02" pitchFamily="82" charset="0"/>
              </a:rPr>
              <a:t>ТОГИРРО по программе «Комплексное сопровождение детей с нарушениями речевого развития в условиях ОУ на этапе введения ФГОС начального общего образования», 28 часов, 2017 г.</a:t>
            </a:r>
            <a:endParaRPr lang="ru-RU" sz="2800" dirty="0">
              <a:latin typeface="Gabriola" panose="04040605051002020D02" pitchFamily="82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2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166" y="65361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abriola" panose="04040605051002020D02" pitchFamily="82" charset="0"/>
              </a:rPr>
              <a:t>Содержание логопедической деятельности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817" y="1531345"/>
            <a:ext cx="10058400" cy="45697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Gabriola" panose="04040605051002020D02" pitchFamily="82" charset="0"/>
              </a:rPr>
              <a:t>Цель работы: </a:t>
            </a:r>
            <a:r>
              <a:rPr lang="ru-RU" sz="2800" dirty="0" smtClean="0">
                <a:latin typeface="Gabriola" panose="04040605051002020D02" pitchFamily="82" charset="0"/>
              </a:rPr>
              <a:t>Своевременно выявлять  </a:t>
            </a:r>
            <a:r>
              <a:rPr lang="ru-RU" sz="2800" dirty="0">
                <a:latin typeface="Gabriola" panose="04040605051002020D02" pitchFamily="82" charset="0"/>
              </a:rPr>
              <a:t>и </a:t>
            </a:r>
            <a:r>
              <a:rPr lang="ru-RU" sz="2800" dirty="0" smtClean="0">
                <a:latin typeface="Gabriola" panose="04040605051002020D02" pitchFamily="82" charset="0"/>
              </a:rPr>
              <a:t>преодолевать проблемы </a:t>
            </a:r>
            <a:r>
              <a:rPr lang="ru-RU" sz="2800" dirty="0">
                <a:latin typeface="Gabriola" panose="04040605051002020D02" pitchFamily="82" charset="0"/>
              </a:rPr>
              <a:t>в речевом развитии детей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Gabriola" panose="04040605051002020D02" pitchFamily="82" charset="0"/>
              </a:rPr>
              <a:t> </a:t>
            </a:r>
            <a:r>
              <a:rPr lang="ru-RU" sz="2800" b="1" dirty="0">
                <a:latin typeface="Gabriola" panose="04040605051002020D02" pitchFamily="82" charset="0"/>
              </a:rPr>
              <a:t>Задачи: </a:t>
            </a:r>
            <a:endParaRPr lang="ru-RU" sz="2800" dirty="0">
              <a:latin typeface="Gabriola" panose="04040605051002020D02" pitchFamily="82" charset="0"/>
            </a:endParaRPr>
          </a:p>
          <a:p>
            <a:pPr lvl="0" algn="just"/>
            <a:r>
              <a:rPr lang="ru-RU" sz="2800" dirty="0">
                <a:latin typeface="Gabriola" panose="04040605051002020D02" pitchFamily="82" charset="0"/>
              </a:rPr>
              <a:t>Диагностика и анализ уровня развития речевой деятельности обучающихся.</a:t>
            </a:r>
          </a:p>
          <a:p>
            <a:pPr lvl="0" algn="just"/>
            <a:r>
              <a:rPr lang="ru-RU" sz="2800" dirty="0">
                <a:latin typeface="Gabriola" panose="04040605051002020D02" pitchFamily="82" charset="0"/>
              </a:rPr>
              <a:t>Разработка и реализация содержания коррекционной работы по предупреждению и преодолению нарушений устной и письменной речи у обучающихся, принятых на </a:t>
            </a:r>
            <a:r>
              <a:rPr lang="ru-RU" sz="2800" dirty="0" err="1">
                <a:latin typeface="Gabriola" panose="04040605051002020D02" pitchFamily="82" charset="0"/>
              </a:rPr>
              <a:t>логопункт</a:t>
            </a:r>
            <a:r>
              <a:rPr lang="ru-RU" sz="2800" dirty="0">
                <a:latin typeface="Gabriola" panose="04040605051002020D02" pitchFamily="82" charset="0"/>
              </a:rPr>
              <a:t>. </a:t>
            </a:r>
          </a:p>
          <a:p>
            <a:pPr lvl="0" algn="just"/>
            <a:r>
              <a:rPr lang="ru-RU" sz="2800" dirty="0">
                <a:latin typeface="Gabriola" panose="04040605051002020D02" pitchFamily="82" charset="0"/>
              </a:rPr>
              <a:t>Разъяснение специальных знаний по логопедии среди педагогов и родителей.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5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228" y="400222"/>
            <a:ext cx="10058400" cy="10319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За что я люблю свою профессию?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433" y="1211855"/>
            <a:ext cx="10199783" cy="53211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Gabriola" panose="04040605051002020D02" pitchFamily="82" charset="0"/>
              </a:rPr>
              <a:t>         За то, что она дает мне возможность каждый день соприкасаться с миром детства, за неповторимость и непредсказуемость каждого дня.  Отдавая детям частичку своего сердца, жар своей души, с чувством глубокого удовлетворения признаюсь: «Я на своем месте». Все мои знания, весь мой опыт, все мои душевные силы для них. Каждый раз, ощущая невероятное чувство радости за успехи детей, убеждаюсь в том, что профессия важная, нужная, необходимая!</a:t>
            </a:r>
          </a:p>
          <a:p>
            <a:pPr marL="0" indent="0" algn="just">
              <a:buNone/>
            </a:pPr>
            <a:r>
              <a:rPr lang="ru-RU" sz="2800" dirty="0" smtClean="0">
                <a:latin typeface="Gabriola" panose="04040605051002020D02" pitchFamily="82" charset="0"/>
              </a:rPr>
              <a:t>         Я люблю свою работу. Она дает мне возможность помочь детям научиться правильно произносить звуки родной речи. Ежедневно соприкасаясь с миром детства, совершаю вклад в завтрашний день детей. Это дает перспективу для успешного обучения чтению, письму, да и в жизни в целом, ведь красивая, чистая речь – важнейшее условие всестороннего полноценного развития детей, в чем и состоит моя работа.</a:t>
            </a:r>
            <a:endParaRPr lang="ru-RU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1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239" y="528810"/>
            <a:ext cx="11125200" cy="9474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             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smtClean="0">
                <a:latin typeface="Gabriola" panose="04040605051002020D02" pitchFamily="82" charset="0"/>
              </a:rPr>
              <a:t>Распространение </a:t>
            </a:r>
            <a:r>
              <a:rPr lang="ru-RU" b="1" dirty="0">
                <a:latin typeface="Gabriola" panose="04040605051002020D02" pitchFamily="82" charset="0"/>
              </a:rPr>
              <a:t>опыта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 smtClean="0">
                <a:latin typeface="Gabriola" panose="04040605051002020D02" pitchFamily="82" charset="0"/>
              </a:rPr>
              <a:t>             </a:t>
            </a:r>
            <a:r>
              <a:rPr lang="ru-RU" sz="4000" dirty="0" smtClean="0">
                <a:latin typeface="Gabriola" panose="04040605051002020D02" pitchFamily="82" charset="0"/>
              </a:rPr>
              <a:t>Публикации в сети интернет</a:t>
            </a:r>
            <a:br>
              <a:rPr lang="ru-RU" sz="4000" dirty="0" smtClean="0">
                <a:latin typeface="Gabriola" panose="04040605051002020D02" pitchFamily="82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сайт: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учительский.сайт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Степура-Юлия-Михайловна</a:t>
            </a:r>
            <a:endParaRPr lang="ru-RU" sz="2200" dirty="0"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34282"/>
              </p:ext>
            </p:extLst>
          </p:nvPr>
        </p:nvGraphicFramePr>
        <p:xfrm>
          <a:off x="1046602" y="1817783"/>
          <a:ext cx="10036368" cy="467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456"/>
                <a:gridCol w="3345456"/>
                <a:gridCol w="3345456"/>
              </a:tblGrid>
              <a:tr h="4162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работы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Сайт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публикации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слоговой структуры слова у детей с моторной алалией.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.01.2015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Дифференциация звуков б-п в слогах, словах, предложениях.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.01.2015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3246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 подгруппового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занятия по преодолению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дисграфии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детей на тему: «Дифференциация ш-ж»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02.02.2015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логопедического занятия на тему: «Звук Ы»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32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логопедического занятия на тему: «Дифференциация звуков Л-Р»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25.02.2015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логопедической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с детьми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31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05110"/>
              </p:ext>
            </p:extLst>
          </p:nvPr>
        </p:nvGraphicFramePr>
        <p:xfrm>
          <a:off x="1066800" y="749152"/>
          <a:ext cx="10058400" cy="499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9513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работы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Сайт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публикации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513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и коррекция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дисграфии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513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межполушарного взаимодействия у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85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логопедической работы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детьми с умственной отсталостью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07.04.2017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513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коррекция нарушений письма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Infourok.ru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07.04.2017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7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171" y="0"/>
            <a:ext cx="10058400" cy="1371600"/>
          </a:xfrm>
        </p:spPr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 Выступления на МО, семинарах, конференциях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402670"/>
              </p:ext>
            </p:extLst>
          </p:nvPr>
        </p:nvGraphicFramePr>
        <p:xfrm>
          <a:off x="1066800" y="1002534"/>
          <a:ext cx="1018142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929"/>
                <a:gridCol w="3680032"/>
                <a:gridCol w="5317460"/>
              </a:tblGrid>
              <a:tr h="5155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мероприятия, место проведения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выступления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2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 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семинар учителей-логопедов, п. Винзили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«Диагностика и коррекция нарушений письма»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71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семинар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логопедов «Роль государственных  образовательных стандартов в деятельности учителя логопеда»,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п.Боровский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«Звуки [ш]-[ж]»  открытое занятие для  детей с фонетико-фонематическим недоразвитием речи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2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28.08.2015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Августовская педагогическая конференция,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с.Ембаево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«Взаимосвязь учителя-логопеда и педагога-психолога»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2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семинар для учителей русского языка,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п.Боровский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Дисграфия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Профилактика. Коррекция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2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19.03.2016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Родительский форум «Большая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перемена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п.Боровский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помочь ребенку при нарушениях речи?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91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семинар для учителей-логопедов «Коррекционная работа с заикающимися детьми»,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с.Ембаево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межполушарного взаимодействия»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712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277</TotalTime>
  <Words>1164</Words>
  <Application>Microsoft Office PowerPoint</Application>
  <PresentationFormat>Широкоэкранный</PresentationFormat>
  <Paragraphs>204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Century Gothic</vt:lpstr>
      <vt:lpstr>FrankRuehl</vt:lpstr>
      <vt:lpstr>Gabriola</vt:lpstr>
      <vt:lpstr>Garamond</vt:lpstr>
      <vt:lpstr>Gautami</vt:lpstr>
      <vt:lpstr>Times New Roman</vt:lpstr>
      <vt:lpstr>Savon</vt:lpstr>
      <vt:lpstr>Портфолио </vt:lpstr>
      <vt:lpstr>Содержание:</vt:lpstr>
      <vt:lpstr>Общие сведения</vt:lpstr>
      <vt:lpstr>Повышение квалификации </vt:lpstr>
      <vt:lpstr>Содержание логопедической деятельности </vt:lpstr>
      <vt:lpstr>За что я люблю свою профессию?</vt:lpstr>
      <vt:lpstr>              Распространение опыта              Публикации в сети интернет Собственный сайт: http://учительский.сайт/Степура-Юлия-Михайловна</vt:lpstr>
      <vt:lpstr>Презентация PowerPoint</vt:lpstr>
      <vt:lpstr> Выступления на МО, семинарах, конференциях</vt:lpstr>
      <vt:lpstr>Презентация PowerPoint</vt:lpstr>
      <vt:lpstr>                                   Самообразование Здоровьесберегающие технологии в логопедической работе </vt:lpstr>
      <vt:lpstr>Презентация PowerPoint</vt:lpstr>
      <vt:lpstr>Результативность логопедической работы</vt:lpstr>
      <vt:lpstr>                                        Достижения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</dc:title>
  <dc:creator>МАОУ Боровская СОШ 1</dc:creator>
  <cp:lastModifiedBy>МАОУ Боровская СОШ 1</cp:lastModifiedBy>
  <cp:revision>28</cp:revision>
  <dcterms:created xsi:type="dcterms:W3CDTF">2017-05-25T04:18:01Z</dcterms:created>
  <dcterms:modified xsi:type="dcterms:W3CDTF">2018-04-09T06:48:30Z</dcterms:modified>
</cp:coreProperties>
</file>