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9" r:id="rId4"/>
    <p:sldId id="260" r:id="rId5"/>
    <p:sldId id="261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3504" y="-14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B67B8-0997-4BB4-9D1A-B3B196853C21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C0D195-0CE8-4968-8F8E-C3E6D7D406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798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5C7106-3221-4F2B-A21D-A07E5C6D70FC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5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DA6C53-6D4F-4E86-BDC3-8F633E7F17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5C7106-3221-4F2B-A21D-A07E5C6D70FC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DA6C53-6D4F-4E86-BDC3-8F633E7F17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5C7106-3221-4F2B-A21D-A07E5C6D70FC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DA6C53-6D4F-4E86-BDC3-8F633E7F17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5C7106-3221-4F2B-A21D-A07E5C6D70FC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DA6C53-6D4F-4E86-BDC3-8F633E7F17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5C7106-3221-4F2B-A21D-A07E5C6D70FC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DA6C53-6D4F-4E86-BDC3-8F633E7F17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5C7106-3221-4F2B-A21D-A07E5C6D70FC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DA6C53-6D4F-4E86-BDC3-8F633E7F17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5C7106-3221-4F2B-A21D-A07E5C6D70FC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DA6C53-6D4F-4E86-BDC3-8F633E7F17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5C7106-3221-4F2B-A21D-A07E5C6D70FC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DA6C53-6D4F-4E86-BDC3-8F633E7F17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5C7106-3221-4F2B-A21D-A07E5C6D70FC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DA6C53-6D4F-4E86-BDC3-8F633E7F17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5C7106-3221-4F2B-A21D-A07E5C6D70FC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DA6C53-6D4F-4E86-BDC3-8F633E7F17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5C7106-3221-4F2B-A21D-A07E5C6D70FC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DA6C53-6D4F-4E86-BDC3-8F633E7F17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fld id="{3D5C7106-3221-4F2B-A21D-A07E5C6D70FC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fld id="{63DA6C53-6D4F-4E86-BDC3-8F633E7F17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1" fontAlgn="base" hangingPunct="1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80623" y="2060848"/>
            <a:ext cx="6400800" cy="2247560"/>
          </a:xfrm>
        </p:spPr>
        <p:txBody>
          <a:bodyPr/>
          <a:lstStyle/>
          <a:p>
            <a:endParaRPr lang="ru-RU" dirty="0" smtClean="0">
              <a:solidFill>
                <a:srgbClr val="00B050"/>
              </a:solidFill>
            </a:endParaRPr>
          </a:p>
          <a:p>
            <a:r>
              <a:rPr lang="ru-RU" dirty="0" smtClean="0">
                <a:solidFill>
                  <a:srgbClr val="00B050"/>
                </a:solidFill>
              </a:rPr>
              <a:t>Проект старшей группы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Вид: познавательно-творческий, 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Краткосрочный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Выполнила: воспитатель первой квалификационной категории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Павлова И.М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</a:p>
          <a:p>
            <a:endParaRPr lang="ru-RU" sz="1800" dirty="0" smtClean="0">
              <a:solidFill>
                <a:srgbClr val="FF0000"/>
              </a:solidFill>
            </a:endParaRPr>
          </a:p>
          <a:p>
            <a:r>
              <a:rPr lang="ru-RU" sz="1800" dirty="0" err="1" smtClean="0">
                <a:solidFill>
                  <a:srgbClr val="FF0000"/>
                </a:solidFill>
              </a:rPr>
              <a:t>г</a:t>
            </a:r>
            <a:r>
              <a:rPr lang="ru-RU" sz="1800" dirty="0" err="1" smtClean="0">
                <a:solidFill>
                  <a:srgbClr val="FF0000"/>
                </a:solidFill>
              </a:rPr>
              <a:t>.о</a:t>
            </a:r>
            <a:r>
              <a:rPr lang="ru-RU" sz="1800" dirty="0" smtClean="0">
                <a:solidFill>
                  <a:srgbClr val="FF0000"/>
                </a:solidFill>
              </a:rPr>
              <a:t>. Шуя</a:t>
            </a:r>
          </a:p>
          <a:p>
            <a:r>
              <a:rPr lang="ru-RU" sz="1800" dirty="0" smtClean="0">
                <a:solidFill>
                  <a:srgbClr val="FF0000"/>
                </a:solidFill>
              </a:rPr>
              <a:t>Июнь 2017</a:t>
            </a:r>
            <a:endParaRPr lang="ru-RU" sz="1800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00B050"/>
              </a:solidFill>
            </a:endParaRPr>
          </a:p>
          <a:p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95" y="415498"/>
            <a:ext cx="7704856" cy="23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Терминал\Desktop\Шаблоны\deva21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24" y="5048916"/>
            <a:ext cx="1296144" cy="136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91201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Муниципальное  дошкольное      образовательное учреждение    </a:t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</a:rPr>
              <a:t>"Центр развития ребенка - Детский </a:t>
            </a:r>
            <a:r>
              <a:rPr lang="ru-RU" sz="2400" b="1">
                <a:solidFill>
                  <a:srgbClr val="C00000"/>
                </a:solidFill>
              </a:rPr>
              <a:t>сад </a:t>
            </a:r>
            <a:r>
              <a:rPr lang="ru-RU" sz="2400" b="1" smtClean="0">
                <a:solidFill>
                  <a:srgbClr val="C00000"/>
                </a:solidFill>
              </a:rPr>
              <a:t>№ 2</a:t>
            </a:r>
            <a:r>
              <a:rPr lang="ru-RU" sz="2400" b="1" dirty="0">
                <a:solidFill>
                  <a:srgbClr val="C00000"/>
                </a:solidFill>
              </a:rPr>
              <a:t>"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3186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Продуктивная деятельность «Корзина фруктов»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5115590" cy="33882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097080"/>
            <a:ext cx="5580112" cy="369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42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Продуктивная деятельность – овощи и фрукты из пластилина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6"/>
            <a:ext cx="4789436" cy="31722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066694"/>
            <a:ext cx="5724128" cy="379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04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Экскурсия на огород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692696"/>
            <a:ext cx="5006872" cy="33162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56848"/>
            <a:ext cx="4355976" cy="28851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2" y="3956848"/>
            <a:ext cx="4355978" cy="288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97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20080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sz="4000" dirty="0" smtClean="0">
                <a:solidFill>
                  <a:srgbClr val="FF0000"/>
                </a:solidFill>
                <a:latin typeface="Monotype Corsiva"/>
                <a:ea typeface="Times New Roman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Monotype Corsiva"/>
                <a:ea typeface="Times New Roman"/>
              </a:rPr>
            </a:br>
            <a:r>
              <a:rPr lang="ru-RU" sz="4900" dirty="0" smtClean="0">
                <a:solidFill>
                  <a:srgbClr val="FF0000"/>
                </a:solidFill>
                <a:latin typeface="Monotype Corsiva"/>
                <a:ea typeface="Times New Roman"/>
              </a:rPr>
              <a:t>Оценка </a:t>
            </a:r>
            <a:r>
              <a:rPr lang="ru-RU" sz="4900" dirty="0">
                <a:solidFill>
                  <a:srgbClr val="FF0000"/>
                </a:solidFill>
                <a:latin typeface="Monotype Corsiva"/>
                <a:ea typeface="Times New Roman"/>
              </a:rPr>
              <a:t>результатов проекта</a:t>
            </a:r>
            <a:r>
              <a:rPr lang="ru-RU" sz="2700" dirty="0">
                <a:ea typeface="Times New Roman"/>
              </a:rPr>
              <a:t/>
            </a:r>
            <a:br>
              <a:rPr lang="ru-RU" sz="2700" dirty="0">
                <a:ea typeface="Times New Roman"/>
              </a:rPr>
            </a:br>
            <a:r>
              <a:rPr lang="ru-RU" sz="3600" dirty="0">
                <a:solidFill>
                  <a:srgbClr val="333399"/>
                </a:solidFill>
                <a:ea typeface="Times New Roman"/>
              </a:rPr>
              <a:t> </a:t>
            </a:r>
            <a:r>
              <a:rPr lang="ru-RU" sz="2000" dirty="0">
                <a:ea typeface="Times New Roman"/>
              </a:rPr>
              <a:t/>
            </a:r>
            <a:br>
              <a:rPr lang="ru-RU" sz="2000" dirty="0">
                <a:ea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616624"/>
          </a:xfrm>
        </p:spPr>
        <p:txBody>
          <a:bodyPr/>
          <a:lstStyle/>
          <a:p>
            <a:pPr marL="342900" lvl="0" indent="-342900" algn="just">
              <a:spcAft>
                <a:spcPts val="0"/>
              </a:spcAft>
              <a:buClr>
                <a:srgbClr val="FF0000"/>
              </a:buClr>
              <a:buFont typeface="Wingdings"/>
              <a:buChar char=""/>
              <a:tabLst>
                <a:tab pos="685800" algn="l"/>
              </a:tabLst>
            </a:pPr>
            <a:r>
              <a:rPr lang="ru-RU" sz="2400" dirty="0">
                <a:solidFill>
                  <a:schemeClr val="bg1">
                    <a:lumMod val="85000"/>
                    <a:lumOff val="15000"/>
                  </a:schemeClr>
                </a:solidFill>
                <a:ea typeface="Times New Roman"/>
              </a:rPr>
              <a:t>С</a:t>
            </a:r>
            <a:r>
              <a:rPr lang="ru-RU" sz="2400" dirty="0" smtClean="0">
                <a:solidFill>
                  <a:schemeClr val="bg1">
                    <a:lumMod val="85000"/>
                    <a:lumOff val="15000"/>
                  </a:schemeClr>
                </a:solidFill>
                <a:ea typeface="Times New Roman"/>
              </a:rPr>
              <a:t>оздана </a:t>
            </a:r>
            <a:r>
              <a:rPr lang="ru-RU" sz="2400" dirty="0">
                <a:solidFill>
                  <a:schemeClr val="bg1">
                    <a:lumMod val="85000"/>
                    <a:lumOff val="15000"/>
                  </a:schemeClr>
                </a:solidFill>
                <a:ea typeface="Times New Roman"/>
              </a:rPr>
              <a:t>предметно – развивающая среда для знакомства детей с правильным питанием, витаминами и продуктами, в которых они содержатся.  </a:t>
            </a:r>
            <a:endParaRPr lang="ru-RU" sz="2000" dirty="0">
              <a:solidFill>
                <a:schemeClr val="bg1">
                  <a:lumMod val="85000"/>
                  <a:lumOff val="15000"/>
                </a:schemeClr>
              </a:solidFill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Clr>
                <a:srgbClr val="FF0000"/>
              </a:buClr>
              <a:buFont typeface="Wingdings"/>
              <a:buChar char=""/>
              <a:tabLst>
                <a:tab pos="685800" algn="l"/>
              </a:tabLst>
            </a:pPr>
            <a:r>
              <a:rPr lang="ru-RU" sz="2400" dirty="0">
                <a:solidFill>
                  <a:schemeClr val="bg1">
                    <a:lumMod val="85000"/>
                    <a:lumOff val="15000"/>
                  </a:schemeClr>
                </a:solidFill>
                <a:ea typeface="Times New Roman"/>
              </a:rPr>
              <a:t>сформированы устойчивые знания и интерес  к  своему здоровью</a:t>
            </a:r>
            <a:endParaRPr lang="ru-RU" sz="2000" dirty="0">
              <a:solidFill>
                <a:schemeClr val="bg1">
                  <a:lumMod val="85000"/>
                  <a:lumOff val="15000"/>
                </a:schemeClr>
              </a:solidFill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Clr>
                <a:srgbClr val="FF0000"/>
              </a:buClr>
              <a:buFont typeface="Wingdings"/>
              <a:buChar char=""/>
              <a:tabLst>
                <a:tab pos="685800" algn="l"/>
              </a:tabLst>
            </a:pPr>
            <a:r>
              <a:rPr lang="ru-RU" sz="2400" dirty="0">
                <a:solidFill>
                  <a:schemeClr val="bg1">
                    <a:lumMod val="85000"/>
                    <a:lumOff val="15000"/>
                  </a:schemeClr>
                </a:solidFill>
                <a:ea typeface="Times New Roman"/>
              </a:rPr>
              <a:t>значительно повысилась самостоятельная активность детей;</a:t>
            </a:r>
            <a:endParaRPr lang="ru-RU" sz="2000" dirty="0">
              <a:solidFill>
                <a:schemeClr val="bg1">
                  <a:lumMod val="85000"/>
                  <a:lumOff val="15000"/>
                </a:schemeClr>
              </a:solidFill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Clr>
                <a:srgbClr val="FF0000"/>
              </a:buClr>
              <a:buFont typeface="Wingdings"/>
              <a:buChar char=""/>
              <a:tabLst>
                <a:tab pos="685800" algn="l"/>
              </a:tabLst>
            </a:pPr>
            <a:r>
              <a:rPr lang="ru-RU" sz="2400" dirty="0">
                <a:solidFill>
                  <a:schemeClr val="bg1">
                    <a:lumMod val="85000"/>
                    <a:lumOff val="15000"/>
                  </a:schemeClr>
                </a:solidFill>
                <a:ea typeface="Times New Roman"/>
              </a:rPr>
              <a:t>улучшился микроклимат в группе, сближение детей в результате коллективного сотрудничества всех участников образовательного </a:t>
            </a:r>
            <a:r>
              <a:rPr lang="ru-RU" sz="2400" dirty="0" smtClean="0">
                <a:solidFill>
                  <a:schemeClr val="bg1">
                    <a:lumMod val="85000"/>
                    <a:lumOff val="15000"/>
                  </a:schemeClr>
                </a:solidFill>
                <a:ea typeface="Times New Roman"/>
              </a:rPr>
              <a:t>процесса.</a:t>
            </a:r>
            <a:endParaRPr lang="ru-RU" sz="2000" dirty="0">
              <a:solidFill>
                <a:schemeClr val="bg1">
                  <a:lumMod val="85000"/>
                  <a:lumOff val="15000"/>
                </a:schemeClr>
              </a:solidFill>
              <a:ea typeface="Times New Roman"/>
            </a:endParaRPr>
          </a:p>
          <a:p>
            <a:endParaRPr lang="ru-RU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73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20" y="1268760"/>
            <a:ext cx="8424936" cy="4397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Актуальность темы: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68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marL="136525" lvl="0" algn="l">
              <a:spcBef>
                <a:spcPct val="20000"/>
              </a:spcBef>
              <a:spcAft>
                <a:spcPts val="0"/>
              </a:spcAft>
            </a:pPr>
            <a:r>
              <a:rPr lang="ru-RU" sz="4400" dirty="0">
                <a:ln>
                  <a:noFill/>
                </a:ln>
                <a:solidFill>
                  <a:srgbClr val="FF0000"/>
                </a:solidFill>
                <a:effectLst/>
                <a:latin typeface="Monotype Corsiva"/>
                <a:ea typeface="Times New Roman"/>
                <a:cs typeface="+mn-cs"/>
              </a:rPr>
              <a:t>Цель проекта:</a:t>
            </a:r>
            <a:r>
              <a:rPr lang="ru-RU" sz="2400" dirty="0">
                <a:ln>
                  <a:noFill/>
                </a:ln>
                <a:solidFill>
                  <a:prstClr val="white"/>
                </a:solidFill>
                <a:effectLst/>
                <a:latin typeface="Times New Roman"/>
                <a:ea typeface="Times New Roman"/>
                <a:cs typeface="+mn-cs"/>
              </a:rPr>
              <a:t/>
            </a:r>
            <a:br>
              <a:rPr lang="ru-RU" sz="2400" dirty="0">
                <a:ln>
                  <a:noFill/>
                </a:ln>
                <a:solidFill>
                  <a:prstClr val="white"/>
                </a:solidFill>
                <a:effectLst/>
                <a:latin typeface="Times New Roman"/>
                <a:ea typeface="Times New Roman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16029"/>
          </a:xfrm>
        </p:spPr>
        <p:txBody>
          <a:bodyPr/>
          <a:lstStyle/>
          <a:p>
            <a:pPr marL="136525" indent="0">
              <a:buNone/>
            </a:pP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Развитие 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познавательных и творческих способностей детей дошкольного возраста </a:t>
            </a: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и устойчивого 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интереса к своему здоровью</a:t>
            </a:r>
          </a:p>
          <a:p>
            <a:pPr marL="136525" indent="0" algn="just">
              <a:spcAft>
                <a:spcPts val="0"/>
              </a:spcAft>
              <a:buNone/>
            </a:pPr>
            <a:r>
              <a:rPr lang="ru-RU" sz="4400" dirty="0">
                <a:solidFill>
                  <a:srgbClr val="FF0000"/>
                </a:solidFill>
                <a:latin typeface="Monotype Corsiva"/>
                <a:ea typeface="Times New Roman"/>
              </a:rPr>
              <a:t>Задачи проекта:</a:t>
            </a:r>
            <a:endParaRPr lang="ru-RU" sz="2400" dirty="0"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Clr>
                <a:srgbClr val="FF0000"/>
              </a:buClr>
              <a:buFont typeface="Wingdings"/>
              <a:buChar char=""/>
              <a:tabLst>
                <a:tab pos="589280" algn="l"/>
              </a:tabLst>
            </a:pPr>
            <a:r>
              <a:rPr lang="ru-RU" sz="2400" dirty="0">
                <a:solidFill>
                  <a:schemeClr val="bg1">
                    <a:lumMod val="85000"/>
                    <a:lumOff val="15000"/>
                  </a:schemeClr>
                </a:solidFill>
                <a:ea typeface="Times New Roman"/>
              </a:rPr>
              <a:t>Сформировать у детей общее представление о здоровье как ценности, о котором необходимо постоянно заботится; </a:t>
            </a:r>
            <a:endParaRPr lang="ru-RU" sz="2000" dirty="0">
              <a:solidFill>
                <a:schemeClr val="bg1">
                  <a:lumMod val="85000"/>
                  <a:lumOff val="15000"/>
                </a:schemeClr>
              </a:solidFill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Clr>
                <a:srgbClr val="FF0000"/>
              </a:buClr>
              <a:buFont typeface="Wingdings"/>
              <a:buChar char=""/>
              <a:tabLst>
                <a:tab pos="589280" algn="l"/>
              </a:tabLst>
            </a:pPr>
            <a:r>
              <a:rPr lang="ru-RU" sz="2400" dirty="0">
                <a:solidFill>
                  <a:schemeClr val="bg1">
                    <a:lumMod val="85000"/>
                    <a:lumOff val="15000"/>
                  </a:schemeClr>
                </a:solidFill>
                <a:ea typeface="Times New Roman"/>
              </a:rPr>
              <a:t>уточнить и обогатить  знания детей о витаминах, об их пользе для здоровья человека, учить детей различать витаминосодержащие продукты;</a:t>
            </a:r>
            <a:endParaRPr lang="ru-RU" sz="2000" dirty="0">
              <a:solidFill>
                <a:schemeClr val="bg1">
                  <a:lumMod val="85000"/>
                  <a:lumOff val="15000"/>
                </a:schemeClr>
              </a:solidFill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Clr>
                <a:srgbClr val="FF0000"/>
              </a:buClr>
              <a:buFont typeface="Wingdings"/>
              <a:buChar char=""/>
              <a:tabLst>
                <a:tab pos="589280" algn="l"/>
              </a:tabLst>
            </a:pPr>
            <a:r>
              <a:rPr lang="ru-RU" sz="2400" dirty="0">
                <a:solidFill>
                  <a:schemeClr val="bg1">
                    <a:lumMod val="85000"/>
                    <a:lumOff val="15000"/>
                  </a:schemeClr>
                </a:solidFill>
                <a:ea typeface="Times New Roman"/>
              </a:rPr>
              <a:t>помочь детям понять, что здоровье зависит от правильного питания - еда должна быть не только вкусной, но и </a:t>
            </a:r>
            <a:r>
              <a:rPr lang="ru-RU" sz="2400" dirty="0" smtClean="0">
                <a:solidFill>
                  <a:schemeClr val="bg1">
                    <a:lumMod val="85000"/>
                    <a:lumOff val="15000"/>
                  </a:schemeClr>
                </a:solidFill>
                <a:ea typeface="Times New Roman"/>
              </a:rPr>
              <a:t>полезной;</a:t>
            </a:r>
            <a:endParaRPr lang="ru-RU" sz="2000" dirty="0">
              <a:solidFill>
                <a:schemeClr val="bg1">
                  <a:lumMod val="85000"/>
                  <a:lumOff val="15000"/>
                </a:schemeClr>
              </a:solidFill>
              <a:ea typeface="Times New Roman"/>
            </a:endParaRPr>
          </a:p>
          <a:p>
            <a:endParaRPr lang="ru-RU" sz="24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09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32053"/>
          </a:xfrm>
        </p:spPr>
        <p:txBody>
          <a:bodyPr/>
          <a:lstStyle/>
          <a:p>
            <a:pPr marL="342900" lvl="0" indent="-342900" algn="just">
              <a:spcAft>
                <a:spcPts val="0"/>
              </a:spcAft>
              <a:buClr>
                <a:srgbClr val="FF0000"/>
              </a:buClr>
              <a:buFont typeface="Wingdings"/>
              <a:buChar char=""/>
              <a:tabLst>
                <a:tab pos="589280" algn="l"/>
              </a:tabLst>
            </a:pPr>
            <a:r>
              <a:rPr lang="ru-RU" sz="2400" dirty="0">
                <a:solidFill>
                  <a:schemeClr val="bg1">
                    <a:lumMod val="85000"/>
                    <a:lumOff val="15000"/>
                  </a:schemeClr>
                </a:solidFill>
                <a:ea typeface="Times New Roman"/>
              </a:rPr>
              <a:t>развивать способности к исследовательской деятельности: </a:t>
            </a:r>
            <a:endParaRPr lang="ru-RU" sz="2000" dirty="0">
              <a:solidFill>
                <a:schemeClr val="bg1">
                  <a:lumMod val="85000"/>
                  <a:lumOff val="15000"/>
                </a:schemeClr>
              </a:solidFill>
              <a:ea typeface="Times New Roman"/>
            </a:endParaRPr>
          </a:p>
          <a:p>
            <a:pPr marL="268287" indent="0" algn="just">
              <a:spcAft>
                <a:spcPts val="0"/>
              </a:spcAft>
              <a:buNone/>
            </a:pPr>
            <a:r>
              <a:rPr lang="ru-RU" sz="2400" dirty="0">
                <a:solidFill>
                  <a:schemeClr val="bg1">
                    <a:lumMod val="85000"/>
                    <a:lumOff val="15000"/>
                  </a:schemeClr>
                </a:solidFill>
                <a:ea typeface="Times New Roman"/>
              </a:rPr>
              <a:t>- определение задач, исходя из поставленной проблемы;</a:t>
            </a:r>
            <a:endParaRPr lang="ru-RU" sz="2000" dirty="0">
              <a:solidFill>
                <a:schemeClr val="bg1">
                  <a:lumMod val="85000"/>
                  <a:lumOff val="15000"/>
                </a:schemeClr>
              </a:solidFill>
              <a:ea typeface="Times New Roman"/>
            </a:endParaRPr>
          </a:p>
          <a:p>
            <a:pPr marL="268287" indent="0" algn="just">
              <a:spcAft>
                <a:spcPts val="0"/>
              </a:spcAft>
              <a:buNone/>
            </a:pPr>
            <a:r>
              <a:rPr lang="ru-RU" sz="2400" dirty="0">
                <a:solidFill>
                  <a:schemeClr val="bg1">
                    <a:lumMod val="85000"/>
                    <a:lumOff val="15000"/>
                  </a:schemeClr>
                </a:solidFill>
                <a:ea typeface="Times New Roman"/>
              </a:rPr>
              <a:t>-планирование этапов своих действий в соответствии с поставленными задачами;</a:t>
            </a:r>
            <a:endParaRPr lang="ru-RU" sz="2000" dirty="0">
              <a:solidFill>
                <a:schemeClr val="bg1">
                  <a:lumMod val="85000"/>
                  <a:lumOff val="15000"/>
                </a:schemeClr>
              </a:solidFill>
              <a:ea typeface="Times New Roman"/>
            </a:endParaRPr>
          </a:p>
          <a:p>
            <a:pPr marL="268287" indent="0" algn="just">
              <a:spcAft>
                <a:spcPts val="0"/>
              </a:spcAft>
              <a:buNone/>
            </a:pPr>
            <a:r>
              <a:rPr lang="ru-RU" sz="2400" dirty="0">
                <a:solidFill>
                  <a:schemeClr val="bg1">
                    <a:lumMod val="85000"/>
                    <a:lumOff val="15000"/>
                  </a:schemeClr>
                </a:solidFill>
                <a:ea typeface="Times New Roman"/>
              </a:rPr>
              <a:t>- умение выбрать материал и способ действия;</a:t>
            </a:r>
            <a:endParaRPr lang="ru-RU" sz="2000" dirty="0">
              <a:solidFill>
                <a:schemeClr val="bg1">
                  <a:lumMod val="85000"/>
                  <a:lumOff val="15000"/>
                </a:schemeClr>
              </a:solidFill>
              <a:ea typeface="Times New Roman"/>
            </a:endParaRPr>
          </a:p>
          <a:p>
            <a:pPr marL="268287" indent="0" algn="just">
              <a:spcAft>
                <a:spcPts val="0"/>
              </a:spcAft>
              <a:buNone/>
            </a:pPr>
            <a:r>
              <a:rPr lang="ru-RU" sz="2400" dirty="0">
                <a:solidFill>
                  <a:schemeClr val="bg1">
                    <a:lumMod val="85000"/>
                    <a:lumOff val="15000"/>
                  </a:schemeClr>
                </a:solidFill>
                <a:ea typeface="Times New Roman"/>
              </a:rPr>
              <a:t>- умение аргументировать свой выбор.</a:t>
            </a:r>
            <a:endParaRPr lang="ru-RU" sz="2000" dirty="0">
              <a:solidFill>
                <a:schemeClr val="bg1">
                  <a:lumMod val="85000"/>
                  <a:lumOff val="15000"/>
                </a:schemeClr>
              </a:solidFill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Clr>
                <a:srgbClr val="FF0000"/>
              </a:buClr>
              <a:buFont typeface="Wingdings"/>
              <a:buChar char=""/>
              <a:tabLst>
                <a:tab pos="589280" algn="l"/>
              </a:tabLst>
            </a:pPr>
            <a:r>
              <a:rPr lang="ru-RU" sz="2400" dirty="0">
                <a:solidFill>
                  <a:schemeClr val="bg1">
                    <a:lumMod val="85000"/>
                    <a:lumOff val="15000"/>
                  </a:schemeClr>
                </a:solidFill>
                <a:ea typeface="Times New Roman"/>
              </a:rPr>
              <a:t>продолжать учить детей использовать ранее полученные знания при решении познавательных и практических задач.</a:t>
            </a:r>
            <a:endParaRPr lang="ru-RU" sz="2000" dirty="0">
              <a:solidFill>
                <a:schemeClr val="bg1">
                  <a:lumMod val="85000"/>
                  <a:lumOff val="15000"/>
                </a:schemeClr>
              </a:solidFill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Clr>
                <a:srgbClr val="FF0000"/>
              </a:buClr>
              <a:buFont typeface="Wingdings"/>
              <a:buChar char=""/>
              <a:tabLst>
                <a:tab pos="589280" algn="l"/>
              </a:tabLst>
            </a:pPr>
            <a:r>
              <a:rPr lang="ru-RU" sz="2400" dirty="0" smtClean="0">
                <a:solidFill>
                  <a:schemeClr val="bg1">
                    <a:lumMod val="85000"/>
                    <a:lumOff val="15000"/>
                  </a:schemeClr>
                </a:solidFill>
                <a:ea typeface="Times New Roman"/>
              </a:rPr>
              <a:t>способствовать </a:t>
            </a:r>
            <a:r>
              <a:rPr lang="ru-RU" sz="2400" dirty="0">
                <a:solidFill>
                  <a:schemeClr val="bg1">
                    <a:lumMod val="85000"/>
                    <a:lumOff val="15000"/>
                  </a:schemeClr>
                </a:solidFill>
                <a:ea typeface="Times New Roman"/>
              </a:rPr>
              <a:t>созданию активной позиции родителей в желании употреблять в пищу полезные продукты.</a:t>
            </a:r>
            <a:endParaRPr lang="ru-RU" sz="2000" dirty="0">
              <a:solidFill>
                <a:schemeClr val="bg1">
                  <a:lumMod val="85000"/>
                  <a:lumOff val="15000"/>
                </a:schemeClr>
              </a:solidFill>
              <a:ea typeface="Times New Roman"/>
            </a:endParaRPr>
          </a:p>
          <a:p>
            <a:endParaRPr lang="ru-RU" sz="2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01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>
                <a:solidFill>
                  <a:srgbClr val="FF0000"/>
                </a:solidFill>
                <a:latin typeface="Monotype Corsiva"/>
                <a:ea typeface="Times New Roman"/>
              </a:rPr>
              <a:t>Ожидаемые результаты:</a:t>
            </a:r>
            <a:r>
              <a:rPr lang="ru-RU" sz="2400" dirty="0">
                <a:ea typeface="Times New Roman"/>
              </a:rPr>
              <a:t/>
            </a:r>
            <a:br>
              <a:rPr lang="ru-RU" sz="2400" dirty="0">
                <a:ea typeface="Times New Roman"/>
              </a:rPr>
            </a:br>
            <a:endParaRPr lang="ru-RU" sz="44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5472608"/>
          </a:xfrm>
        </p:spPr>
        <p:txBody>
          <a:bodyPr/>
          <a:lstStyle/>
          <a:p>
            <a:pPr marL="342900" lvl="0" indent="-342900" algn="just">
              <a:spcAft>
                <a:spcPts val="0"/>
              </a:spcAft>
              <a:buClr>
                <a:srgbClr val="FF0000"/>
              </a:buClr>
              <a:buFont typeface="Wingdings"/>
              <a:buChar char=""/>
            </a:pPr>
            <a:r>
              <a:rPr lang="ru-RU" dirty="0" smtClean="0">
                <a:solidFill>
                  <a:schemeClr val="bg1">
                    <a:lumMod val="65000"/>
                    <a:lumOff val="35000"/>
                  </a:schemeClr>
                </a:solidFill>
                <a:ea typeface="Times New Roman"/>
              </a:rPr>
              <a:t>развитие </a:t>
            </a:r>
            <a:r>
              <a:rPr lang="ru-RU" dirty="0">
                <a:solidFill>
                  <a:schemeClr val="bg1">
                    <a:lumMod val="65000"/>
                    <a:lumOff val="35000"/>
                  </a:schemeClr>
                </a:solidFill>
                <a:ea typeface="Times New Roman"/>
              </a:rPr>
              <a:t>познавательно – исследовательской деятельности детей: способности к определению задач на основе поставленной проблемы, умения планировать этапы своих действий, аргументировать свой выбор;</a:t>
            </a:r>
            <a:endParaRPr lang="ru-RU" sz="2400" dirty="0">
              <a:solidFill>
                <a:schemeClr val="bg1">
                  <a:lumMod val="65000"/>
                  <a:lumOff val="35000"/>
                </a:schemeClr>
              </a:solidFill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Clr>
                <a:srgbClr val="FF0000"/>
              </a:buClr>
              <a:buFont typeface="Wingdings"/>
              <a:buChar char=""/>
            </a:pPr>
            <a:r>
              <a:rPr lang="ru-RU" dirty="0">
                <a:solidFill>
                  <a:schemeClr val="bg1">
                    <a:lumMod val="65000"/>
                    <a:lumOff val="35000"/>
                  </a:schemeClr>
                </a:solidFill>
                <a:ea typeface="Times New Roman"/>
              </a:rPr>
              <a:t>формирование представлений о здоровье и как его сберечь;</a:t>
            </a:r>
            <a:endParaRPr lang="ru-RU" sz="2400" dirty="0">
              <a:solidFill>
                <a:schemeClr val="bg1">
                  <a:lumMod val="65000"/>
                  <a:lumOff val="35000"/>
                </a:schemeClr>
              </a:solidFill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Clr>
                <a:srgbClr val="FF0000"/>
              </a:buClr>
              <a:buFont typeface="Wingdings"/>
              <a:buChar char=""/>
            </a:pPr>
            <a:r>
              <a:rPr lang="ru-RU" dirty="0">
                <a:solidFill>
                  <a:schemeClr val="bg1">
                    <a:lumMod val="65000"/>
                    <a:lumOff val="35000"/>
                  </a:schemeClr>
                </a:solidFill>
                <a:ea typeface="Times New Roman"/>
              </a:rPr>
              <a:t>формирование представлений о витаминах, в чем они содержатся и как влияют на здоровье;</a:t>
            </a:r>
            <a:endParaRPr lang="ru-RU" sz="2400" dirty="0">
              <a:solidFill>
                <a:schemeClr val="bg1">
                  <a:lumMod val="65000"/>
                  <a:lumOff val="35000"/>
                </a:schemeClr>
              </a:solidFill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Clr>
                <a:srgbClr val="FF0000"/>
              </a:buClr>
              <a:buFont typeface="Wingdings"/>
              <a:buChar char=""/>
            </a:pPr>
            <a:r>
              <a:rPr lang="ru-RU" dirty="0">
                <a:solidFill>
                  <a:schemeClr val="bg1">
                    <a:lumMod val="65000"/>
                    <a:lumOff val="35000"/>
                  </a:schemeClr>
                </a:solidFill>
                <a:ea typeface="Times New Roman"/>
              </a:rPr>
              <a:t>создание благоприятных условий для саморазвития ребенка, проявления его творческой деятельности.</a:t>
            </a:r>
            <a:endParaRPr lang="ru-RU" sz="2400" dirty="0">
              <a:solidFill>
                <a:schemeClr val="bg1">
                  <a:lumMod val="65000"/>
                  <a:lumOff val="35000"/>
                </a:schemeClr>
              </a:solidFill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970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Сюжетно – ролевая игра «Продуктовый магазин»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02" y="1556792"/>
            <a:ext cx="4572000" cy="30282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194" y="3772584"/>
            <a:ext cx="4607202" cy="305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26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Сюжетно – ролевая игра «Кафе»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7" y="1268760"/>
            <a:ext cx="4572000" cy="30282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251" y="3541760"/>
            <a:ext cx="5006872" cy="331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4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Экскурсия на кухню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8812"/>
            <a:ext cx="4514718" cy="29902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615" y="1158812"/>
            <a:ext cx="4615637" cy="30571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359" y="3703343"/>
            <a:ext cx="4762913" cy="315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15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Совместная игра «Определи на вкус»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" y="1412776"/>
            <a:ext cx="4572000" cy="30282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829792"/>
            <a:ext cx="4572000" cy="302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5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oki_sdoroviya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Твои первые уроки здоровья</Template>
  <TotalTime>612</TotalTime>
  <Words>330</Words>
  <Application>Microsoft Office PowerPoint</Application>
  <PresentationFormat>Экран (4:3)</PresentationFormat>
  <Paragraphs>41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uroki_sdoroviya</vt:lpstr>
      <vt:lpstr>Презентация PowerPoint</vt:lpstr>
      <vt:lpstr>Актуальность темы:</vt:lpstr>
      <vt:lpstr>Цель проекта: </vt:lpstr>
      <vt:lpstr>Презентация PowerPoint</vt:lpstr>
      <vt:lpstr>Ожидаемые результаты: </vt:lpstr>
      <vt:lpstr>Сюжетно – ролевая игра «Продуктовый магазин»</vt:lpstr>
      <vt:lpstr>Сюжетно – ролевая игра «Кафе»</vt:lpstr>
      <vt:lpstr>Экскурсия на кухню </vt:lpstr>
      <vt:lpstr>Совместная игра «Определи на вкус»</vt:lpstr>
      <vt:lpstr>Продуктивная деятельность «Корзина фруктов»</vt:lpstr>
      <vt:lpstr>Продуктивная деятельность – овощи и фрукты из пластилина</vt:lpstr>
      <vt:lpstr>Экскурсия на огород</vt:lpstr>
      <vt:lpstr> Оценка результатов проекта  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Терминал</dc:creator>
  <cp:lastModifiedBy>Я</cp:lastModifiedBy>
  <cp:revision>40</cp:revision>
  <dcterms:created xsi:type="dcterms:W3CDTF">2012-04-02T04:41:31Z</dcterms:created>
  <dcterms:modified xsi:type="dcterms:W3CDTF">2018-04-04T18:35:45Z</dcterms:modified>
</cp:coreProperties>
</file>