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0"/>
  </p:normalViewPr>
  <p:slideViewPr>
    <p:cSldViewPr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27584" y="1321379"/>
            <a:ext cx="7702624" cy="2115667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Роль семьи в развитии речевой активности у дошкольников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059832" y="4280437"/>
            <a:ext cx="6400800" cy="175260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Учитель – логопед </a:t>
            </a:r>
          </a:p>
          <a:p>
            <a:pPr eaLnBrk="1" hangingPunct="1"/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Попова Н.И.</a:t>
            </a:r>
          </a:p>
        </p:txBody>
      </p:sp>
      <p:pic>
        <p:nvPicPr>
          <p:cNvPr id="4" name="Neposedy_-_v_kazhdom_malenkom_rebenke_minus">
            <a:hlinkClick r:id="" action="ppaction://media"/>
            <a:extLst>
              <a:ext uri="{FF2B5EF4-FFF2-40B4-BE49-F238E27FC236}">
                <a16:creationId xmlns:a16="http://schemas.microsoft.com/office/drawing/2014/main" id="{B90D0FD3-2B5E-445B-B430-C19F8AA5C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8424" y="3009994"/>
            <a:ext cx="1600944" cy="1600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224">
        <p14:pan dir="u"/>
      </p:transition>
    </mc:Choice>
    <mc:Fallback>
      <p:transition advTm="19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63FF-14B8-40D2-A323-CE33C115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48680"/>
            <a:ext cx="7848600" cy="41449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Родители должны знать, в какие сроки и какие звуки ребенок должен произносить правильно. Неправильное произношение некоторых звуков на определенных жизненных этапах связано с физиологическими особенностями развития детской речи.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FC220D-BA1B-45B4-98B1-559598A3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18" y="3140968"/>
            <a:ext cx="5354014" cy="33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911">
        <p14:pan dir="u"/>
      </p:transition>
    </mc:Choice>
    <mc:Fallback>
      <p:transition advTm="1291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790BAE-0B99-4D8E-B7B5-E11BB611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04664"/>
            <a:ext cx="7848600" cy="540060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Родителям очень важно обращать внимание на развитие слуха ребенка.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1. Необходимо оберегать слух ребенка от постоянных сильных звуковых воздействий. 2. При заболеваниях органов слуха своевременно лечить их, и не домашними средствами, а в медицинских учреждениях.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202963-4CC7-445D-9D6E-D1FC40E7D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16832"/>
            <a:ext cx="300021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586">
        <p14:pan dir="u"/>
      </p:transition>
    </mc:Choice>
    <mc:Fallback>
      <p:transition advTm="1358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1CFC8A-0427-4EC9-8604-34E33BBE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476672"/>
            <a:ext cx="8136632" cy="4144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Очень важно: </a:t>
            </a:r>
          </a:p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Научить ребенка управлять речевым дыханием. </a:t>
            </a:r>
          </a:p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Научить ребенка управлять своим голосом.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25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508">
        <p14:pan dir="u"/>
      </p:transition>
    </mc:Choice>
    <mc:Fallback>
      <p:transition advTm="850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FC4A39-722E-4065-B4E3-4E44ACEB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48680"/>
            <a:ext cx="7848600" cy="41449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Общение со взрослыми обогащает ребенка, доставляет ему много радости. Свое ощущение, радость от увиденного и познанного ребенок выражает в рисунке.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CFE3AB-F958-4D90-B791-1EA068A40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40" y="2348880"/>
            <a:ext cx="38995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9974">
        <p14:pan dir="u"/>
      </p:transition>
    </mc:Choice>
    <mc:Fallback>
      <p:transition advTm="997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12224C-7CB3-4EB7-BFEB-F07C9705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48680"/>
            <a:ext cx="8568952" cy="540060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Для правильного и эффективного воздействия на формирование речи ребенка родителям нужно учесть следующие моменты: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 1. Следует реально оценить состояние здоровья    своего ребенка (в последние годы резко увеличилось количество детей с различными отклонениями в развитии головного мозга, а при этом одной из первых страдает именно речь). </a:t>
            </a:r>
          </a:p>
        </p:txBody>
      </p:sp>
    </p:spTree>
    <p:extLst>
      <p:ext uri="{BB962C8B-B14F-4D97-AF65-F5344CB8AC3E}">
        <p14:creationId xmlns:p14="http://schemas.microsoft.com/office/powerpoint/2010/main" val="263806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742">
        <p14:pan dir="u"/>
      </p:transition>
    </mc:Choice>
    <mc:Fallback>
      <p:transition advTm="15742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91ABF6-9C42-41FC-A3A7-DCFDE3C3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48680"/>
            <a:ext cx="8028756" cy="41449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2. Если родителей что-то беспокоит в речевом развитии ребенка, не надо бояться обращаться за консультацией к специалистам. Здесь надо отметить важность и необходимость пропедевтической работы с родителями детей дошкольного возраста.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3FF23-C77D-4644-AFED-B17FA736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56" y="3645024"/>
            <a:ext cx="4896544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98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482">
        <p14:pan dir="u"/>
      </p:transition>
    </mc:Choice>
    <mc:Fallback>
      <p:transition advTm="13482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C89DBC-D2EA-4612-9036-00A51C4A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76672"/>
            <a:ext cx="7848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Домашняя игротека.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«Кто самый внимательный».</a:t>
            </a:r>
            <a:r>
              <a:rPr lang="ru-RU" sz="24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Можно предложить ребенку посоревноваться на внимательность. Называется предмет, который встретился на пути, параллельно выделяется отличительный признак этого предмета. Например: «Я увидел горку, она высокая» или    «Я увидел машину, она большая» и т.д. Можно предложить и такое задание: посоревноваться с ребенком в подборе признаков к одному предмету. Выигрывает назвавший больше слов. Выполняя такие упражнения, дети учатся согласовывать прилагательные с существительными. </a:t>
            </a:r>
          </a:p>
          <a:p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1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1904">
        <p14:pan dir="u"/>
      </p:transition>
    </mc:Choice>
    <mc:Fallback>
      <p:transition advTm="3190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976E19-7937-418B-94FE-E61DC699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48680"/>
            <a:ext cx="7848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6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«Весёлый счет»</a:t>
            </a:r>
            <a:r>
              <a:rPr lang="ru-RU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Можно проводить на улице, во время прогулок с ребенком. При проведении этой игры не только закрепляется правильное употребление падежных форм существительных, но и умение вести счет. Необходимо только именовать каждое число при пересчете предметов: например, одно дерево, два дерева, три дерева и т.д., и следить за четким проговариванием падежных окончаний числительных и существительных.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40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1222">
        <p14:pan dir="u"/>
      </p:transition>
    </mc:Choice>
    <mc:Fallback>
      <p:transition advTm="2122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B9E1BA-664C-4AD0-B126-313321B5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48680"/>
            <a:ext cx="7848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700" b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«Рыба, птица, зверь»</a:t>
            </a:r>
            <a:r>
              <a:rPr lang="ru-RU" sz="27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.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На слово взрослого «рыба» ребенок должен перечислить виды рыб и наоборот, если взрослый перечисляет и называет, к примеру, окунь, щука, сазан, ребенок должен быстро назвать обобщающее слово.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47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710">
        <p14:pan dir="u"/>
      </p:transition>
    </mc:Choice>
    <mc:Fallback>
      <p:transition advTm="1371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7EB0E0-2A5E-487C-AAF5-BA400597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48680"/>
            <a:ext cx="78486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7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«Что (кто) бывает зеленым (веселым, грустным, быстрым …)?»</a:t>
            </a: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На конкретный вопрос типа: «Что бывает зеленым?» необходимо получить как можно больше разнообразных ответов: трава, листья, крокодил, лента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53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6785">
        <p14:pan dir="u"/>
      </p:transition>
    </mc:Choice>
    <mc:Fallback>
      <p:transition advTm="1678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CE6256-B836-4649-819C-89409643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0" y="548680"/>
            <a:ext cx="7884740" cy="5976664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Самым первым и главным является создание правильной речевой среды в семье, а самое важное здесь – благоприятная эмоциональная обстановка.</a:t>
            </a:r>
          </a:p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Речь ребенка начинает развиваться до его рождения на свет и что крайне важно уже в этот прекрасный период вынашивания малыша, общаться с ним, что-то ему рассказывать, делиться положительными впечатлениями и создавать уже тогда тёплую эмоциональную атмосферу. </a:t>
            </a:r>
          </a:p>
        </p:txBody>
      </p:sp>
    </p:spTree>
    <p:extLst>
      <p:ext uri="{BB962C8B-B14F-4D97-AF65-F5344CB8AC3E}">
        <p14:creationId xmlns:p14="http://schemas.microsoft.com/office/powerpoint/2010/main" val="233752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4820">
        <p14:pan dir="u"/>
      </p:transition>
    </mc:Choice>
    <mc:Fallback>
      <p:transition advTm="2482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68FF47-4AE9-4A65-B7D2-819CC71B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20688"/>
            <a:ext cx="7848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7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«Отгадай предмет по паре других».</a:t>
            </a: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Взрослый называет пару предметов, действий, образов, а ребенок отгадывает: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папа, мама –это семья, мясо, лук-это котлеты, торт, свечи- это праздник и т.д.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Мир детского сознания состоит из одних вопросов. Им все интересно. Важно использовать такие ситуации для совершенствования речи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5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579">
        <p14:pan dir="u"/>
      </p:transition>
    </mc:Choice>
    <mc:Fallback>
      <p:transition advTm="17579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2E875D-A46B-4535-98F1-C061302B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48680"/>
            <a:ext cx="7848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7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«Я дарю тебе словечко».</a:t>
            </a: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Взрослый и ребенок по очереди дарят друг другу словечко, объясняя его значение, при этом ребенок может называть знакомое ему слово, а взрослый- незнакомое для ребенка слово и не просто объясняют значение этого слова. Но и составляют с ним предложение. В ходе таких упражнений обогащается словарный запас ребенка, развивается связная речь.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82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1597">
        <p14:pan dir="u"/>
      </p:transition>
    </mc:Choice>
    <mc:Fallback>
      <p:transition advTm="21597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315946-FE01-4809-8DF7-05AC276C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8640"/>
            <a:ext cx="7848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5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«Угощение».</a:t>
            </a:r>
            <a:r>
              <a:rPr lang="ru-RU" sz="25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Ребенку предлагается вспомнить вкусные слова на определенный звук: 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А- арбуз, ананас и т.д.; Б- банан, бутерброд и т.д. Слова произносятся взрослым и ребенком по очереди. Важно, чтобы ребенок проговаривал: «Я угощаю тебя ананасом», «Я угощаю тебя апельсином» и т.д. Параллельно с выполнением этого задания ребенок упражняется в правильном употреблении падежных форм существительных. Для закрепления умения согласовывать существительные с прилагательным можно предложить ребенку добавить к своему слову – какой-либо признак: «Я угощаю тебя оранжевым апельсином» или числительное «Я угощаю тебя двумя бананами».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3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2495">
        <p14:pan dir="u"/>
      </p:transition>
    </mc:Choice>
    <mc:Fallback>
      <p:transition advTm="3249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7A2594-D21A-4A01-A863-DF81EF5C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48680"/>
            <a:ext cx="7848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7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«Путаница»</a:t>
            </a: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на закрепление слоговой структуры слова. Предложить составить слово из слогов, например, </a:t>
            </a:r>
            <a:r>
              <a:rPr lang="ru-RU" sz="27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-ко (коса), </a:t>
            </a:r>
            <a:r>
              <a:rPr lang="ru-RU" sz="27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ло</a:t>
            </a: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-мы (мыло).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Если ребенок знает буквы и владеет слоговым чтением, можно эту игру провести следующим образом: на листе бумаги хаотично пишутся слоги, ребенок должен соединить линией слоги, чтобы получилось слово. Игра способствует развитию моторики рук.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97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493">
        <p14:pan dir="u"/>
      </p:transition>
    </mc:Choice>
    <mc:Fallback>
      <p:transition advTm="20493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4BB10E-8906-4620-A9D8-1AEDA777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476672"/>
            <a:ext cx="7848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700" b="1" i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«Игры с бельевыми прищепками».</a:t>
            </a: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Различные геометрические фигуры из разноцветного картона с помощью прищепок превращаются в предметы, силуэт животных, птиц и т.д. Все зависит от фантазии играющих. Например, овал можно превратить в рыбку, приделав ей плавники из прищепок, можно превратить в ежика, прищепки будут играть роль иголок. Можно устроить веселую игру-соревнование между членами семьи. Кто быстрее снимет со своей одежды прищепки.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4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755">
        <p14:pan dir="u"/>
      </p:transition>
    </mc:Choice>
    <mc:Fallback>
      <p:transition advTm="30755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DAE557-8D60-4B1D-881C-ADC2ABA7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21" y="476672"/>
            <a:ext cx="7848600" cy="4176464"/>
          </a:xfrm>
        </p:spPr>
        <p:txBody>
          <a:bodyPr/>
          <a:lstStyle/>
          <a:p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Роль семьи в развитии речевой активности велика. Нужно сделать все от нас зависящее, чтобы привести речь ребенка к норме, пусть ничто не мешает ему полноценно учиться, работать и жить. 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F2A11-4FB5-4DFE-9FF7-9EC2FDF2D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3" y="3573016"/>
            <a:ext cx="7596336" cy="18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542">
        <p14:pan dir="u"/>
      </p:transition>
    </mc:Choice>
    <mc:Fallback>
      <p:transition advTm="1254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92ED12-8BE5-4613-8BC2-38C88728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12676"/>
            <a:ext cx="8136904" cy="5832648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Если родители –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часто общаются с ребенком; </a:t>
            </a:r>
            <a:b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 играют с ним, читают ему книги;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 учат с ним стихи, то обычно речь ребенка развивается своевременно и правильно.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8E3F52-69FE-4D77-B3B0-DEA964B89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72" y="2996952"/>
            <a:ext cx="4142606" cy="2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5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381">
        <p14:pan dir="u"/>
      </p:transition>
    </mc:Choice>
    <mc:Fallback>
      <p:transition advTm="123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2BA2B7-B6D2-4B4C-A799-FA4C94F14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620688"/>
            <a:ext cx="8136904" cy="5616624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Родители должны знать, что речь не передается по наследству, ребенок перенимает опыт речевого общения от окружающих, то есть овладение речью находится в прямой зависимости от окружающей речевой среды.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FE7EF2-C453-449C-B4DD-736B28E0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96" y="2780928"/>
            <a:ext cx="4680520" cy="33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1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278">
        <p14:pan dir="u"/>
      </p:transition>
    </mc:Choice>
    <mc:Fallback>
      <p:transition advTm="1527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BF1410-F711-4B5C-9005-F694754B5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48680"/>
            <a:ext cx="8172772" cy="41449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Поэтому очень важно, чтобы взрослые в разговоре с ребенком: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 следили за своим произношением; </a:t>
            </a:r>
            <a:b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 говорили с ним не торопясь; </a:t>
            </a:r>
            <a:b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 четко произносили все звуки и слова спокойным, приветливым тоном. Неряшливая, торопливая речь взрослых отрицательно скажется на речи ребенка, он может также невнимательно относиться к своему высказыванию, не заботиться о том, как его речь воспринимается слушателем.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61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2692">
        <p14:pan dir="u"/>
      </p:transition>
    </mc:Choice>
    <mc:Fallback>
      <p:transition advTm="2269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F9B643-CE42-4487-A58F-3B9FCCB5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48680"/>
            <a:ext cx="8316788" cy="540060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Чем раньше родители научат ребенка говорить правильно, тем свободнее он будет чувствовать себя в коллективе.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AFAAB4-7060-473B-9236-073F532C3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10" y="2636912"/>
            <a:ext cx="4754890" cy="32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720">
        <p14:pan dir="u"/>
      </p:transition>
    </mc:Choice>
    <mc:Fallback>
      <p:transition advTm="872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F46ADD-498F-40B8-AB82-7C006D61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76672"/>
            <a:ext cx="7848600" cy="540060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Если дома говорят громко, торопливо, раздраженным голосом, то и речь ребенка будет такой же.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B0EE9-9136-481B-8F24-8B297F9BF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5048250" cy="35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211">
        <p14:pan dir="u"/>
      </p:transition>
    </mc:Choice>
    <mc:Fallback>
      <p:transition advTm="82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30E89F-922A-4CA9-8991-7DE45979B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476672"/>
            <a:ext cx="8712968" cy="5544616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Важно в общении с ребенком, особенно в младшем дошкольном возрасте не «подделываться» под детскую речь, не произносить слова искаженно, не употреблять вместо общепринятых слов усеченные слова или сюсюкать.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(«смори» вместо «смотри», «не </a:t>
            </a:r>
            <a:r>
              <a:rPr lang="ru-RU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бежи</a:t>
            </a: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» вместо «не беги», «</a:t>
            </a:r>
            <a:r>
              <a:rPr lang="ru-RU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ваще</a:t>
            </a: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» вместо «вообще» и т.д.).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Особенно четко нужно произносить незнакомые, новые для ребенка и длинные слова. Необходимо приучать малыша смотреть прямо на говорящего, тогда он легче перенимает артикуляцию взрослых. </a:t>
            </a:r>
          </a:p>
        </p:txBody>
      </p:sp>
    </p:spTree>
    <p:extLst>
      <p:ext uri="{BB962C8B-B14F-4D97-AF65-F5344CB8AC3E}">
        <p14:creationId xmlns:p14="http://schemas.microsoft.com/office/powerpoint/2010/main" val="113642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4524">
        <p14:pan dir="u"/>
      </p:transition>
    </mc:Choice>
    <mc:Fallback>
      <p:transition advTm="2452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84F5C6-DC6F-483A-97E2-8EC70F67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332656"/>
            <a:ext cx="7992888" cy="5544615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Отрицательно сказывается на речи ребенка: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 частое употребление взрослым слов с </a:t>
            </a:r>
            <a:r>
              <a:rPr lang="ru-RU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уменьшительно</a:t>
            </a: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- ласкательными суффиксами; - произнесение недоступных для понимания слов;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 слов сложных в </a:t>
            </a:r>
            <a:r>
              <a:rPr lang="ru-RU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звуко</a:t>
            </a: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- слоговом отношении. Если ребенок неправильно произносит какие-либо звуки, слова, не следует передразнивать его, смеяться, или, наоборот хвалить его за такие успехи. В то же время нельзя требовать правильного произношения в тот период жизни малыша, когда этот процесс не закончен.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5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2456">
        <p14:pan dir="u"/>
      </p:transition>
    </mc:Choice>
    <mc:Fallback>
      <p:transition advTm="22456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334</TotalTime>
  <Words>1187</Words>
  <Application>Microsoft Office PowerPoint</Application>
  <PresentationFormat>Экран (4:3)</PresentationFormat>
  <Paragraphs>54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Tahoma</vt:lpstr>
      <vt:lpstr>Тема Office</vt:lpstr>
      <vt:lpstr>Роль семьи в развитии речевой активности у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развитии речевой активности у дошкольников</dc:title>
  <dc:subject/>
  <dc:creator>Ксения Попова</dc:creator>
  <cp:keywords/>
  <dc:description/>
  <cp:lastModifiedBy>Ксения Попова</cp:lastModifiedBy>
  <cp:revision>14</cp:revision>
  <dcterms:created xsi:type="dcterms:W3CDTF">2018-01-29T12:26:29Z</dcterms:created>
  <dcterms:modified xsi:type="dcterms:W3CDTF">2018-01-29T18:12:43Z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