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0" r:id="rId20"/>
    <p:sldId id="278" r:id="rId21"/>
    <p:sldId id="279" r:id="rId22"/>
    <p:sldId id="281" r:id="rId23"/>
    <p:sldId id="282" r:id="rId24"/>
    <p:sldId id="283" r:id="rId25"/>
    <p:sldId id="287" r:id="rId26"/>
    <p:sldId id="288" r:id="rId27"/>
    <p:sldId id="289" r:id="rId28"/>
    <p:sldId id="291" r:id="rId29"/>
    <p:sldId id="292" r:id="rId30"/>
    <p:sldId id="286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78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2065B-4EE0-4D92-B022-400D5CDF002C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EF31-2D58-4D26-98C7-6D04D22858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6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4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94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8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00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2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00B566-BAAC-4BF0-9231-9AE62B8737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78895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B6D472-EC31-4B8B-AB61-DB2ABC9589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932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6043E3-39F4-4967-A68D-6A8F7F0F29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080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9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8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2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8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1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accent3">
                <a:lumMod val="60000"/>
                <a:lumOff val="40000"/>
              </a:schemeClr>
            </a:gs>
            <a:gs pos="82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28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1" r:id="rId15"/>
    <p:sldLayoutId id="2147483812" r:id="rId16"/>
    <p:sldLayoutId id="21474838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7" Type="http://schemas.openxmlformats.org/officeDocument/2006/relationships/image" Target="../media/image50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3000">
              <a:schemeClr val="accent3">
                <a:lumMod val="60000"/>
                <a:lumOff val="40000"/>
              </a:schemeClr>
            </a:gs>
            <a:gs pos="72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zvitie-krohi.ru/wp-content/uploads/2015/11/molodaya-mamochka-ustala-ot-domashnih-d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100000" pressure="21"/>
                    </a14:imgEffect>
                    <a14:imgEffect>
                      <a14:colorTemperature colorTemp="4417"/>
                    </a14:imgEffect>
                    <a14:imgEffect>
                      <a14:saturation sat="3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924800" cy="6400800"/>
          </a:xfrm>
          <a:prstGeom prst="rect">
            <a:avLst/>
          </a:prstGeom>
          <a:solidFill>
            <a:srgbClr val="FFFF00"/>
          </a:solidFill>
          <a:effectLst>
            <a:glow rad="1066800">
              <a:schemeClr val="accent1">
                <a:alpha val="40000"/>
              </a:schemeClr>
            </a:glow>
            <a:outerShdw blurRad="101600" dist="50800" dir="5400000" algn="ctr" rotWithShape="0">
              <a:srgbClr val="000000">
                <a:alpha val="85000"/>
              </a:srgbClr>
            </a:outerShdw>
            <a:softEdge rad="1016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95596"/>
            <a:ext cx="6232358" cy="40386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787400" dist="635000" dir="19440000" sx="136000" sy="136000">
              <a:srgbClr val="000000"/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>
                  <a:glow rad="127000">
                    <a:schemeClr val="accent1">
                      <a:alpha val="78000"/>
                    </a:schemeClr>
                  </a:glow>
                  <a:outerShdw blurRad="25400" dist="50800" dir="17700000" sx="104000" sy="104000" algn="ctr" rotWithShape="0">
                    <a:srgbClr val="000000"/>
                  </a:outerShdw>
                </a:effectLst>
              </a:rPr>
              <a:t/>
            </a:r>
            <a:br>
              <a:rPr lang="ru-RU" sz="4000" dirty="0" smtClean="0">
                <a:effectLst>
                  <a:glow rad="127000">
                    <a:schemeClr val="accent1">
                      <a:alpha val="78000"/>
                    </a:schemeClr>
                  </a:glow>
                  <a:outerShdw blurRad="25400" dist="50800" dir="17700000" sx="104000" sy="104000" algn="ctr" rotWithShape="0">
                    <a:srgbClr val="000000"/>
                  </a:outerShdw>
                </a:effectLst>
              </a:rPr>
            </a:br>
            <a:r>
              <a:rPr lang="ru-RU" sz="4400" dirty="0" smtClean="0">
                <a:solidFill>
                  <a:srgbClr val="FFFF00"/>
                </a:solidFill>
                <a:effectLst>
                  <a:glow rad="127000">
                    <a:schemeClr val="accent3">
                      <a:lumMod val="75000"/>
                      <a:alpha val="78000"/>
                    </a:schemeClr>
                  </a:glow>
                  <a:outerShdw blurRad="25400" dist="50800" dir="17700000" sx="104000" sy="104000" algn="ctr" rotWithShape="0">
                    <a:srgbClr val="000000"/>
                  </a:outerShdw>
                </a:effectLst>
              </a:rPr>
              <a:t>Проблемы профессионального выгорания личности педагога ДОО </a:t>
            </a:r>
            <a:endParaRPr lang="ru-RU" sz="4400" dirty="0">
              <a:solidFill>
                <a:srgbClr val="FFFF00"/>
              </a:solidFill>
              <a:effectLst>
                <a:glow rad="127000">
                  <a:schemeClr val="accent3">
                    <a:lumMod val="75000"/>
                    <a:alpha val="78000"/>
                  </a:schemeClr>
                </a:glow>
                <a:outerShdw blurRad="25400" dist="50800" dir="17700000" sx="104000" sy="104000" algn="ctr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6651" y="4800600"/>
            <a:ext cx="7510549" cy="1828800"/>
          </a:xfrm>
          <a:noFill/>
          <a:ln>
            <a:noFill/>
          </a:ln>
          <a:effectLst>
            <a:glow rad="127000">
              <a:schemeClr val="accent3">
                <a:lumMod val="75000"/>
              </a:schemeClr>
            </a:glow>
            <a:outerShdw blurRad="50800" dir="14400000" sx="1000" sy="1000">
              <a:srgbClr val="000000">
                <a:alpha val="18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66"/>
                </a:solidFill>
                <a:effectLst>
                  <a:glow rad="127000">
                    <a:schemeClr val="accent1">
                      <a:alpha val="34000"/>
                    </a:schemeClr>
                  </a:glow>
                  <a:outerShdw blurRad="50800" dist="50800" dir="18660000" algn="ctr" rotWithShape="0">
                    <a:srgbClr val="000000"/>
                  </a:outerShdw>
                </a:effectLst>
              </a:rPr>
              <a:t>Педагог-психолог</a:t>
            </a:r>
            <a:endParaRPr lang="ru-RU" sz="2000" b="1" dirty="0" smtClean="0">
              <a:solidFill>
                <a:srgbClr val="FFFF66"/>
              </a:solidFill>
              <a:effectLst>
                <a:glow rad="127000">
                  <a:schemeClr val="accent1">
                    <a:alpha val="34000"/>
                  </a:schemeClr>
                </a:glow>
                <a:outerShdw blurRad="50800" dist="50800" dir="18660000" algn="ctr" rotWithShape="0">
                  <a:srgbClr val="000000"/>
                </a:outerShdw>
              </a:effectLst>
            </a:endParaRPr>
          </a:p>
          <a:p>
            <a:r>
              <a:rPr lang="ru-RU" sz="2000" b="1" dirty="0" smtClean="0">
                <a:solidFill>
                  <a:srgbClr val="FFFF66"/>
                </a:solidFill>
                <a:effectLst>
                  <a:glow rad="127000">
                    <a:schemeClr val="accent1">
                      <a:alpha val="34000"/>
                    </a:schemeClr>
                  </a:glow>
                  <a:outerShdw blurRad="50800" dist="50800" dir="18660000" algn="ctr" rotWithShape="0">
                    <a:srgbClr val="000000"/>
                  </a:outerShdw>
                </a:effectLst>
              </a:rPr>
              <a:t>Хрхрян С.А</a:t>
            </a:r>
            <a:r>
              <a:rPr lang="ru-RU" sz="2000" b="1" dirty="0" smtClean="0">
                <a:solidFill>
                  <a:srgbClr val="FFFF66"/>
                </a:solidFill>
                <a:effectLst>
                  <a:glow rad="127000">
                    <a:schemeClr val="accent1">
                      <a:alpha val="34000"/>
                    </a:schemeClr>
                  </a:glow>
                  <a:outerShdw blurRad="50800" dist="50800" dir="18660000" algn="ctr" rotWithShape="0">
                    <a:srgbClr val="000000"/>
                  </a:outerShdw>
                </a:effectLst>
              </a:rPr>
              <a:t>.</a:t>
            </a:r>
          </a:p>
          <a:p>
            <a:endParaRPr lang="ru-RU" sz="2000" b="1" dirty="0" smtClean="0">
              <a:solidFill>
                <a:srgbClr val="FFFF66"/>
              </a:solidFill>
              <a:effectLst>
                <a:glow rad="127000">
                  <a:schemeClr val="accent1">
                    <a:alpha val="34000"/>
                  </a:schemeClr>
                </a:glow>
                <a:outerShdw blurRad="50800" dist="50800" dir="18660000" algn="ctr" rotWithShape="0">
                  <a:srgbClr val="000000"/>
                </a:outerShdw>
              </a:effectLst>
            </a:endParaRPr>
          </a:p>
          <a:p>
            <a:r>
              <a:rPr lang="ru-RU" sz="2000" b="1" dirty="0" smtClean="0">
                <a:solidFill>
                  <a:srgbClr val="FFFF66"/>
                </a:solidFill>
                <a:effectLst>
                  <a:glow rad="127000">
                    <a:schemeClr val="accent1">
                      <a:alpha val="34000"/>
                    </a:schemeClr>
                  </a:glow>
                  <a:outerShdw blurRad="50800" dist="50800" dir="18660000" algn="ctr" rotWithShape="0">
                    <a:srgbClr val="000000"/>
                  </a:outerShdw>
                </a:effectLst>
              </a:rPr>
              <a:t>      МБДОУ </a:t>
            </a:r>
            <a:r>
              <a:rPr lang="ru-RU" sz="2000" b="1" dirty="0" smtClean="0">
                <a:solidFill>
                  <a:srgbClr val="FFFF66"/>
                </a:solidFill>
                <a:effectLst>
                  <a:glow rad="127000">
                    <a:schemeClr val="accent1">
                      <a:alpha val="34000"/>
                    </a:schemeClr>
                  </a:glow>
                  <a:outerShdw blurRad="50800" dist="50800" dir="18660000" algn="ctr" rotWithShape="0">
                    <a:srgbClr val="000000"/>
                  </a:outerShdw>
                </a:effectLst>
              </a:rPr>
              <a:t>детский сад № 14 «</a:t>
            </a:r>
            <a:r>
              <a:rPr lang="ru-RU" sz="2000" b="1" dirty="0" smtClean="0">
                <a:solidFill>
                  <a:srgbClr val="FFFF66"/>
                </a:solidFill>
                <a:effectLst>
                  <a:glow rad="127000">
                    <a:schemeClr val="accent1">
                      <a:alpha val="34000"/>
                    </a:schemeClr>
                  </a:glow>
                  <a:outerShdw blurRad="50800" dist="50800" dir="18660000" algn="ctr" rotWithShape="0">
                    <a:srgbClr val="000000"/>
                  </a:outerShdw>
                </a:effectLst>
              </a:rPr>
              <a:t>Аленушка» с</a:t>
            </a:r>
            <a:r>
              <a:rPr lang="ru-RU" sz="2000" b="1" dirty="0" smtClean="0">
                <a:solidFill>
                  <a:srgbClr val="FFFF66"/>
                </a:solidFill>
                <a:effectLst>
                  <a:glow rad="127000">
                    <a:schemeClr val="accent1">
                      <a:alpha val="34000"/>
                    </a:schemeClr>
                  </a:glow>
                  <a:outerShdw blurRad="50800" dist="50800" dir="18660000" algn="ctr" rotWithShape="0">
                    <a:srgbClr val="000000"/>
                  </a:outerShdw>
                </a:effectLst>
              </a:rPr>
              <a:t>. Чалтырь</a:t>
            </a:r>
            <a:endParaRPr lang="ru-RU" sz="2000" b="1" dirty="0">
              <a:solidFill>
                <a:srgbClr val="FFFF66"/>
              </a:solidFill>
              <a:effectLst>
                <a:glow rad="127000">
                  <a:schemeClr val="accent1">
                    <a:alpha val="34000"/>
                  </a:schemeClr>
                </a:glow>
                <a:outerShdw blurRad="50800" dist="50800" dir="18660000" algn="ct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Необходимость быть все время в «форме»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 descr="http://im7-tub-ru.yandex.net/i?id=52262775-5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9409">
            <a:off x="345825" y="2270129"/>
            <a:ext cx="3629025" cy="2419350"/>
          </a:xfrm>
          <a:prstGeom prst="rect">
            <a:avLst/>
          </a:prstGeom>
          <a:noFill/>
        </p:spPr>
      </p:pic>
      <p:pic>
        <p:nvPicPr>
          <p:cNvPr id="54276" name="Picture 4" descr="http://im2-tub-ru.yandex.net/i?id=5382177-1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93357">
            <a:off x="5554522" y="3006264"/>
            <a:ext cx="3307157" cy="2480368"/>
          </a:xfrm>
          <a:prstGeom prst="rect">
            <a:avLst/>
          </a:prstGeom>
          <a:noFill/>
        </p:spPr>
      </p:pic>
      <p:pic>
        <p:nvPicPr>
          <p:cNvPr id="7" name="Рисунок 6" descr="http://im6-tub-ru.yandex.net/i?id=243910593-37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981200"/>
            <a:ext cx="214314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 Внешние факторы, провоцирующим выгорание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специфика профессиональной педагогической деятельности (необходимость сопереживания, сочувствия, нравственная ответственность за жизнь и здоровье вверенных ему детей, стаж работы)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организационный фактор: перегруженность рабочей недели; низкая оплата труда; напряженный характер работы; служебные неприятности; неудовлетворенность работой: отсутствие четкой связи между процессом обучения и получаемым результатом, несоответствие результатов затраченным силам; демократические преобразования в области образования, приведшие к изменению взаимоотношений между субъектами учебно-воспитательного процесса. Неблагополучная атмосфера в педагогическом коллективе: однополый состав коллектива, наличие конфликтов по вертикали и горизонтали, нервозная обстановка побуждают одних растрачивать эмоции, а других искать способы экономии своих психических ресурсов.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Внутренние факторы, провоцирующие выгорание 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коммуникативный фактор: отсутствие навыков коммуникации и умения выходить из трудных ситуаций общения с детьми, родителями, администрацией; неумение регулировать собственные эмоциональные ситуации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ролевой и личностный фактор (индивидуальный): тяжелые заболевания близких, материальные затруднения, личностная неустроенность, плохие взаимоотношения между супругами, отсутствие нормальных жилищных условий, недостаток внимания, уделяемого домочадцами. Неудовлетворенность своей самореализацией в различных жизненных и профессиональных ситуациях.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23161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старше 35-40 лет: </a:t>
            </a:r>
            <a:br>
              <a:rPr lang="ru-RU" dirty="0" smtClean="0"/>
            </a:br>
            <a:r>
              <a:rPr lang="ru-RU" dirty="0" smtClean="0"/>
              <a:t>снижается энтузиазм, пропадает в глазах блеск, нарастают негативизм и усталость</a:t>
            </a:r>
            <a:endParaRPr lang="ru-RU" dirty="0"/>
          </a:p>
        </p:txBody>
      </p:sp>
      <p:pic>
        <p:nvPicPr>
          <p:cNvPr id="55298" name="Picture 2" descr="http://im6-tub-ru.yandex.net/i?id=107423019-5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2971800" cy="2073349"/>
          </a:xfrm>
          <a:prstGeom prst="rect">
            <a:avLst/>
          </a:prstGeom>
          <a:noFill/>
        </p:spPr>
      </p:pic>
      <p:pic>
        <p:nvPicPr>
          <p:cNvPr id="55300" name="Picture 4" descr="http://im2-tub-ru.yandex.net/i?id=122116468-4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286000"/>
            <a:ext cx="3200400" cy="2400300"/>
          </a:xfrm>
          <a:prstGeom prst="rect">
            <a:avLst/>
          </a:prstGeom>
          <a:noFill/>
        </p:spPr>
      </p:pic>
      <p:pic>
        <p:nvPicPr>
          <p:cNvPr id="7" name="Рисунок 6" descr="http://www.osoznan.com/images/fbfiles/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505200"/>
            <a:ext cx="3571868" cy="312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С Т Р Е С С 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im7-tub-ru.yandex.net/i?id=57024414-50-72&amp;n=2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67175" y="3326606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5-tub-ru.yandex.net/i?id=156201900-53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29289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2-tub-ru.yandex.net/i?id=221116040-55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357430"/>
            <a:ext cx="314327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489913625-18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572008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238974505-61-72&amp;n=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1214422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Фаза напряжения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эмоционального выгорания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1990" cy="4525963"/>
          </a:xfrm>
        </p:spPr>
        <p:txBody>
          <a:bodyPr>
            <a:noAutofit/>
          </a:bodyPr>
          <a:lstStyle/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симптомы переживания психотравмирующих обстоятельств, неудовлетворенности собой, </a:t>
            </a:r>
          </a:p>
          <a:p>
            <a:pPr algn="ctr">
              <a:buNone/>
            </a:pPr>
            <a:r>
              <a:rPr lang="ru-RU" b="1" i="1" dirty="0" smtClean="0"/>
              <a:t>тревоги и депрессии</a:t>
            </a:r>
            <a:endParaRPr lang="ru-RU" b="1" i="1" dirty="0"/>
          </a:p>
        </p:txBody>
      </p:sp>
      <p:pic>
        <p:nvPicPr>
          <p:cNvPr id="5" name="Содержимое 4" descr="http://im3-tub-ru.yandex.net/i?id=225764989-23-72&amp;n=21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960269" y="3327400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Фаза устойчивого проявления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i="1" dirty="0" smtClean="0"/>
              <a:t>симптомы экономии эмоций, человек ограничивает эмоциональную отдачу за счет выборочного реагирования на ситуации по принципу «хочу или не хочу», что нередко приводит к попытке облегчить или сократить обязанности, требующие эмоциональных затрат.</a:t>
            </a:r>
            <a:endParaRPr lang="ru-RU" b="1" i="1" dirty="0"/>
          </a:p>
        </p:txBody>
      </p:sp>
      <p:pic>
        <p:nvPicPr>
          <p:cNvPr id="5" name="Содержимое 4" descr="http://im3-tub-ru.yandex.net/i?id=135169964-32-72&amp;n=21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3" y="1428736"/>
            <a:ext cx="38576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Фаза истощения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im4-tub-ru.yandex.net/i?id=276179037-36-72&amp;n=2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30003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ощущение, что человек эмоционально не может помогать своим подопечным, не в состоянии войти в их положение, соучаствовать, сопереживать. Появляются раздражительность, обиды, резкость, грубость, постепенно работа выполняется автоматически.</a:t>
            </a:r>
            <a:endParaRPr lang="ru-RU" b="1" i="1" dirty="0"/>
          </a:p>
        </p:txBody>
      </p:sp>
      <p:pic>
        <p:nvPicPr>
          <p:cNvPr id="6" name="Рисунок 5" descr="http://im7-tub-ru.yandex.net/i?id=154459340-41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276600"/>
            <a:ext cx="214314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ru-RU" dirty="0"/>
              <a:t>Итак, </a:t>
            </a:r>
            <a:r>
              <a:rPr lang="ru-RU" dirty="0" smtClean="0"/>
              <a:t>симптомы выгорания личности:</a:t>
            </a:r>
            <a:endParaRPr lang="ru-RU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200" b="1"/>
              <a:t>    </a:t>
            </a:r>
            <a:r>
              <a:rPr lang="ru-RU" sz="2500" b="1">
                <a:solidFill>
                  <a:srgbClr val="FF0000"/>
                </a:solidFill>
              </a:rPr>
              <a:t>Психофизические:</a:t>
            </a:r>
            <a:r>
              <a:rPr lang="ru-RU" sz="2500" b="1"/>
              <a:t> </a:t>
            </a:r>
            <a:r>
              <a:rPr lang="ru-RU" sz="2500"/>
              <a:t>постоянная усталость, частые беспричинные головные боли, бессонница, отсутствие любопытства на фактор новизны, страха на опасную ситуацию.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5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500" b="1"/>
              <a:t>    </a:t>
            </a:r>
            <a:r>
              <a:rPr lang="ru-RU" sz="2500" b="1">
                <a:solidFill>
                  <a:srgbClr val="FF0000"/>
                </a:solidFill>
              </a:rPr>
              <a:t>Социально-психологические:</a:t>
            </a:r>
            <a:r>
              <a:rPr lang="ru-RU" sz="2500" b="1"/>
              <a:t> </a:t>
            </a:r>
            <a:r>
              <a:rPr lang="ru-RU" sz="2500"/>
              <a:t>скука, пассивность, преобладание негативных эмоций, раздражительность, чувство гиперответственности.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5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500" b="1"/>
              <a:t>    </a:t>
            </a:r>
            <a:r>
              <a:rPr lang="ru-RU" sz="2500" b="1">
                <a:solidFill>
                  <a:srgbClr val="FF0000"/>
                </a:solidFill>
              </a:rPr>
              <a:t>Поведенческие:</a:t>
            </a:r>
            <a:r>
              <a:rPr lang="ru-RU" sz="2500" b="1"/>
              <a:t> </a:t>
            </a:r>
            <a:r>
              <a:rPr lang="ru-RU" sz="2500"/>
              <a:t>чувство бесполезности, снижение энтузиазма, неверие в улучшение, «работа все тяжелее, а выполнять ее все труднее».</a:t>
            </a:r>
            <a:endParaRPr lang="ru-RU" sz="2500" b="1"/>
          </a:p>
          <a:p>
            <a:pPr>
              <a:lnSpc>
                <a:spcPct val="80000"/>
              </a:lnSpc>
            </a:pPr>
            <a:endParaRPr lang="ru-RU" sz="2500" b="1"/>
          </a:p>
        </p:txBody>
      </p:sp>
      <p:pic>
        <p:nvPicPr>
          <p:cNvPr id="31748" name="Picture 4" descr="AG0016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57338"/>
            <a:ext cx="476250" cy="485775"/>
          </a:xfrm>
          <a:prstGeom prst="rect">
            <a:avLst/>
          </a:prstGeom>
          <a:noFill/>
        </p:spPr>
      </p:pic>
      <p:pic>
        <p:nvPicPr>
          <p:cNvPr id="31749" name="Picture 5" descr="J023468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505200"/>
            <a:ext cx="1589088" cy="936625"/>
          </a:xfrm>
          <a:prstGeom prst="rect">
            <a:avLst/>
          </a:prstGeom>
          <a:noFill/>
        </p:spPr>
      </p:pic>
      <p:pic>
        <p:nvPicPr>
          <p:cNvPr id="31750" name="Picture 6" descr="AG0016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230563"/>
            <a:ext cx="476250" cy="485775"/>
          </a:xfrm>
          <a:prstGeom prst="rect">
            <a:avLst/>
          </a:prstGeom>
          <a:noFill/>
        </p:spPr>
      </p:pic>
      <p:pic>
        <p:nvPicPr>
          <p:cNvPr id="31751" name="Picture 7" descr="AG0016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887913"/>
            <a:ext cx="476250" cy="485775"/>
          </a:xfrm>
          <a:prstGeom prst="rect">
            <a:avLst/>
          </a:prstGeom>
          <a:noFill/>
        </p:spPr>
      </p:pic>
      <p:pic>
        <p:nvPicPr>
          <p:cNvPr id="31752" name="Picture 8" descr="j028413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524000"/>
            <a:ext cx="1047750" cy="1333500"/>
          </a:xfrm>
          <a:prstGeom prst="rect">
            <a:avLst/>
          </a:prstGeom>
          <a:noFill/>
        </p:spPr>
      </p:pic>
      <p:pic>
        <p:nvPicPr>
          <p:cNvPr id="31753" name="Picture 9" descr="j03034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5661025"/>
            <a:ext cx="1038225" cy="890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уравновешенного педагога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3400" y="914399"/>
          <a:ext cx="8305800" cy="563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Планы рассмотрения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Характеристика уравновешенного педагога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Физический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Обладает телесным здоровьем, хорошим телосложением, любит физические усилия, умеет сопротивляться усталости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Аффективный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Устойчив в эмоциональном плане, способен устанавливать гармоничные отношения с другими людьми, проявляет внимание к партнеру, чувствителен к состоянию и потребностям другого, обладает эмоциональной гибкостью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Социальный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Способен устанавливать непринужденные и непосредственные отношения. В общении не прибегает к манипулированию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5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Интеллектуаль-ный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Обладает хорошими умственными способностями, мыслит и действует продуктивно, стремится найти надлежащий выход из сложной ситуации, полагаясь на факты, использует собственные возможности, совершенствует навыки, реализует поставленные цели, любит искать нетрадиционные пути решения проблем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5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Нравственный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Обладает чувством справедливости и объективности, склонен полагаться на собственные суждения. Принимает самостоятельные решения, в том числе относительно социальных норм. Обладает твердой волей, не упрям, признает собственные ошибки, не выставляя их напоказ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1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Личностный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Оптимист, любит жизнь, чаще добродушен, жизнерадостен, самостоятелен, реалистичен, способен принимать ответственность на себя, не проявляет излишней доверчивости или подозрительности, достигает желаемого собственными усилиями, с уважением и симпатией относится к самому себе. Обладает чувством юмора, не принимает себя и свой статус слишком серьезно, может посмеяться над собой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13257">
              <a:srgbClr val="FADDAF">
                <a:lumMod val="0"/>
              </a:srgbClr>
            </a:gs>
            <a:gs pos="0">
              <a:schemeClr val="accent1">
                <a:lumMod val="5000"/>
                <a:lumOff val="95000"/>
              </a:schemeClr>
            </a:gs>
            <a:gs pos="27000">
              <a:schemeClr val="accent3">
                <a:lumMod val="60000"/>
                <a:lumOff val="40000"/>
              </a:schemeClr>
            </a:gs>
            <a:gs pos="82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8620" t="1534" r="10920"/>
          <a:stretch/>
        </p:blipFill>
        <p:spPr>
          <a:xfrm>
            <a:off x="152400" y="372979"/>
            <a:ext cx="465377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лилиния 5"/>
          <p:cNvSpPr/>
          <p:nvPr/>
        </p:nvSpPr>
        <p:spPr>
          <a:xfrm>
            <a:off x="5029200" y="220579"/>
            <a:ext cx="3818026" cy="45800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393700">
              <a:schemeClr val="accent1">
                <a:alpha val="0"/>
              </a:schemeClr>
            </a:glow>
            <a:outerShdw blurRad="50800" dist="1752600" dir="5400000" sx="1000" sy="1000" algn="ctr" rotWithShape="0">
              <a:srgbClr val="000000">
                <a:alpha val="8000"/>
              </a:srgbClr>
            </a:outerShdw>
            <a:reflection stA="0" endPos="0" dist="50800" dir="5400000" sy="-100000" algn="bl" rotWithShape="0"/>
            <a:softEdge rad="469900"/>
          </a:effectLst>
          <a:scene3d>
            <a:camera prst="orthographicFront"/>
            <a:lightRig rig="sunrise" dir="t">
              <a:rot lat="0" lon="0" rev="7200000"/>
            </a:lightRig>
          </a:scene3d>
          <a:sp3d extrusionH="88900" contourW="12700" prstMaterial="dkEdge">
            <a:bevelT h="0"/>
            <a:bevelB/>
            <a:contourClr>
              <a:schemeClr val="accent1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  <a:t>У  тех, кто в усердии рьяном</a:t>
            </a:r>
            <a:b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</a:br>
            <a: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  <a:t>По жизни летит </a:t>
            </a:r>
            <a:r>
              <a:rPr lang="ru-RU" sz="2000" b="1" kern="1200" dirty="0" err="1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  <a:t>оголтело</a:t>
            </a:r>
            <a: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  <a:t>,</a:t>
            </a:r>
            <a:b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</a:br>
            <a: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  <a:t>Душа зарастает бурьяном</a:t>
            </a:r>
            <a:b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</a:br>
            <a: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  <a:t>Гораздо скорее, чем тело.</a:t>
            </a:r>
            <a:b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</a:br>
            <a: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  <a:t/>
            </a:r>
            <a:b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</a:br>
            <a: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  <a:t>Весь день суетой </a:t>
            </a:r>
            <a:r>
              <a:rPr lang="ru-RU" sz="2000" b="1" kern="1200" dirty="0" err="1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  <a:t>загубя</a:t>
            </a:r>
            <a: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  <a:t>,</a:t>
            </a:r>
            <a:b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</a:br>
            <a: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  <a:t>Плетусь я к усталому ужину,</a:t>
            </a:r>
            <a:b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</a:br>
            <a: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  <a:t>И вечером в куче себя</a:t>
            </a:r>
            <a:b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</a:br>
            <a: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  <a:t>Уже не ищу я жемчужину…  </a:t>
            </a:r>
            <a:b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</a:br>
            <a: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  <a:t>                                                         </a:t>
            </a:r>
            <a:b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</a:br>
            <a:r>
              <a:rPr lang="ru-RU" sz="2000" b="1" kern="1200" dirty="0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  <a:t>               </a:t>
            </a:r>
            <a:r>
              <a:rPr lang="ru-RU" sz="2000" b="1" kern="1200" dirty="0" err="1" smtClean="0">
                <a:effectLst>
                  <a:glow rad="266700">
                    <a:schemeClr val="accent1"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0" dir="5400000" sy="-100000" algn="bl" rotWithShape="0"/>
                </a:effectLst>
              </a:rPr>
              <a:t>И.Губерман</a:t>
            </a:r>
            <a:endParaRPr lang="ru-RU" sz="2000" kern="1200" dirty="0">
              <a:effectLst>
                <a:glow rad="266700">
                  <a:schemeClr val="accent1">
                    <a:alpha val="40000"/>
                  </a:schemeClr>
                </a:glow>
                <a:outerShdw sx="1000" sy="1000" algn="ctr" rotWithShape="0">
                  <a:srgbClr val="000000"/>
                </a:outerShdw>
                <a:reflection endPos="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семинара: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375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Снижение негативных переживаний и трансформация их в положительные эмоциональные состояния</a:t>
            </a:r>
          </a:p>
          <a:p>
            <a:pPr lvl="0"/>
            <a:r>
              <a:rPr lang="ru-RU" dirty="0" smtClean="0"/>
              <a:t>Ознакомление с техниками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эмоциональных состояний с целью предупреждения и преодоления возможных последствий психического перенапряжения, поддержания оптимального уровня психических состояний в условиях профессиональной деятельности</a:t>
            </a:r>
          </a:p>
          <a:p>
            <a:pPr lvl="0"/>
            <a:r>
              <a:rPr lang="ru-RU" dirty="0" smtClean="0"/>
              <a:t>Формирование потребности в самоуправлении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своих эмоциональных состояний</a:t>
            </a:r>
          </a:p>
          <a:p>
            <a:pPr lvl="0"/>
            <a:r>
              <a:rPr lang="ru-RU" dirty="0" smtClean="0"/>
              <a:t>Помочь выработать навыки адекватного поведения в стрессовых ситуациях, обрести уверенность в себе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Методики изучить </a:t>
            </a:r>
            <a:r>
              <a:rPr lang="ru-RU" dirty="0" err="1" smtClean="0"/>
              <a:t>психоэмоциональное</a:t>
            </a:r>
            <a:r>
              <a:rPr lang="ru-RU" dirty="0" smtClean="0"/>
              <a:t> состояние педагогов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375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Тест «Ваш творческий потенциал» – направлен определение уровня творческого потенциала человека,  его творческих возможностей;</a:t>
            </a:r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Опросник</a:t>
            </a:r>
            <a:r>
              <a:rPr lang="ru-RU" dirty="0" smtClean="0"/>
              <a:t> «Психическое выгорание» (Водопьяновой Н. Е., </a:t>
            </a:r>
            <a:r>
              <a:rPr lang="ru-RU" dirty="0" err="1" smtClean="0"/>
              <a:t>Старченковой</a:t>
            </a:r>
            <a:r>
              <a:rPr lang="ru-RU" dirty="0" smtClean="0"/>
              <a:t> Е. С.) – для анализа синдрома «выгорания» в педагогическом коллективе;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Методика оценки психологической атмосферы в коллективе (</a:t>
            </a:r>
            <a:r>
              <a:rPr lang="ru-RU" dirty="0" err="1" smtClean="0"/>
              <a:t>Фидлера</a:t>
            </a:r>
            <a:r>
              <a:rPr lang="ru-RU" dirty="0" smtClean="0"/>
              <a:t> А.Ф.).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43200" y="292100"/>
            <a:ext cx="6400800" cy="55753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Программа психологической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помощи педагогам в снятии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напряжения и улучшения их личного самочувствия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381000"/>
            <a:ext cx="2692400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57200" y="1676401"/>
            <a:ext cx="8001000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Регулярное выполнение предложенных техник и упражнений позволит педагогу оценить своё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состояние, скорректировать его, выработать навыки адекватного поведения в стрессовых ситуациях, обрести уверенность в себе.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на снижение эмоционального и  физического напряжения: 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«Концентрация на медитативном дыхании» (дыхательная техника)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«Высокая энергия» (зрительная техника)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«Избавление от тревог» (зрительная техника)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«Да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(голосовая техника)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«Разговор на незнакомом языке» (голосовая техника)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«Гора с плеч»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«Внутренний луч»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lvl="0" indent="450850" algn="ctr" fontAlgn="base">
              <a:spcAft>
                <a:spcPct val="0"/>
              </a:spcAft>
            </a:pPr>
            <a:r>
              <a:rPr lang="ru-RU" sz="2200" b="1" i="1" cap="none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 1.</a:t>
            </a:r>
            <a:br>
              <a:rPr lang="ru-RU" sz="2200" b="1" i="1" cap="none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i="1" cap="none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 здоровом теле здоровый дух» поговорка означает, что здоровый человек всегда жизнерадостен и активен.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200" b="1" i="1" cap="none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 2. </a:t>
            </a:r>
            <a:br>
              <a:rPr lang="ru-RU" sz="2200" b="1" i="1" cap="none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i="1" cap="none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Неверие в себя – вот главный виновник наших ошибок и наших бед.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28600" y="1524001"/>
            <a:ext cx="8534400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предложенных методик и упражнений поможет развить умение вставать в позицию независимого наблюдателя по отношению к самому себе и к своей ситуации; формировать позитивное принятие самого себя. Упражнения на развитие уверенности в себе: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«Ловец блага»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«Избавление от самокритики»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«Двенадцать присяжных»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«Разговор с зеркалом»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71600" y="4267200"/>
            <a:ext cx="6781800" cy="7694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 3.</a:t>
            </a: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для сплочения коллектива</a:t>
            </a: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51054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«Нестандартное решение»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«Подарки»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Основные направления профилактики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b="1">
                <a:solidFill>
                  <a:srgbClr val="00CC00"/>
                </a:solidFill>
              </a:rPr>
              <a:t>Забота о себе, снижение уровня стресса:</a:t>
            </a:r>
            <a:r>
              <a:rPr lang="ru-RU" sz="2800"/>
              <a:t> здоровый образ жизни, общение, положительные эмоции, своевременное переключение от «рабочих переживаний».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b="1">
                <a:solidFill>
                  <a:srgbClr val="00CC00"/>
                </a:solidFill>
              </a:rPr>
              <a:t>Позитивное мышление:</a:t>
            </a:r>
            <a:r>
              <a:rPr lang="ru-RU" sz="2800" b="1"/>
              <a:t> </a:t>
            </a:r>
            <a:r>
              <a:rPr lang="ru-RU" sz="2800"/>
              <a:t>умение радоваться жизни, управлять негативными эмоциями, находить позитив в любых жизненных событиях.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b="1">
                <a:solidFill>
                  <a:srgbClr val="00CC00"/>
                </a:solidFill>
              </a:rPr>
              <a:t>Повышение уровня профессионального мастерства.</a:t>
            </a:r>
            <a:r>
              <a:rPr lang="ru-RU" sz="2800"/>
              <a:t>  </a:t>
            </a:r>
            <a:endParaRPr lang="ru-RU" sz="2800" b="1"/>
          </a:p>
        </p:txBody>
      </p:sp>
      <p:pic>
        <p:nvPicPr>
          <p:cNvPr id="32772" name="Picture 4" descr="AG00139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2060575"/>
            <a:ext cx="903287" cy="1008063"/>
          </a:xfrm>
          <a:prstGeom prst="rect">
            <a:avLst/>
          </a:prstGeom>
          <a:noFill/>
        </p:spPr>
      </p:pic>
      <p:pic>
        <p:nvPicPr>
          <p:cNvPr id="32773" name="Picture 5" descr="AG00130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3870325"/>
            <a:ext cx="1296988" cy="1116013"/>
          </a:xfrm>
          <a:prstGeom prst="rect">
            <a:avLst/>
          </a:prstGeom>
          <a:noFill/>
        </p:spPr>
      </p:pic>
      <p:pic>
        <p:nvPicPr>
          <p:cNvPr id="32774" name="Picture 6" descr="smiley_ani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5373688"/>
            <a:ext cx="2016125" cy="11382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latin typeface="Times New Roman" pitchFamily="16" charset="0"/>
              </a:rPr>
              <a:t>ОСВАИВАЕМ САМОРЕГУЛЯЦИЮ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210425" cy="452596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FF00FF"/>
                </a:solidFill>
              </a:rPr>
              <a:t>Саморегуляция </a:t>
            </a:r>
            <a:r>
              <a:rPr lang="ru-RU" sz="2400"/>
              <a:t>—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это управление своим психоэмоциональным состоянием, которое достигается путем воздействия человека на самого себя с помощью слов, мысленных образов, управления мышечным тонусом и дыханием.</a:t>
            </a:r>
            <a:endParaRPr lang="ru-RU" sz="2400" b="1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FF00FF"/>
                </a:solidFill>
              </a:rPr>
              <a:t>Эффекты саморегуляции</a:t>
            </a:r>
            <a:r>
              <a:rPr lang="ru-RU" sz="2400">
                <a:solidFill>
                  <a:srgbClr val="FF00FF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2400"/>
              <a:t>эффект успокоения (устранение эмоциональной напряженности),</a:t>
            </a:r>
          </a:p>
          <a:p>
            <a:pPr>
              <a:lnSpc>
                <a:spcPct val="80000"/>
              </a:lnSpc>
            </a:pPr>
            <a:r>
              <a:rPr lang="ru-RU" sz="2400"/>
              <a:t>эффект восстановления (ослабление проявлений утомления),</a:t>
            </a:r>
          </a:p>
          <a:p>
            <a:pPr>
              <a:lnSpc>
                <a:spcPct val="80000"/>
              </a:lnSpc>
            </a:pPr>
            <a:r>
              <a:rPr lang="ru-RU" sz="2400"/>
              <a:t>эффект активизации (повышение психофизиологической реактивности).</a:t>
            </a:r>
          </a:p>
        </p:txBody>
      </p:sp>
      <p:pic>
        <p:nvPicPr>
          <p:cNvPr id="33796" name="Picture 4" descr="j028353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3650" y="3548856"/>
            <a:ext cx="647700" cy="6286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3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172200" cy="1143000"/>
          </a:xfrm>
        </p:spPr>
        <p:txBody>
          <a:bodyPr/>
          <a:lstStyle/>
          <a:p>
            <a:r>
              <a:rPr lang="ru-RU" sz="3200" b="1" dirty="0"/>
              <a:t>Приемы </a:t>
            </a:r>
            <a:r>
              <a:rPr lang="ru-RU" sz="3200" b="1" dirty="0" err="1"/>
              <a:t>саморегуляции</a:t>
            </a:r>
            <a:r>
              <a:rPr lang="ru-RU" sz="3200" b="1" dirty="0"/>
              <a:t>: 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339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6" charset="0"/>
              </a:rPr>
              <a:t>смех, улыбка, юмор;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6" charset="0"/>
              </a:rPr>
              <a:t>размышления о хорошем, приятном;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6" charset="0"/>
              </a:rPr>
              <a:t> различные движения типа потягивания, расслабления         мышц;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6" charset="0"/>
              </a:rPr>
              <a:t>рассматривание цветов в помещении, пейзажа за окном, фотографий, других приятных или дорогих вещей;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6" charset="0"/>
              </a:rPr>
              <a:t>мысленное обращение </a:t>
            </a:r>
            <a:r>
              <a:rPr lang="ru-RU" sz="2400" b="1" dirty="0">
                <a:latin typeface="Times New Roman" pitchFamily="16" charset="0"/>
              </a:rPr>
              <a:t>к высшим </a:t>
            </a:r>
            <a:r>
              <a:rPr lang="ru-RU" sz="2400" dirty="0">
                <a:latin typeface="Times New Roman" pitchFamily="16" charset="0"/>
              </a:rPr>
              <a:t>силам (Богу, Вселенной, великой идее);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6" charset="0"/>
              </a:rPr>
              <a:t>«купание» (реальное</a:t>
            </a:r>
            <a:r>
              <a:rPr lang="uk-UA" sz="2400" dirty="0">
                <a:latin typeface="Times New Roman" pitchFamily="16" charset="0"/>
              </a:rPr>
              <a:t> </a:t>
            </a:r>
            <a:r>
              <a:rPr lang="uk-UA" sz="2400" dirty="0" err="1">
                <a:latin typeface="Times New Roman" pitchFamily="16" charset="0"/>
              </a:rPr>
              <a:t>или</a:t>
            </a:r>
            <a:r>
              <a:rPr lang="uk-UA" sz="2400" dirty="0">
                <a:latin typeface="Times New Roman" pitchFamily="16" charset="0"/>
              </a:rPr>
              <a:t> </a:t>
            </a:r>
            <a:r>
              <a:rPr lang="ru-RU" sz="2400" dirty="0">
                <a:latin typeface="Times New Roman" pitchFamily="16" charset="0"/>
              </a:rPr>
              <a:t>мысленное) в солнечных лучах;        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6" charset="0"/>
              </a:rPr>
              <a:t>вдыхание свежего воздуха;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6" charset="0"/>
              </a:rPr>
              <a:t> чтение стихов;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6" charset="0"/>
              </a:rPr>
              <a:t>высказывание похвалы, комплиментов кому-либо просто 	так.</a:t>
            </a:r>
          </a:p>
        </p:txBody>
      </p:sp>
      <p:pic>
        <p:nvPicPr>
          <p:cNvPr id="34820" name="Picture 4" descr="AG00142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5888"/>
            <a:ext cx="979488" cy="1223962"/>
          </a:xfrm>
          <a:prstGeom prst="rect">
            <a:avLst/>
          </a:prstGeom>
          <a:noFill/>
        </p:spPr>
      </p:pic>
      <p:pic>
        <p:nvPicPr>
          <p:cNvPr id="34821" name="Picture 5" descr="поцелуй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89588"/>
            <a:ext cx="1038225" cy="1000125"/>
          </a:xfrm>
          <a:prstGeom prst="rect">
            <a:avLst/>
          </a:prstGeom>
          <a:noFill/>
        </p:spPr>
      </p:pic>
      <p:pic>
        <p:nvPicPr>
          <p:cNvPr id="34822" name="Picture 6" descr="любовь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404813"/>
            <a:ext cx="1368425" cy="1368425"/>
          </a:xfrm>
          <a:prstGeom prst="rect">
            <a:avLst/>
          </a:prstGeom>
          <a:noFill/>
        </p:spPr>
      </p:pic>
      <p:pic>
        <p:nvPicPr>
          <p:cNvPr id="34823" name="Picture 7" descr="добро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5495925"/>
            <a:ext cx="1308100" cy="1076325"/>
          </a:xfrm>
          <a:prstGeom prst="rect">
            <a:avLst/>
          </a:prstGeom>
          <a:noFill/>
        </p:spPr>
      </p:pic>
      <p:pic>
        <p:nvPicPr>
          <p:cNvPr id="34824" name="Picture 8" descr="радуга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5589588"/>
            <a:ext cx="2881312" cy="1047750"/>
          </a:xfrm>
          <a:prstGeom prst="rect">
            <a:avLst/>
          </a:prstGeom>
          <a:noFill/>
        </p:spPr>
      </p:pic>
      <p:pic>
        <p:nvPicPr>
          <p:cNvPr id="34825" name="Picture 9" descr="солнце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07375" y="2057400"/>
            <a:ext cx="936625" cy="16684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0"/>
                            </p:stCondLst>
                            <p:childTnLst>
                              <p:par>
                                <p:cTn id="5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5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0"/>
                            </p:stCondLst>
                            <p:childTnLst>
                              <p:par>
                                <p:cTn id="6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6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000"/>
                            </p:stCondLst>
                            <p:childTnLst>
                              <p:par>
                                <p:cTn id="7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solidFill>
                  <a:srgbClr val="FFFF00"/>
                </a:solidFill>
                <a:latin typeface="Impact" pitchFamily="34" charset="0"/>
              </a:rPr>
              <a:t>Ослабить педагогический стресс можно, если:</a:t>
            </a:r>
            <a:r>
              <a:rPr lang="ru-RU" sz="400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6059488" cy="4619625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0000"/>
                </a:solidFill>
              </a:rPr>
              <a:t>Не прекращать самообразования, совершенствовать свои профессиональные навыки.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0000"/>
                </a:solidFill>
              </a:rPr>
              <a:t>Обязательно планировать своё время так, чтобы появлялась возможность бывать в театре, на выставках, постоянно быть в курсе последних новостей.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0000"/>
                </a:solidFill>
              </a:rPr>
              <a:t>Планировать периоды для отдыха, хотя бы кратковременные.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0000"/>
                </a:solidFill>
              </a:rPr>
              <a:t>Быть в курсе новых идей. Использование одних и тех же материалов из года в год неизбежно ведёт к скуке и опустошению.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0000"/>
                </a:solidFill>
              </a:rPr>
              <a:t>Научиться планировать своё время. Необходимо, чтобы работа не поглощала всё ваше время. Имея возможность отвлечься, вы почувствуете прилив интереса к своему труду.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23556" name="Picture 4" descr="SUPER0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8968" y="1600200"/>
            <a:ext cx="3237063" cy="4525963"/>
          </a:xfrm>
          <a:noFill/>
          <a:ln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</a:rPr>
              <a:t>Помните:</a:t>
            </a:r>
          </a:p>
        </p:txBody>
      </p:sp>
      <p:pic>
        <p:nvPicPr>
          <p:cNvPr id="26628" name="Picture 4" descr="CRCTR04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2852738"/>
            <a:ext cx="1957388" cy="2482850"/>
          </a:xfrm>
        </p:spPr>
      </p:pic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051050" y="1600200"/>
            <a:ext cx="6635750" cy="4525963"/>
          </a:xfrm>
          <a:solidFill>
            <a:srgbClr val="FFFFCC"/>
          </a:solidFill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Чтобы защитить себя от негативных последствий выгорания, надо научиться управлять стрессом, расслабляться, снимать напряжение. Необходимо научиться распознавать в себе признаки синдрома эмоционального выгорания и его симптомы. И тогда, действуя правильно, можно предупредить возникновение как физических, так и психических заболеваний.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46566" y="160867"/>
            <a:ext cx="7161213" cy="1097492"/>
          </a:xfrm>
        </p:spPr>
        <p:txBody>
          <a:bodyPr/>
          <a:lstStyle/>
          <a:p>
            <a:r>
              <a:rPr lang="ru-RU" dirty="0"/>
              <a:t>Знаете ли вы, что…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55033" y="1447800"/>
            <a:ext cx="7240588" cy="5103812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	ВОЗ в 2003 году разработала шкалу «благоприятных» и «вредных» профессий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(-10+10 баллов) </a:t>
            </a:r>
          </a:p>
          <a:p>
            <a:pPr algn="l">
              <a:lnSpc>
                <a:spcPct val="90000"/>
              </a:lnSpc>
            </a:pPr>
            <a:r>
              <a:rPr lang="ru-RU" sz="2400" dirty="0"/>
              <a:t>Негативные «лидеры» :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/>
              <a:t> представители МЧС,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/>
              <a:t> практикующие хирурги,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/>
              <a:t> пилоты сверхзвуковых самолетов (10-9 баллов). </a:t>
            </a:r>
          </a:p>
          <a:p>
            <a:pPr algn="just">
              <a:lnSpc>
                <a:spcPct val="90000"/>
              </a:lnSpc>
            </a:pPr>
            <a:r>
              <a:rPr lang="ru-RU" sz="2400" dirty="0"/>
              <a:t>За ними </a:t>
            </a:r>
            <a:r>
              <a:rPr lang="ru-RU" sz="2400" dirty="0" smtClean="0"/>
              <a:t>– медики, </a:t>
            </a:r>
            <a:r>
              <a:rPr lang="ru-RU" sz="2400" dirty="0"/>
              <a:t>психологи (8б.); </a:t>
            </a:r>
            <a:r>
              <a:rPr lang="ru-RU" sz="2400" dirty="0">
                <a:solidFill>
                  <a:srgbClr val="FF0000"/>
                </a:solidFill>
              </a:rPr>
              <a:t>воспитатели </a:t>
            </a:r>
            <a:r>
              <a:rPr lang="ru-RU" sz="2400" dirty="0" smtClean="0">
                <a:solidFill>
                  <a:srgbClr val="FF0000"/>
                </a:solidFill>
              </a:rPr>
              <a:t>ДОО </a:t>
            </a:r>
            <a:r>
              <a:rPr lang="ru-RU" sz="2400" dirty="0">
                <a:solidFill>
                  <a:srgbClr val="FF0000"/>
                </a:solidFill>
              </a:rPr>
              <a:t>и учителя начальной школы (7-8)</a:t>
            </a:r>
            <a:r>
              <a:rPr lang="ru-RU" sz="2400" dirty="0"/>
              <a:t>; педагоги среднего и старшего звена (7).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246" y="2762485"/>
            <a:ext cx="1625600" cy="3351212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133600"/>
            <a:ext cx="3403600" cy="2233504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579" y="85754"/>
            <a:ext cx="2286000" cy="2724092"/>
          </a:xfrm>
          <a:prstGeom prst="rect">
            <a:avLst/>
          </a:prstGeom>
          <a:effectLst>
            <a:softEdge rad="2667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001000" cy="6169152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400" dirty="0" smtClean="0"/>
              <a:t>«</a:t>
            </a:r>
            <a:r>
              <a:rPr lang="ru-RU" sz="2400" dirty="0"/>
              <a:t>Если говорить о состоявшихся профессионалах, то они не раз переживали кризис выгорания.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400" dirty="0" smtClean="0"/>
              <a:t>Зрелый </a:t>
            </a:r>
            <a:r>
              <a:rPr lang="ru-RU" sz="2400" dirty="0"/>
              <a:t>специалист обязан иметь в своей профессиональной биографии такие периоды. Они и есть вестники того, что человек созрел для роста, для развития, что в его жизнь и работу просятся изменения».</a:t>
            </a:r>
            <a:r>
              <a:rPr lang="ru-RU" sz="2400" dirty="0">
                <a:solidFill>
                  <a:srgbClr val="CC0066"/>
                </a:solidFill>
              </a:rPr>
              <a:t> 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400" dirty="0">
                <a:solidFill>
                  <a:srgbClr val="CC0066"/>
                </a:solidFill>
              </a:rPr>
              <a:t>В.В. Макаров,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400" dirty="0">
                <a:solidFill>
                  <a:srgbClr val="CC0066"/>
                </a:solidFill>
              </a:rPr>
              <a:t>Избранные лекции по психотерапии, 1999.</a:t>
            </a:r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1"/>
            <a:ext cx="7715250" cy="41147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>
                <a:solidFill>
                  <a:srgbClr val="00CC00"/>
                </a:solidFill>
              </a:rPr>
              <a:t>Берегите себя, </a:t>
            </a:r>
            <a:r>
              <a:rPr lang="ru-RU" sz="8000" dirty="0" smtClean="0">
                <a:solidFill>
                  <a:srgbClr val="00CC00"/>
                </a:solidFill>
              </a:rPr>
              <a:t/>
            </a:r>
            <a:br>
              <a:rPr lang="ru-RU" sz="8000" dirty="0" smtClean="0">
                <a:solidFill>
                  <a:srgbClr val="00CC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дорогие </a:t>
            </a:r>
            <a:r>
              <a:rPr lang="ru-RU" sz="8000" dirty="0">
                <a:solidFill>
                  <a:srgbClr val="FF0000"/>
                </a:solidFill>
              </a:rPr>
              <a:t>коллеги</a:t>
            </a:r>
            <a:r>
              <a:rPr lang="ru-RU" sz="8000" dirty="0">
                <a:solidFill>
                  <a:srgbClr val="00CC00"/>
                </a:solidFill>
              </a:rPr>
              <a:t>!</a:t>
            </a:r>
          </a:p>
        </p:txBody>
      </p:sp>
      <p:pic>
        <p:nvPicPr>
          <p:cNvPr id="36869" name="Picture 5" descr="сердц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1728787" cy="1728787"/>
          </a:xfrm>
          <a:prstGeom prst="rect">
            <a:avLst/>
          </a:prstGeom>
          <a:noFill/>
        </p:spPr>
      </p:pic>
      <p:pic>
        <p:nvPicPr>
          <p:cNvPr id="36870" name="Picture 6" descr="любовь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895600"/>
            <a:ext cx="1905000" cy="1409700"/>
          </a:xfrm>
          <a:prstGeom prst="rect">
            <a:avLst/>
          </a:prstGeom>
          <a:noFill/>
        </p:spPr>
      </p:pic>
      <p:pic>
        <p:nvPicPr>
          <p:cNvPr id="36872" name="Picture 8" descr="AG00135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60350"/>
            <a:ext cx="1657350" cy="576263"/>
          </a:xfrm>
          <a:prstGeom prst="rect">
            <a:avLst/>
          </a:prstGeom>
          <a:noFill/>
        </p:spPr>
      </p:pic>
      <p:pic>
        <p:nvPicPr>
          <p:cNvPr id="36873" name="Picture 9" descr="AG00135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333375"/>
            <a:ext cx="1655763" cy="576263"/>
          </a:xfrm>
          <a:prstGeom prst="rect">
            <a:avLst/>
          </a:prstGeom>
          <a:noFill/>
        </p:spPr>
      </p:pic>
      <p:pic>
        <p:nvPicPr>
          <p:cNvPr id="36874" name="Picture 10" descr="AG00135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333375"/>
            <a:ext cx="1657350" cy="5762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5051425" cy="126523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ru-RU" sz="4000">
                <a:solidFill>
                  <a:srgbClr val="FFFF99"/>
                </a:solidFill>
                <a:latin typeface="Impact" pitchFamily="34" charset="0"/>
              </a:rPr>
              <a:t>Профессиональное </a:t>
            </a:r>
            <a:br>
              <a:rPr lang="ru-RU" sz="4000">
                <a:solidFill>
                  <a:srgbClr val="FFFF99"/>
                </a:solidFill>
                <a:latin typeface="Impact" pitchFamily="34" charset="0"/>
              </a:rPr>
            </a:br>
            <a:r>
              <a:rPr lang="ru-RU" sz="4000">
                <a:solidFill>
                  <a:srgbClr val="FFFF99"/>
                </a:solidFill>
                <a:latin typeface="Impact" pitchFamily="34" charset="0"/>
              </a:rPr>
              <a:t>выгорание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978400" cy="5040313"/>
          </a:xfrm>
          <a:solidFill>
            <a:srgbClr val="FFFF00"/>
          </a:solidFill>
          <a:ln/>
        </p:spPr>
        <p:txBody>
          <a:bodyPr>
            <a:normAutofit fontScale="925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600" dirty="0"/>
              <a:t>    </a:t>
            </a:r>
            <a:r>
              <a:rPr lang="ru-RU" sz="2400" dirty="0">
                <a:solidFill>
                  <a:srgbClr val="CC0099"/>
                </a:solidFill>
              </a:rPr>
              <a:t>Термин «</a:t>
            </a:r>
            <a:r>
              <a:rPr lang="en-US" sz="2400" dirty="0">
                <a:solidFill>
                  <a:srgbClr val="CC0099"/>
                </a:solidFill>
              </a:rPr>
              <a:t>burnout</a:t>
            </a:r>
            <a:r>
              <a:rPr lang="ru-RU" sz="2400" dirty="0">
                <a:solidFill>
                  <a:srgbClr val="CC0099"/>
                </a:solidFill>
              </a:rPr>
              <a:t>»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CC0099"/>
                </a:solidFill>
              </a:rPr>
              <a:t>(выгорание, сгорание)</a:t>
            </a:r>
            <a:r>
              <a:rPr lang="ru-RU" sz="2400" dirty="0">
                <a:solidFill>
                  <a:srgbClr val="0000CC"/>
                </a:solidFill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0000CC"/>
                </a:solidFill>
              </a:rPr>
              <a:t>введён американским психиатром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0000CC"/>
                </a:solidFill>
              </a:rPr>
              <a:t>Х.Дж. </a:t>
            </a:r>
            <a:r>
              <a:rPr lang="ru-RU" sz="2400" dirty="0" err="1">
                <a:solidFill>
                  <a:srgbClr val="0000CC"/>
                </a:solidFill>
              </a:rPr>
              <a:t>Фрейденбергом</a:t>
            </a:r>
            <a:r>
              <a:rPr lang="ru-RU" sz="2400" dirty="0">
                <a:solidFill>
                  <a:srgbClr val="0000CC"/>
                </a:solidFill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0000CC"/>
                </a:solidFill>
              </a:rPr>
              <a:t>     в 1974 году для характеристики психологического состояния здоровых людей, находящихся в интенсивном и тесном общении с клиентами либо пациентами в эмоционально нагруженной атмосфере при оказании профессиональной помощи.</a:t>
            </a:r>
            <a:endParaRPr lang="ru-RU" sz="2400" dirty="0"/>
          </a:p>
        </p:txBody>
      </p:sp>
      <p:pic>
        <p:nvPicPr>
          <p:cNvPr id="12292" name="Picture 4" descr="CRCTR1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99150" y="404813"/>
            <a:ext cx="2325688" cy="2879725"/>
          </a:xfrm>
        </p:spPr>
      </p:pic>
      <p:pic>
        <p:nvPicPr>
          <p:cNvPr id="12293" name="Picture 5" descr="CRCTR43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651500" y="3429000"/>
            <a:ext cx="2952750" cy="2841625"/>
          </a:xfr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552575"/>
          </a:xfrm>
          <a:solidFill>
            <a:srgbClr val="00800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BF50F"/>
                </a:solidFill>
              </a:rPr>
              <a:t>Чуть позже </a:t>
            </a:r>
            <a:r>
              <a:rPr lang="ru-RU" sz="2400" dirty="0">
                <a:solidFill>
                  <a:srgbClr val="FBF50F"/>
                </a:solidFill>
              </a:rPr>
              <a:t>выгорание стали рассматривать как длительную  стрессовую реакцию, возникающую вследствие продолжительных профессиональных стрессов межличностных отношений.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133601"/>
            <a:ext cx="4038600" cy="4248150"/>
          </a:xfrm>
          <a:solidFill>
            <a:srgbClr val="FFFF00"/>
          </a:soli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006600"/>
                </a:solidFill>
              </a:rPr>
              <a:t>    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Общепринятая сегодня точка зрения на сущность и структуру психического выгорания разработана американским специалистом 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Кристиной </a:t>
            </a:r>
            <a:r>
              <a:rPr lang="ru-RU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Маслач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и её сотрудниками. Согласно ей</a:t>
            </a:r>
            <a:r>
              <a:rPr lang="ru-RU" sz="2000" dirty="0">
                <a:solidFill>
                  <a:srgbClr val="006600"/>
                </a:solidFill>
              </a:rPr>
              <a:t> </a:t>
            </a:r>
            <a:r>
              <a:rPr lang="ru-RU" sz="2000" dirty="0">
                <a:solidFill>
                  <a:srgbClr val="CC0066"/>
                </a:solidFill>
              </a:rPr>
              <a:t>под профессиональным выгоранием понимается</a:t>
            </a:r>
            <a:r>
              <a:rPr lang="ru-RU" sz="2000" dirty="0">
                <a:solidFill>
                  <a:srgbClr val="006600"/>
                </a:solidFill>
              </a:rPr>
              <a:t> </a:t>
            </a:r>
            <a:r>
              <a:rPr lang="ru-RU" sz="2000" dirty="0">
                <a:solidFill>
                  <a:srgbClr val="0033CC"/>
                </a:solidFill>
              </a:rPr>
              <a:t>состояние физического, эмоционального и умственного истощения, проявляющееся в профессиях социальной сферы.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169696"/>
            <a:ext cx="4038600" cy="42120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86868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«Психическое выгорание»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это состояние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физического,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эмоционального,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умственного истощения,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проявляющееся в профессиях эмоциональной сферы.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 descr="http://im3-tub-ru.yandex.net/i?id=463144540-5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09427">
            <a:off x="6161165" y="3572404"/>
            <a:ext cx="2495550" cy="1428750"/>
          </a:xfrm>
          <a:prstGeom prst="rect">
            <a:avLst/>
          </a:prstGeom>
          <a:noFill/>
        </p:spPr>
      </p:pic>
      <p:pic>
        <p:nvPicPr>
          <p:cNvPr id="39941" name="Picture 5" descr="http://im1-tub-ru.yandex.net/i?id=153921601-3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133600"/>
            <a:ext cx="2143125" cy="1428750"/>
          </a:xfrm>
          <a:prstGeom prst="rect">
            <a:avLst/>
          </a:prstGeom>
          <a:noFill/>
        </p:spPr>
      </p:pic>
      <p:pic>
        <p:nvPicPr>
          <p:cNvPr id="39943" name="Picture 7" descr="http://im7-tub-ru.yandex.net/i?id=85244147-0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371600"/>
            <a:ext cx="847725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8763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Факторы, вызывающие профессиональное выгорание: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Предельно высокая ответственность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Picture 3" descr="http://im4-tub-ru.yandex.net/i?id=54877449-4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962400"/>
            <a:ext cx="2921000" cy="2190750"/>
          </a:xfrm>
          <a:prstGeom prst="rect">
            <a:avLst/>
          </a:prstGeom>
          <a:noFill/>
        </p:spPr>
      </p:pic>
      <p:pic>
        <p:nvPicPr>
          <p:cNvPr id="51205" name="Picture 5" descr="http://im0-tub-ru.yandex.net/i?id=537257691-2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962400"/>
            <a:ext cx="2833497" cy="2114550"/>
          </a:xfrm>
          <a:prstGeom prst="rect">
            <a:avLst/>
          </a:prstGeom>
          <a:noFill/>
        </p:spPr>
      </p:pic>
      <p:pic>
        <p:nvPicPr>
          <p:cNvPr id="51207" name="Picture 7" descr="http://im7-tub-ru.yandex.net/i?id=407715929-5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667000"/>
            <a:ext cx="2971800" cy="2653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533400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 количество социальных контактов за рабочий день</a:t>
            </a:r>
            <a:endParaRPr lang="ru-RU" sz="3200" dirty="0"/>
          </a:p>
        </p:txBody>
      </p:sp>
      <p:pic>
        <p:nvPicPr>
          <p:cNvPr id="52226" name="Picture 2" descr="http://im7-tub-ru.yandex.net/i?id=141698848-1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3251200" cy="2438400"/>
          </a:xfrm>
          <a:prstGeom prst="rect">
            <a:avLst/>
          </a:prstGeom>
          <a:noFill/>
        </p:spPr>
      </p:pic>
      <p:pic>
        <p:nvPicPr>
          <p:cNvPr id="52228" name="Picture 4" descr="http://im2-tub-ru.yandex.net/i?id=263917867-6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81200"/>
            <a:ext cx="3251200" cy="2438400"/>
          </a:xfrm>
          <a:prstGeom prst="rect">
            <a:avLst/>
          </a:prstGeom>
          <a:noFill/>
        </p:spPr>
      </p:pic>
      <p:pic>
        <p:nvPicPr>
          <p:cNvPr id="52230" name="Picture 6" descr="http://im7-tub-ru.yandex.net/i?id=430378759-2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75312">
            <a:off x="2743200" y="403860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88423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Недооценка среди руководства и коллег профессиональной значимости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81199"/>
            <a:ext cx="5181600" cy="4631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5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|4.9|8.6|4.|7.5|1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397</TotalTime>
  <Words>1373</Words>
  <Application>Microsoft Office PowerPoint</Application>
  <PresentationFormat>Экран (4:3)</PresentationFormat>
  <Paragraphs>140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Calibri</vt:lpstr>
      <vt:lpstr>Century Gothic</vt:lpstr>
      <vt:lpstr>Impact</vt:lpstr>
      <vt:lpstr>Times New Roman</vt:lpstr>
      <vt:lpstr>Trebuchet MS</vt:lpstr>
      <vt:lpstr>Wingdings</vt:lpstr>
      <vt:lpstr>Wingdings 2</vt:lpstr>
      <vt:lpstr>Цитаты</vt:lpstr>
      <vt:lpstr> Проблемы профессионального выгорания личности педагога ДОО </vt:lpstr>
      <vt:lpstr>Презентация PowerPoint</vt:lpstr>
      <vt:lpstr>Знаете ли вы, что…</vt:lpstr>
      <vt:lpstr>Профессиональное  выгорание</vt:lpstr>
      <vt:lpstr>Чуть позже выгорание стали рассматривать как длительную  стрессовую реакцию, возникающую вследствие продолжительных профессиональных стрессов межличностных отношений.</vt:lpstr>
      <vt:lpstr>Презентация PowerPoint</vt:lpstr>
      <vt:lpstr>Презентация PowerPoint</vt:lpstr>
      <vt:lpstr>  </vt:lpstr>
      <vt:lpstr>   Недооценка среди руководства и коллег профессиональной значимости </vt:lpstr>
      <vt:lpstr>Необходимость быть все время в «форме»</vt:lpstr>
      <vt:lpstr> Внешние факторы, провоцирующим выгорание </vt:lpstr>
      <vt:lpstr>Внутренние факторы, провоцирующие выгорание  </vt:lpstr>
      <vt:lpstr>старше 35-40 лет:  снижается энтузиазм, пропадает в глазах блеск, нарастают негативизм и усталость</vt:lpstr>
      <vt:lpstr>С Т Р Е С С </vt:lpstr>
      <vt:lpstr>Фаза напряжения  эмоционального выгорания</vt:lpstr>
      <vt:lpstr>Фаза устойчивого проявления</vt:lpstr>
      <vt:lpstr>Фаза истощения</vt:lpstr>
      <vt:lpstr>Итак, симптомы выгорания личности:</vt:lpstr>
      <vt:lpstr>Особенности уравновешенного педагога</vt:lpstr>
      <vt:lpstr>Цели и задачи семинара: </vt:lpstr>
      <vt:lpstr>Методики изучить психоэмоциональное состояние педагогов</vt:lpstr>
      <vt:lpstr>Программа психологической  помощи педагогам в снятии психоэмоционального напряжения и улучшения их личного самочувствия</vt:lpstr>
      <vt:lpstr>Блок 1. «В здоровом теле здоровый дух» поговорка означает, что здоровый человек всегда жизнерадостен и активен. </vt:lpstr>
      <vt:lpstr>Блок 2.  Неверие в себя – вот главный виновник наших ошибок и наших бед. </vt:lpstr>
      <vt:lpstr>Основные направления профилактики</vt:lpstr>
      <vt:lpstr>ОСВАИВАЕМ САМОРЕГУЛЯЦИЮ</vt:lpstr>
      <vt:lpstr>Приемы саморегуляции:   </vt:lpstr>
      <vt:lpstr>Ослабить педагогический стресс можно, если: </vt:lpstr>
      <vt:lpstr>Помните:</vt:lpstr>
      <vt:lpstr>Презентация PowerPoint</vt:lpstr>
      <vt:lpstr>Берегите себя,  дорогие коллеги!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32</cp:revision>
  <dcterms:modified xsi:type="dcterms:W3CDTF">2018-04-16T13:53:44Z</dcterms:modified>
</cp:coreProperties>
</file>