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69" r:id="rId7"/>
    <p:sldId id="270" r:id="rId8"/>
    <p:sldId id="276" r:id="rId9"/>
    <p:sldId id="260" r:id="rId10"/>
    <p:sldId id="271" r:id="rId11"/>
    <p:sldId id="277" r:id="rId12"/>
    <p:sldId id="261" r:id="rId13"/>
    <p:sldId id="272" r:id="rId14"/>
    <p:sldId id="273" r:id="rId15"/>
    <p:sldId id="262" r:id="rId16"/>
    <p:sldId id="274" r:id="rId17"/>
    <p:sldId id="263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39" autoAdjust="0"/>
    <p:restoredTop sz="94660"/>
  </p:normalViewPr>
  <p:slideViewPr>
    <p:cSldViewPr>
      <p:cViewPr varScale="1">
        <p:scale>
          <a:sx n="70" d="100"/>
          <a:sy n="70" d="100"/>
        </p:scale>
        <p:origin x="-11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F223-A3E6-48ED-9AEE-B847AEF937C1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65C3-C24A-4209-90EC-6F1090402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F223-A3E6-48ED-9AEE-B847AEF937C1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65C3-C24A-4209-90EC-6F1090402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F223-A3E6-48ED-9AEE-B847AEF937C1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65C3-C24A-4209-90EC-6F1090402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F223-A3E6-48ED-9AEE-B847AEF937C1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65C3-C24A-4209-90EC-6F1090402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F223-A3E6-48ED-9AEE-B847AEF937C1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65C3-C24A-4209-90EC-6F1090402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F223-A3E6-48ED-9AEE-B847AEF937C1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65C3-C24A-4209-90EC-6F1090402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F223-A3E6-48ED-9AEE-B847AEF937C1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65C3-C24A-4209-90EC-6F1090402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F223-A3E6-48ED-9AEE-B847AEF937C1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65C3-C24A-4209-90EC-6F1090402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F223-A3E6-48ED-9AEE-B847AEF937C1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65C3-C24A-4209-90EC-6F1090402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F223-A3E6-48ED-9AEE-B847AEF937C1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65C3-C24A-4209-90EC-6F1090402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F223-A3E6-48ED-9AEE-B847AEF937C1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65C3-C24A-4209-90EC-6F1090402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5F223-A3E6-48ED-9AEE-B847AEF937C1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F65C3-C24A-4209-90EC-6F1090402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етский сад №184\Downloads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2214554"/>
            <a:ext cx="7429552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Логопедическая игротека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00288" y="642918"/>
            <a:ext cx="86437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казенное дошкольное образовательное учреждение города  Новосибирска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 №184 «Искорка» комбинированного вида»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Адрес: 630071,  г. Новосибирск, ул. Фасадная, 6, тел/факс. 340-34-66,тел: 341-35-23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5572140"/>
            <a:ext cx="484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Учитель – логопед: Глазырина О.А.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етский сад №184\Downloads\Без назва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2"/>
            <a:ext cx="9144001" cy="685800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24962" y="285728"/>
            <a:ext cx="63190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chemeClr val="tx2"/>
                </a:solidFill>
              </a:rPr>
              <a:t>1 </a:t>
            </a:r>
            <a:r>
              <a:rPr lang="ru-RU" sz="2400" b="1" u="sng" dirty="0" smtClean="0">
                <a:solidFill>
                  <a:schemeClr val="tx2"/>
                </a:solidFill>
              </a:rPr>
              <a:t>вариант игры: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Р</a:t>
            </a:r>
            <a:r>
              <a:rPr lang="ru-RU" sz="2400" dirty="0" smtClean="0">
                <a:solidFill>
                  <a:schemeClr val="tx2"/>
                </a:solidFill>
              </a:rPr>
              <a:t>ебенку </a:t>
            </a:r>
            <a:r>
              <a:rPr lang="ru-RU" sz="2400" dirty="0" smtClean="0">
                <a:solidFill>
                  <a:schemeClr val="tx2"/>
                </a:solidFill>
              </a:rPr>
              <a:t>предлагается в домик 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с </a:t>
            </a:r>
            <a:r>
              <a:rPr lang="ru-RU" sz="2400" dirty="0" smtClean="0">
                <a:solidFill>
                  <a:schemeClr val="tx2"/>
                </a:solidFill>
              </a:rPr>
              <a:t>определенной буквой (звуком)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 поселить животных, в названии 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которых </a:t>
            </a:r>
            <a:r>
              <a:rPr lang="ru-RU" sz="2400" dirty="0" smtClean="0">
                <a:solidFill>
                  <a:schemeClr val="tx2"/>
                </a:solidFill>
              </a:rPr>
              <a:t>есть данный звук 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и </a:t>
            </a:r>
            <a:r>
              <a:rPr lang="ru-RU" sz="2400" dirty="0" smtClean="0">
                <a:solidFill>
                  <a:schemeClr val="tx2"/>
                </a:solidFill>
              </a:rPr>
              <a:t>назвать животных, которые живут в домике. 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356" y="3286124"/>
            <a:ext cx="74444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chemeClr val="tx2"/>
                </a:solidFill>
              </a:rPr>
              <a:t>2 </a:t>
            </a:r>
            <a:r>
              <a:rPr lang="ru-RU" sz="2400" b="1" u="sng" dirty="0" smtClean="0">
                <a:solidFill>
                  <a:schemeClr val="tx2"/>
                </a:solidFill>
              </a:rPr>
              <a:t>вариант игры: </a:t>
            </a:r>
            <a:r>
              <a:rPr lang="ru-RU" sz="2400" dirty="0" smtClean="0">
                <a:solidFill>
                  <a:schemeClr val="tx2"/>
                </a:solidFill>
              </a:rPr>
              <a:t>перед ребенком два (три, четыре…….) 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домика </a:t>
            </a:r>
            <a:r>
              <a:rPr lang="ru-RU" sz="2400" dirty="0" smtClean="0">
                <a:solidFill>
                  <a:schemeClr val="tx2"/>
                </a:solidFill>
              </a:rPr>
              <a:t>с определенными буквами (звуками).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Ребенок называет букву и звук, 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который </a:t>
            </a:r>
            <a:r>
              <a:rPr lang="ru-RU" sz="2400" dirty="0" smtClean="0">
                <a:solidFill>
                  <a:schemeClr val="tx2"/>
                </a:solidFill>
              </a:rPr>
              <a:t>она обозначает, раскладывает картинки 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в </a:t>
            </a:r>
            <a:r>
              <a:rPr lang="ru-RU" sz="2400" dirty="0" smtClean="0">
                <a:solidFill>
                  <a:schemeClr val="tx2"/>
                </a:solidFill>
              </a:rPr>
              <a:t>зависимости </a:t>
            </a:r>
            <a:r>
              <a:rPr lang="ru-RU" sz="2400" dirty="0" smtClean="0">
                <a:solidFill>
                  <a:schemeClr val="tx2"/>
                </a:solidFill>
              </a:rPr>
              <a:t>от наличия </a:t>
            </a:r>
            <a:r>
              <a:rPr lang="ru-RU" sz="2400" dirty="0" smtClean="0">
                <a:solidFill>
                  <a:schemeClr val="tx2"/>
                </a:solidFill>
              </a:rPr>
              <a:t>в названии животного 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данных </a:t>
            </a:r>
            <a:r>
              <a:rPr lang="ru-RU" sz="2400" dirty="0" smtClean="0">
                <a:solidFill>
                  <a:schemeClr val="tx2"/>
                </a:solidFill>
              </a:rPr>
              <a:t>звуков и называет животных. 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етский сад №184\Downloads\Без назва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488" y="500042"/>
            <a:ext cx="62865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tx2"/>
                </a:solidFill>
              </a:rPr>
              <a:t>3 </a:t>
            </a:r>
            <a:r>
              <a:rPr lang="ru-RU" sz="2400" b="1" u="sng" dirty="0" smtClean="0">
                <a:solidFill>
                  <a:schemeClr val="tx2"/>
                </a:solidFill>
              </a:rPr>
              <a:t>вариант игры: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П</a:t>
            </a:r>
            <a:r>
              <a:rPr lang="ru-RU" sz="2400" dirty="0" smtClean="0">
                <a:solidFill>
                  <a:schemeClr val="tx2"/>
                </a:solidFill>
              </a:rPr>
              <a:t>осле </a:t>
            </a:r>
            <a:r>
              <a:rPr lang="ru-RU" sz="2400" dirty="0" smtClean="0">
                <a:solidFill>
                  <a:schemeClr val="tx2"/>
                </a:solidFill>
              </a:rPr>
              <a:t>того, как </a:t>
            </a:r>
            <a:r>
              <a:rPr lang="ru-RU" sz="2400" dirty="0" smtClean="0">
                <a:solidFill>
                  <a:schemeClr val="tx2"/>
                </a:solidFill>
              </a:rPr>
              <a:t>ребенок распределил </a:t>
            </a:r>
            <a:r>
              <a:rPr lang="ru-RU" sz="2400" dirty="0" smtClean="0">
                <a:solidFill>
                  <a:schemeClr val="tx2"/>
                </a:solidFill>
              </a:rPr>
              <a:t>картинки по домикам </a:t>
            </a:r>
            <a:r>
              <a:rPr lang="ru-RU" sz="2400" dirty="0" smtClean="0">
                <a:solidFill>
                  <a:schemeClr val="tx2"/>
                </a:solidFill>
              </a:rPr>
              <a:t>и </a:t>
            </a:r>
            <a:r>
              <a:rPr lang="ru-RU" sz="2400" dirty="0" smtClean="0">
                <a:solidFill>
                  <a:schemeClr val="tx2"/>
                </a:solidFill>
              </a:rPr>
              <a:t>назвал животных, взрослый предлагает составить предложения по картинкам </a:t>
            </a:r>
            <a:r>
              <a:rPr lang="ru-RU" sz="2400" dirty="0" smtClean="0">
                <a:solidFill>
                  <a:schemeClr val="tx2"/>
                </a:solidFill>
              </a:rPr>
              <a:t>(</a:t>
            </a:r>
            <a:r>
              <a:rPr lang="ru-RU" sz="2400" dirty="0" smtClean="0">
                <a:solidFill>
                  <a:schemeClr val="tx2"/>
                </a:solidFill>
              </a:rPr>
              <a:t>поиграть в игру «Какой? Какая? Какое?», «Кто что делает</a:t>
            </a:r>
            <a:r>
              <a:rPr lang="ru-RU" sz="2400" dirty="0" smtClean="0">
                <a:solidFill>
                  <a:schemeClr val="tx2"/>
                </a:solidFill>
              </a:rPr>
              <a:t>?»).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5" name="Picture 3" descr="C:\логопедия\фото к отчету и конкурсу\118___04\IMG_3079.JPG"/>
          <p:cNvPicPr>
            <a:picLocks noChangeAspect="1" noChangeArrowheads="1"/>
          </p:cNvPicPr>
          <p:nvPr/>
        </p:nvPicPr>
        <p:blipFill>
          <a:blip r:embed="rId3" cstate="print"/>
          <a:srcRect t="22237" r="2084" b="11050"/>
          <a:stretch>
            <a:fillRect/>
          </a:stretch>
        </p:blipFill>
        <p:spPr bwMode="auto">
          <a:xfrm>
            <a:off x="1714480" y="3302844"/>
            <a:ext cx="7429520" cy="2845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Детский сад №184\Downloads\Без назва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357422" y="2500306"/>
            <a:ext cx="67865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tx2"/>
                </a:solidFill>
              </a:rPr>
              <a:t>Задачи: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 автоматизировать и дифференцировать звуки (</a:t>
            </a:r>
            <a:r>
              <a:rPr lang="en-US" sz="2400" dirty="0" smtClean="0">
                <a:solidFill>
                  <a:schemeClr val="tx2"/>
                </a:solidFill>
              </a:rPr>
              <a:t>[</a:t>
            </a:r>
            <a:r>
              <a:rPr lang="ru-RU" sz="2400" dirty="0" smtClean="0">
                <a:solidFill>
                  <a:schemeClr val="tx2"/>
                </a:solidFill>
              </a:rPr>
              <a:t>ш</a:t>
            </a:r>
            <a:r>
              <a:rPr lang="en-US" sz="2400" dirty="0" smtClean="0">
                <a:solidFill>
                  <a:schemeClr val="tx2"/>
                </a:solidFill>
              </a:rPr>
              <a:t>]</a:t>
            </a:r>
            <a:r>
              <a:rPr lang="ru-RU" sz="2400" dirty="0" smtClean="0">
                <a:solidFill>
                  <a:schemeClr val="tx2"/>
                </a:solidFill>
              </a:rPr>
              <a:t> – </a:t>
            </a:r>
            <a:r>
              <a:rPr lang="en-US" sz="2400" dirty="0" smtClean="0">
                <a:solidFill>
                  <a:schemeClr val="tx2"/>
                </a:solidFill>
              </a:rPr>
              <a:t>[</a:t>
            </a:r>
            <a:r>
              <a:rPr lang="ru-RU" sz="2400" dirty="0" smtClean="0">
                <a:solidFill>
                  <a:schemeClr val="tx2"/>
                </a:solidFill>
              </a:rPr>
              <a:t>ж</a:t>
            </a:r>
            <a:r>
              <a:rPr lang="en-US" sz="2400" dirty="0" smtClean="0">
                <a:solidFill>
                  <a:schemeClr val="tx2"/>
                </a:solidFill>
              </a:rPr>
              <a:t>]</a:t>
            </a:r>
            <a:r>
              <a:rPr lang="ru-RU" sz="2400" dirty="0" smtClean="0">
                <a:solidFill>
                  <a:schemeClr val="tx2"/>
                </a:solidFill>
              </a:rPr>
              <a:t>; </a:t>
            </a:r>
            <a:r>
              <a:rPr lang="en-US" sz="2400" dirty="0" smtClean="0">
                <a:solidFill>
                  <a:schemeClr val="tx2"/>
                </a:solidFill>
              </a:rPr>
              <a:t>[</a:t>
            </a:r>
            <a:r>
              <a:rPr lang="ru-RU" sz="2400" dirty="0" smtClean="0">
                <a:solidFill>
                  <a:schemeClr val="tx2"/>
                </a:solidFill>
              </a:rPr>
              <a:t>с</a:t>
            </a:r>
            <a:r>
              <a:rPr lang="en-US" sz="2400" dirty="0" smtClean="0">
                <a:solidFill>
                  <a:schemeClr val="tx2"/>
                </a:solidFill>
              </a:rPr>
              <a:t>]</a:t>
            </a:r>
            <a:r>
              <a:rPr lang="ru-RU" sz="2400" dirty="0" smtClean="0">
                <a:solidFill>
                  <a:schemeClr val="tx2"/>
                </a:solidFill>
              </a:rPr>
              <a:t> – </a:t>
            </a:r>
            <a:r>
              <a:rPr lang="en-US" sz="2400" dirty="0" smtClean="0">
                <a:solidFill>
                  <a:schemeClr val="tx2"/>
                </a:solidFill>
              </a:rPr>
              <a:t>[</a:t>
            </a:r>
            <a:r>
              <a:rPr lang="ru-RU" sz="2400" dirty="0" smtClean="0">
                <a:solidFill>
                  <a:schemeClr val="tx2"/>
                </a:solidFill>
              </a:rPr>
              <a:t>с</a:t>
            </a:r>
            <a:r>
              <a:rPr lang="en-US" sz="2400" dirty="0" smtClean="0">
                <a:solidFill>
                  <a:schemeClr val="tx2"/>
                </a:solidFill>
              </a:rPr>
              <a:t>’]</a:t>
            </a:r>
            <a:r>
              <a:rPr lang="ru-RU" sz="2400" dirty="0" smtClean="0">
                <a:solidFill>
                  <a:schemeClr val="tx2"/>
                </a:solidFill>
              </a:rPr>
              <a:t>; </a:t>
            </a:r>
            <a:r>
              <a:rPr lang="en-US" sz="2400" dirty="0" smtClean="0">
                <a:solidFill>
                  <a:schemeClr val="tx2"/>
                </a:solidFill>
              </a:rPr>
              <a:t>[</a:t>
            </a:r>
            <a:r>
              <a:rPr lang="ru-RU" sz="2400" dirty="0" smtClean="0">
                <a:solidFill>
                  <a:schemeClr val="tx2"/>
                </a:solidFill>
              </a:rPr>
              <a:t>л</a:t>
            </a:r>
            <a:r>
              <a:rPr lang="en-US" sz="2400" dirty="0" smtClean="0">
                <a:solidFill>
                  <a:schemeClr val="tx2"/>
                </a:solidFill>
              </a:rPr>
              <a:t>]</a:t>
            </a:r>
            <a:r>
              <a:rPr lang="ru-RU" sz="2400" dirty="0" smtClean="0">
                <a:solidFill>
                  <a:schemeClr val="tx2"/>
                </a:solidFill>
              </a:rPr>
              <a:t> – </a:t>
            </a:r>
            <a:r>
              <a:rPr lang="en-US" sz="2400" dirty="0" smtClean="0">
                <a:solidFill>
                  <a:schemeClr val="tx2"/>
                </a:solidFill>
              </a:rPr>
              <a:t>[</a:t>
            </a:r>
            <a:r>
              <a:rPr lang="ru-RU" sz="2400" dirty="0" smtClean="0">
                <a:solidFill>
                  <a:schemeClr val="tx2"/>
                </a:solidFill>
              </a:rPr>
              <a:t>л</a:t>
            </a:r>
            <a:r>
              <a:rPr lang="en-US" sz="2400" dirty="0" smtClean="0">
                <a:solidFill>
                  <a:schemeClr val="tx2"/>
                </a:solidFill>
              </a:rPr>
              <a:t>’]</a:t>
            </a:r>
            <a:r>
              <a:rPr lang="ru-RU" sz="2400" dirty="0" smtClean="0">
                <a:solidFill>
                  <a:schemeClr val="tx2"/>
                </a:solidFill>
              </a:rPr>
              <a:t>; </a:t>
            </a:r>
            <a:r>
              <a:rPr lang="en-US" sz="2400" dirty="0" smtClean="0">
                <a:solidFill>
                  <a:schemeClr val="tx2"/>
                </a:solidFill>
              </a:rPr>
              <a:t>[</a:t>
            </a:r>
            <a:r>
              <a:rPr lang="ru-RU" sz="2400" dirty="0" smtClean="0">
                <a:solidFill>
                  <a:schemeClr val="tx2"/>
                </a:solidFill>
              </a:rPr>
              <a:t>р</a:t>
            </a:r>
            <a:r>
              <a:rPr lang="en-US" sz="2400" dirty="0" smtClean="0">
                <a:solidFill>
                  <a:schemeClr val="tx2"/>
                </a:solidFill>
              </a:rPr>
              <a:t>]</a:t>
            </a:r>
            <a:r>
              <a:rPr lang="ru-RU" sz="2400" dirty="0" smtClean="0">
                <a:solidFill>
                  <a:schemeClr val="tx2"/>
                </a:solidFill>
              </a:rPr>
              <a:t> – </a:t>
            </a:r>
            <a:r>
              <a:rPr lang="en-US" sz="2400" dirty="0" smtClean="0">
                <a:solidFill>
                  <a:schemeClr val="tx2"/>
                </a:solidFill>
              </a:rPr>
              <a:t>[</a:t>
            </a:r>
            <a:r>
              <a:rPr lang="ru-RU" sz="2400" dirty="0" smtClean="0">
                <a:solidFill>
                  <a:schemeClr val="tx2"/>
                </a:solidFill>
              </a:rPr>
              <a:t>р</a:t>
            </a:r>
            <a:r>
              <a:rPr lang="en-US" sz="2400" dirty="0" smtClean="0">
                <a:solidFill>
                  <a:schemeClr val="tx2"/>
                </a:solidFill>
              </a:rPr>
              <a:t>’]</a:t>
            </a:r>
            <a:r>
              <a:rPr lang="ru-RU" sz="2400" dirty="0" smtClean="0">
                <a:solidFill>
                  <a:schemeClr val="tx2"/>
                </a:solidFill>
              </a:rPr>
              <a:t>; </a:t>
            </a:r>
            <a:r>
              <a:rPr lang="en-US" sz="2400" dirty="0" smtClean="0">
                <a:solidFill>
                  <a:schemeClr val="tx2"/>
                </a:solidFill>
              </a:rPr>
              <a:t>[</a:t>
            </a:r>
            <a:r>
              <a:rPr lang="ru-RU" sz="2400" dirty="0" smtClean="0">
                <a:solidFill>
                  <a:schemeClr val="tx2"/>
                </a:solidFill>
              </a:rPr>
              <a:t>з</a:t>
            </a:r>
            <a:r>
              <a:rPr lang="en-US" sz="2400" dirty="0" smtClean="0">
                <a:solidFill>
                  <a:schemeClr val="tx2"/>
                </a:solidFill>
              </a:rPr>
              <a:t>]</a:t>
            </a:r>
            <a:r>
              <a:rPr lang="ru-RU" sz="2400" dirty="0" smtClean="0">
                <a:solidFill>
                  <a:schemeClr val="tx2"/>
                </a:solidFill>
              </a:rPr>
              <a:t> – </a:t>
            </a:r>
            <a:r>
              <a:rPr lang="en-US" sz="2400" dirty="0" smtClean="0">
                <a:solidFill>
                  <a:schemeClr val="tx2"/>
                </a:solidFill>
              </a:rPr>
              <a:t>[</a:t>
            </a:r>
            <a:r>
              <a:rPr lang="ru-RU" sz="2400" dirty="0" smtClean="0">
                <a:solidFill>
                  <a:schemeClr val="tx2"/>
                </a:solidFill>
              </a:rPr>
              <a:t>з</a:t>
            </a:r>
            <a:r>
              <a:rPr lang="en-US" sz="2400" dirty="0" smtClean="0">
                <a:solidFill>
                  <a:schemeClr val="tx2"/>
                </a:solidFill>
              </a:rPr>
              <a:t>’]</a:t>
            </a:r>
            <a:r>
              <a:rPr lang="ru-RU" sz="2400" dirty="0" smtClean="0">
                <a:solidFill>
                  <a:schemeClr val="tx2"/>
                </a:solidFill>
              </a:rPr>
              <a:t>);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закрепить </a:t>
            </a:r>
            <a:r>
              <a:rPr lang="ru-RU" sz="2400" dirty="0" smtClean="0">
                <a:solidFill>
                  <a:schemeClr val="tx2"/>
                </a:solidFill>
              </a:rPr>
              <a:t>знания о буквах и цифрах;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обогащение словарного запаса;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 развивать связную речь;</a:t>
            </a:r>
            <a:endParaRPr lang="ru-RU" sz="2400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 развивать зрительное восприятие;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развивать умение находить предмет на </a:t>
            </a:r>
            <a:r>
              <a:rPr lang="ru-RU" sz="2400" dirty="0" smtClean="0">
                <a:solidFill>
                  <a:schemeClr val="tx2"/>
                </a:solidFill>
              </a:rPr>
              <a:t>        пересечении </a:t>
            </a:r>
            <a:r>
              <a:rPr lang="ru-RU" sz="2400" dirty="0" smtClean="0">
                <a:solidFill>
                  <a:schemeClr val="tx2"/>
                </a:solidFill>
              </a:rPr>
              <a:t>заданной буквы и цифры;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- развивать внимание.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4612" y="214290"/>
            <a:ext cx="503157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«Найди предмет»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1071546"/>
            <a:ext cx="7858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tx2"/>
                </a:solidFill>
              </a:rPr>
              <a:t>Цель:</a:t>
            </a:r>
            <a:r>
              <a:rPr lang="ru-RU" sz="2400" dirty="0" smtClean="0">
                <a:solidFill>
                  <a:schemeClr val="tx2"/>
                </a:solidFill>
              </a:rPr>
              <a:t> формирование правильного </a:t>
            </a:r>
            <a:r>
              <a:rPr lang="ru-RU" sz="2400" dirty="0" smtClean="0">
                <a:solidFill>
                  <a:schemeClr val="tx2"/>
                </a:solidFill>
              </a:rPr>
              <a:t>звукопроизношения.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етский сад №184\Downloads\Без назва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14546" y="285728"/>
            <a:ext cx="69294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tx2"/>
                </a:solidFill>
              </a:rPr>
              <a:t>1 вариант игры: </a:t>
            </a:r>
            <a:endParaRPr lang="ru-RU" sz="2400" b="1" u="sng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взрослый </a:t>
            </a:r>
            <a:r>
              <a:rPr lang="ru-RU" sz="2400" dirty="0" smtClean="0">
                <a:solidFill>
                  <a:schemeClr val="tx2"/>
                </a:solidFill>
              </a:rPr>
              <a:t>говорит букву и </a:t>
            </a:r>
            <a:r>
              <a:rPr lang="ru-RU" sz="2400" dirty="0" smtClean="0">
                <a:solidFill>
                  <a:schemeClr val="tx2"/>
                </a:solidFill>
              </a:rPr>
              <a:t>цифру, а </a:t>
            </a:r>
            <a:r>
              <a:rPr lang="ru-RU" sz="2400" dirty="0" smtClean="0">
                <a:solidFill>
                  <a:schemeClr val="tx2"/>
                </a:solidFill>
              </a:rPr>
              <a:t>ребенок находит на пересечении картинку с изображением предмета и называет его, четко проговаривая заданный звук.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7423" y="5143512"/>
            <a:ext cx="71665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chemeClr val="tx2"/>
                </a:solidFill>
              </a:rPr>
              <a:t>2 вариант игры: </a:t>
            </a:r>
            <a:endParaRPr lang="ru-RU" sz="2400" b="1" u="sng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ребенок </a:t>
            </a:r>
            <a:r>
              <a:rPr lang="ru-RU" sz="2400" dirty="0" smtClean="0">
                <a:solidFill>
                  <a:schemeClr val="tx2"/>
                </a:solidFill>
              </a:rPr>
              <a:t>находит картинку по заданию взрослого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(на пересечении буквы и </a:t>
            </a:r>
            <a:r>
              <a:rPr lang="ru-RU" sz="2400" dirty="0" smtClean="0">
                <a:solidFill>
                  <a:schemeClr val="tx2"/>
                </a:solidFill>
              </a:rPr>
              <a:t>цифры)и </a:t>
            </a:r>
            <a:r>
              <a:rPr lang="ru-RU" sz="2400" dirty="0" smtClean="0">
                <a:solidFill>
                  <a:schemeClr val="tx2"/>
                </a:solidFill>
              </a:rPr>
              <a:t>называет </a:t>
            </a:r>
            <a:r>
              <a:rPr lang="ru-RU" sz="2400" dirty="0" smtClean="0">
                <a:solidFill>
                  <a:schemeClr val="tx2"/>
                </a:solidFill>
              </a:rPr>
              <a:t>предмет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и признак предмета, который там изображен.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7" name="Picture 4" descr="C:\логопедия\фото к отчету и конкурсу\118___04\IMG_3081.JPG"/>
          <p:cNvPicPr>
            <a:picLocks noChangeAspect="1" noChangeArrowheads="1"/>
          </p:cNvPicPr>
          <p:nvPr/>
        </p:nvPicPr>
        <p:blipFill>
          <a:blip r:embed="rId3" cstate="print"/>
          <a:srcRect l="4762" t="6353"/>
          <a:stretch>
            <a:fillRect/>
          </a:stretch>
        </p:blipFill>
        <p:spPr bwMode="auto">
          <a:xfrm>
            <a:off x="3214677" y="2000240"/>
            <a:ext cx="5973537" cy="3301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етский сад №184\Downloads\Без назва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22634" y="5429264"/>
            <a:ext cx="52213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chemeClr val="tx2"/>
                </a:solidFill>
              </a:rPr>
              <a:t>5 вариант игры: </a:t>
            </a:r>
            <a:endParaRPr lang="ru-RU" sz="2400" b="1" u="sng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ребенок </a:t>
            </a:r>
            <a:r>
              <a:rPr lang="ru-RU" sz="2400" dirty="0" smtClean="0">
                <a:solidFill>
                  <a:schemeClr val="tx2"/>
                </a:solidFill>
              </a:rPr>
              <a:t>сам называет букву и цифру,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н</a:t>
            </a:r>
            <a:r>
              <a:rPr lang="ru-RU" sz="2400" dirty="0" smtClean="0">
                <a:solidFill>
                  <a:schemeClr val="tx2"/>
                </a:solidFill>
              </a:rPr>
              <a:t>аходит </a:t>
            </a:r>
            <a:r>
              <a:rPr lang="ru-RU" sz="2400" dirty="0" smtClean="0">
                <a:solidFill>
                  <a:schemeClr val="tx2"/>
                </a:solidFill>
              </a:rPr>
              <a:t>картинку и называет </a:t>
            </a:r>
            <a:r>
              <a:rPr lang="ru-RU" sz="2400" dirty="0" smtClean="0">
                <a:solidFill>
                  <a:schemeClr val="tx2"/>
                </a:solidFill>
              </a:rPr>
              <a:t>предмет.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2000240"/>
            <a:ext cx="48577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tx2"/>
                </a:solidFill>
              </a:rPr>
              <a:t>4 вариант игры: </a:t>
            </a:r>
            <a:endParaRPr lang="ru-RU" sz="2400" b="1" u="sng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взрослый </a:t>
            </a:r>
            <a:r>
              <a:rPr lang="ru-RU" sz="2400" dirty="0" smtClean="0">
                <a:solidFill>
                  <a:schemeClr val="tx2"/>
                </a:solidFill>
              </a:rPr>
              <a:t>называет предмет, ребенок находит его 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(проговаривает название предмета) и называет на пересечении какой буквы и 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цифры он находится.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6" name="Picture 5" descr="C:\логопедия\фото к отчету и конкурсу\118___04\IMG_3082.JPG"/>
          <p:cNvPicPr>
            <a:picLocks noChangeAspect="1" noChangeArrowheads="1"/>
          </p:cNvPicPr>
          <p:nvPr/>
        </p:nvPicPr>
        <p:blipFill>
          <a:blip r:embed="rId3" cstate="print"/>
          <a:srcRect l="19242" t="7900" r="17108"/>
          <a:stretch>
            <a:fillRect/>
          </a:stretch>
        </p:blipFill>
        <p:spPr bwMode="auto">
          <a:xfrm>
            <a:off x="1428728" y="2285992"/>
            <a:ext cx="3862299" cy="3141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14546" y="142852"/>
            <a:ext cx="69294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tx2"/>
                </a:solidFill>
              </a:rPr>
              <a:t>3 вариант игры: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ребенок находит картинку (на пересечении буквы и </a:t>
            </a:r>
            <a:r>
              <a:rPr lang="ru-RU" sz="2400" dirty="0" smtClean="0">
                <a:solidFill>
                  <a:schemeClr val="tx2"/>
                </a:solidFill>
              </a:rPr>
              <a:t>цифры</a:t>
            </a:r>
            <a:r>
              <a:rPr lang="ru-RU" sz="2400" dirty="0" smtClean="0">
                <a:solidFill>
                  <a:schemeClr val="tx2"/>
                </a:solidFill>
              </a:rPr>
              <a:t>), называет ее и составляет предложение о предмете. 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Детский сад №184\Downloads\Без назва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57356" y="2786058"/>
            <a:ext cx="687707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chemeClr val="tx2"/>
                </a:solidFill>
              </a:rPr>
              <a:t>Задачи: 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р</a:t>
            </a:r>
            <a:r>
              <a:rPr lang="ru-RU" sz="2400" dirty="0" smtClean="0">
                <a:solidFill>
                  <a:schemeClr val="tx2"/>
                </a:solidFill>
              </a:rPr>
              <a:t>азвивать </a:t>
            </a:r>
            <a:r>
              <a:rPr lang="ru-RU" sz="2400" dirty="0" smtClean="0">
                <a:solidFill>
                  <a:schemeClr val="tx2"/>
                </a:solidFill>
              </a:rPr>
              <a:t>умение составлять предложения;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развивать умение составлять рассказы, сказки 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  </a:t>
            </a:r>
            <a:r>
              <a:rPr lang="ru-RU" sz="2400" dirty="0" smtClean="0">
                <a:solidFill>
                  <a:schemeClr val="tx2"/>
                </a:solidFill>
              </a:rPr>
              <a:t>с </a:t>
            </a:r>
            <a:r>
              <a:rPr lang="ru-RU" sz="2400" dirty="0" smtClean="0">
                <a:solidFill>
                  <a:schemeClr val="tx2"/>
                </a:solidFill>
              </a:rPr>
              <a:t>различными героями;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развивать умение составлять загадки – описания;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совершенствовать умение «оречевлять игровую 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  </a:t>
            </a:r>
            <a:r>
              <a:rPr lang="ru-RU" sz="2400" dirty="0" smtClean="0">
                <a:solidFill>
                  <a:schemeClr val="tx2"/>
                </a:solidFill>
              </a:rPr>
              <a:t>ситуацию</a:t>
            </a:r>
            <a:r>
              <a:rPr lang="ru-RU" sz="2400" dirty="0" smtClean="0">
                <a:solidFill>
                  <a:schemeClr val="tx2"/>
                </a:solidFill>
              </a:rPr>
              <a:t>;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- развивать воображение.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4678" y="1714488"/>
            <a:ext cx="40555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chemeClr val="tx2"/>
                </a:solidFill>
              </a:rPr>
              <a:t>Цель: </a:t>
            </a:r>
            <a:r>
              <a:rPr lang="ru-RU" sz="2400" dirty="0" smtClean="0">
                <a:solidFill>
                  <a:schemeClr val="tx2"/>
                </a:solidFill>
              </a:rPr>
              <a:t>р</a:t>
            </a:r>
            <a:r>
              <a:rPr lang="ru-RU" sz="2400" dirty="0" smtClean="0">
                <a:solidFill>
                  <a:schemeClr val="tx2"/>
                </a:solidFill>
              </a:rPr>
              <a:t>азвитие </a:t>
            </a:r>
            <a:r>
              <a:rPr lang="ru-RU" sz="2400" dirty="0" smtClean="0">
                <a:solidFill>
                  <a:schemeClr val="tx2"/>
                </a:solidFill>
              </a:rPr>
              <a:t>связной речи.</a:t>
            </a: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857069" y="0"/>
            <a:ext cx="728693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«Придумай предложение </a:t>
            </a:r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рассказ, сказку)»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етский сад №184\Downloads\Без назва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96146" y="0"/>
            <a:ext cx="714785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chemeClr val="tx2"/>
                </a:solidFill>
              </a:rPr>
              <a:t>1 вариант игры: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взрослый </a:t>
            </a:r>
            <a:r>
              <a:rPr lang="ru-RU" sz="2400" dirty="0" smtClean="0">
                <a:solidFill>
                  <a:schemeClr val="tx2"/>
                </a:solidFill>
              </a:rPr>
              <a:t>описывает предмет (героя), </a:t>
            </a:r>
            <a:r>
              <a:rPr lang="ru-RU" sz="2400" dirty="0" smtClean="0">
                <a:solidFill>
                  <a:schemeClr val="tx2"/>
                </a:solidFill>
              </a:rPr>
              <a:t>а </a:t>
            </a:r>
            <a:r>
              <a:rPr lang="ru-RU" sz="2400" dirty="0" smtClean="0">
                <a:solidFill>
                  <a:schemeClr val="tx2"/>
                </a:solidFill>
              </a:rPr>
              <a:t>ребенок 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отгадывает </a:t>
            </a:r>
            <a:r>
              <a:rPr lang="ru-RU" sz="2400" dirty="0" smtClean="0">
                <a:solidFill>
                  <a:schemeClr val="tx2"/>
                </a:solidFill>
              </a:rPr>
              <a:t>кто или что спрятано в яйце. </a:t>
            </a:r>
            <a:r>
              <a:rPr lang="ru-RU" sz="2400" dirty="0" smtClean="0">
                <a:solidFill>
                  <a:schemeClr val="tx2"/>
                </a:solidFill>
              </a:rPr>
              <a:t>Затем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ребенок </a:t>
            </a:r>
            <a:r>
              <a:rPr lang="ru-RU" sz="2400" dirty="0" smtClean="0">
                <a:solidFill>
                  <a:schemeClr val="tx2"/>
                </a:solidFill>
              </a:rPr>
              <a:t>прячет предмет и описывает его взрослому.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786050" y="1571612"/>
            <a:ext cx="60315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chemeClr val="tx2"/>
                </a:solidFill>
              </a:rPr>
              <a:t>2 вариант игры: </a:t>
            </a:r>
            <a:endParaRPr lang="ru-RU" sz="2400" b="1" u="sng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ребенок </a:t>
            </a:r>
            <a:r>
              <a:rPr lang="ru-RU" sz="2400" dirty="0" smtClean="0">
                <a:solidFill>
                  <a:schemeClr val="tx2"/>
                </a:solidFill>
              </a:rPr>
              <a:t>открывает яйцо (2, 3 яйца) и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составляет предложение об этих предметах.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5500702"/>
            <a:ext cx="65855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chemeClr val="tx2"/>
                </a:solidFill>
              </a:rPr>
              <a:t>3 вариант игры: </a:t>
            </a:r>
            <a:endParaRPr lang="ru-RU" sz="2400" b="1" u="sng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взрослый </a:t>
            </a:r>
            <a:r>
              <a:rPr lang="ru-RU" sz="2400" dirty="0" smtClean="0">
                <a:solidFill>
                  <a:schemeClr val="tx2"/>
                </a:solidFill>
              </a:rPr>
              <a:t>предлагает ребенку (детям) составить 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рассказ </a:t>
            </a:r>
            <a:r>
              <a:rPr lang="ru-RU" sz="2400" dirty="0" smtClean="0">
                <a:solidFill>
                  <a:schemeClr val="tx2"/>
                </a:solidFill>
              </a:rPr>
              <a:t>(сказку</a:t>
            </a:r>
            <a:r>
              <a:rPr lang="ru-RU" sz="2400" dirty="0" smtClean="0">
                <a:solidFill>
                  <a:schemeClr val="tx2"/>
                </a:solidFill>
              </a:rPr>
              <a:t>), постепенно </a:t>
            </a:r>
            <a:r>
              <a:rPr lang="ru-RU" sz="2400" dirty="0" smtClean="0">
                <a:solidFill>
                  <a:schemeClr val="tx2"/>
                </a:solidFill>
              </a:rPr>
              <a:t>открывая яйца.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6" name="Picture 2" descr="C:\логопедия\фото к отчету и конкурсу\118___04\IMG_3090.JPG"/>
          <p:cNvPicPr>
            <a:picLocks noChangeAspect="1" noChangeArrowheads="1"/>
          </p:cNvPicPr>
          <p:nvPr/>
        </p:nvPicPr>
        <p:blipFill>
          <a:blip r:embed="rId3" cstate="print"/>
          <a:srcRect l="15151" t="8086" r="9091"/>
          <a:stretch>
            <a:fillRect/>
          </a:stretch>
        </p:blipFill>
        <p:spPr bwMode="auto">
          <a:xfrm>
            <a:off x="4286248" y="2786058"/>
            <a:ext cx="4572032" cy="3118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логопедия\фото к отчету и конкурсу\118___04\IMG_3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5143512"/>
            <a:ext cx="2731147" cy="1535214"/>
          </a:xfrm>
          <a:prstGeom prst="rect">
            <a:avLst/>
          </a:prstGeom>
          <a:noFill/>
        </p:spPr>
      </p:pic>
      <p:pic>
        <p:nvPicPr>
          <p:cNvPr id="8" name="Picture 2" descr="C:\Users\Детский сад №184\Downloads\Без назван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28860" y="214290"/>
            <a:ext cx="6142707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«Весёлый паровозик»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1142984"/>
            <a:ext cx="763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chemeClr val="tx2"/>
                </a:solidFill>
              </a:rPr>
              <a:t>Цель: </a:t>
            </a:r>
            <a:r>
              <a:rPr lang="ru-RU" sz="2400" dirty="0" smtClean="0">
                <a:solidFill>
                  <a:schemeClr val="tx2"/>
                </a:solidFill>
              </a:rPr>
              <a:t>формирование правильного </a:t>
            </a:r>
            <a:r>
              <a:rPr lang="ru-RU" sz="2400" dirty="0" smtClean="0">
                <a:solidFill>
                  <a:schemeClr val="tx2"/>
                </a:solidFill>
              </a:rPr>
              <a:t>звукопроизношения. 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1785926"/>
            <a:ext cx="6558719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chemeClr val="tx2"/>
                </a:solidFill>
              </a:rPr>
              <a:t>Задачи: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 а</a:t>
            </a:r>
            <a:r>
              <a:rPr lang="ru-RU" sz="2400" dirty="0" smtClean="0">
                <a:solidFill>
                  <a:schemeClr val="tx2"/>
                </a:solidFill>
              </a:rPr>
              <a:t>втоматизировать  </a:t>
            </a:r>
            <a:r>
              <a:rPr lang="ru-RU" sz="2400" dirty="0" smtClean="0">
                <a:solidFill>
                  <a:schemeClr val="tx2"/>
                </a:solidFill>
              </a:rPr>
              <a:t>и дифференцировать звуки;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развивать фонематический слух;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закреплять </a:t>
            </a:r>
            <a:r>
              <a:rPr lang="ru-RU" sz="2400" dirty="0" smtClean="0">
                <a:solidFill>
                  <a:schemeClr val="tx2"/>
                </a:solidFill>
              </a:rPr>
              <a:t>знания детей о буквах и звуках 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(</a:t>
            </a:r>
            <a:r>
              <a:rPr lang="ru-RU" sz="2400" dirty="0" smtClean="0">
                <a:solidFill>
                  <a:schemeClr val="tx2"/>
                </a:solidFill>
              </a:rPr>
              <a:t>твердый – мягкий</a:t>
            </a:r>
            <a:r>
              <a:rPr lang="ru-RU" sz="2400" dirty="0" smtClean="0">
                <a:solidFill>
                  <a:schemeClr val="tx2"/>
                </a:solidFill>
              </a:rPr>
              <a:t>).</a:t>
            </a:r>
            <a:endParaRPr lang="ru-RU" sz="2400" dirty="0" smtClean="0">
              <a:solidFill>
                <a:schemeClr val="tx2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C:\логопедия\фото к отчету и конкурсу\118___04\IMG_3088.JPG"/>
          <p:cNvPicPr>
            <a:picLocks noChangeAspect="1" noChangeArrowheads="1"/>
          </p:cNvPicPr>
          <p:nvPr/>
        </p:nvPicPr>
        <p:blipFill>
          <a:blip r:embed="rId4" cstate="print"/>
          <a:srcRect t="11051" r="2326" b="26891"/>
          <a:stretch>
            <a:fillRect/>
          </a:stretch>
        </p:blipFill>
        <p:spPr bwMode="auto">
          <a:xfrm>
            <a:off x="1857356" y="3786190"/>
            <a:ext cx="7143800" cy="2551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Детский сад №184\Downloads\Без назва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928926" y="357166"/>
            <a:ext cx="380193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Круги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Луллия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60" y="1357298"/>
            <a:ext cx="4058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chemeClr val="tx2"/>
                </a:solidFill>
              </a:rPr>
              <a:t>Цель: </a:t>
            </a:r>
            <a:r>
              <a:rPr lang="ru-RU" sz="2400" dirty="0" smtClean="0">
                <a:solidFill>
                  <a:schemeClr val="tx2"/>
                </a:solidFill>
              </a:rPr>
              <a:t>развитие связной </a:t>
            </a:r>
            <a:r>
              <a:rPr lang="ru-RU" sz="2400" dirty="0" smtClean="0">
                <a:solidFill>
                  <a:schemeClr val="tx2"/>
                </a:solidFill>
              </a:rPr>
              <a:t>речи.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4643446"/>
            <a:ext cx="69825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chemeClr val="tx2"/>
                </a:solidFill>
              </a:rPr>
              <a:t>Задачи: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р</a:t>
            </a:r>
            <a:r>
              <a:rPr lang="ru-RU" sz="2400" dirty="0" smtClean="0">
                <a:solidFill>
                  <a:schemeClr val="tx2"/>
                </a:solidFill>
              </a:rPr>
              <a:t>азвивать </a:t>
            </a:r>
            <a:r>
              <a:rPr lang="ru-RU" sz="2400" dirty="0" smtClean="0">
                <a:solidFill>
                  <a:schemeClr val="tx2"/>
                </a:solidFill>
              </a:rPr>
              <a:t>умение составлять рассказы – описания;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привлекать внимание к признакам предмета;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- закреплять знания о цвете и форме предметов;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- развивать воображение.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7171" name="Picture 3" descr="C:\логопедия\фото к отчету и конкурсу\118___04\IMG_3092.JPG"/>
          <p:cNvPicPr>
            <a:picLocks noChangeAspect="1" noChangeArrowheads="1"/>
          </p:cNvPicPr>
          <p:nvPr/>
        </p:nvPicPr>
        <p:blipFill>
          <a:blip r:embed="rId3" cstate="print"/>
          <a:srcRect l="10583" t="16474" r="11364"/>
          <a:stretch>
            <a:fillRect/>
          </a:stretch>
        </p:blipFill>
        <p:spPr bwMode="auto">
          <a:xfrm>
            <a:off x="3622788" y="1714488"/>
            <a:ext cx="5521212" cy="3321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кий сад №184\Downloads\images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2844" y="571480"/>
            <a:ext cx="905203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Играть в логопедические игры весело и занимательно.</a:t>
            </a:r>
          </a:p>
          <a:p>
            <a:pPr algn="just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Они являются средством повышения мотивации детей</a:t>
            </a:r>
          </a:p>
          <a:p>
            <a:pPr algn="just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системе логокоррекционной работы. </a:t>
            </a:r>
          </a:p>
          <a:p>
            <a:pPr algn="just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результате возникшего интереса к играм </a:t>
            </a:r>
          </a:p>
          <a:p>
            <a:pPr algn="just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поставленные звуки быстро закрепляются, </a:t>
            </a:r>
          </a:p>
          <a:p>
            <a:pPr algn="just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речь становится грамматически правильной. </a:t>
            </a:r>
          </a:p>
          <a:p>
            <a:pPr algn="just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Использование игр позволяет снизить утомляемость, </a:t>
            </a:r>
          </a:p>
          <a:p>
            <a:pPr algn="just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повысить эмоциональную заинтересованность ребенка.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Детский сад №184\Downloads\Без назва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логопедия\фото к отчету и конкурсу\118___04\IMG_3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213082"/>
            <a:ext cx="6072230" cy="3413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643042" y="464344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35964" y="1428736"/>
            <a:ext cx="64897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chemeClr val="tx2"/>
                </a:solidFill>
              </a:rPr>
              <a:t>Задачи: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автоматизировать и дифференцировать звуки </a:t>
            </a: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(</a:t>
            </a:r>
            <a:r>
              <a:rPr lang="en-US" sz="2400" dirty="0" smtClean="0">
                <a:solidFill>
                  <a:schemeClr val="tx2"/>
                </a:solidFill>
              </a:rPr>
              <a:t>[</a:t>
            </a:r>
            <a:r>
              <a:rPr lang="ru-RU" sz="2400" dirty="0" smtClean="0">
                <a:solidFill>
                  <a:schemeClr val="tx2"/>
                </a:solidFill>
              </a:rPr>
              <a:t>ш</a:t>
            </a:r>
            <a:r>
              <a:rPr lang="en-US" sz="2400" dirty="0" smtClean="0">
                <a:solidFill>
                  <a:schemeClr val="tx2"/>
                </a:solidFill>
              </a:rPr>
              <a:t>]</a:t>
            </a:r>
            <a:r>
              <a:rPr lang="ru-RU" sz="2400" dirty="0" smtClean="0">
                <a:solidFill>
                  <a:schemeClr val="tx2"/>
                </a:solidFill>
              </a:rPr>
              <a:t> – </a:t>
            </a:r>
            <a:r>
              <a:rPr lang="en-US" sz="2400" dirty="0" smtClean="0">
                <a:solidFill>
                  <a:schemeClr val="tx2"/>
                </a:solidFill>
              </a:rPr>
              <a:t>[</a:t>
            </a:r>
            <a:r>
              <a:rPr lang="ru-RU" sz="2400" dirty="0" smtClean="0">
                <a:solidFill>
                  <a:schemeClr val="tx2"/>
                </a:solidFill>
              </a:rPr>
              <a:t>ж</a:t>
            </a:r>
            <a:r>
              <a:rPr lang="en-US" sz="2400" dirty="0" smtClean="0">
                <a:solidFill>
                  <a:schemeClr val="tx2"/>
                </a:solidFill>
              </a:rPr>
              <a:t>]</a:t>
            </a:r>
            <a:r>
              <a:rPr lang="ru-RU" sz="2400" dirty="0" smtClean="0">
                <a:solidFill>
                  <a:schemeClr val="tx2"/>
                </a:solidFill>
              </a:rPr>
              <a:t>; </a:t>
            </a:r>
            <a:r>
              <a:rPr lang="en-US" sz="2400" dirty="0" smtClean="0">
                <a:solidFill>
                  <a:schemeClr val="tx2"/>
                </a:solidFill>
              </a:rPr>
              <a:t>[</a:t>
            </a:r>
            <a:r>
              <a:rPr lang="ru-RU" sz="2400" dirty="0" smtClean="0">
                <a:solidFill>
                  <a:schemeClr val="tx2"/>
                </a:solidFill>
              </a:rPr>
              <a:t>ч</a:t>
            </a:r>
            <a:r>
              <a:rPr lang="en-US" sz="2400" dirty="0" smtClean="0">
                <a:solidFill>
                  <a:schemeClr val="tx2"/>
                </a:solidFill>
              </a:rPr>
              <a:t>]</a:t>
            </a:r>
            <a:r>
              <a:rPr lang="ru-RU" sz="2400" dirty="0" smtClean="0">
                <a:solidFill>
                  <a:schemeClr val="tx2"/>
                </a:solidFill>
              </a:rPr>
              <a:t> – </a:t>
            </a:r>
            <a:r>
              <a:rPr lang="en-US" sz="2400" dirty="0" smtClean="0">
                <a:solidFill>
                  <a:schemeClr val="tx2"/>
                </a:solidFill>
              </a:rPr>
              <a:t>[</a:t>
            </a:r>
            <a:r>
              <a:rPr lang="ru-RU" sz="2400" dirty="0" smtClean="0">
                <a:solidFill>
                  <a:schemeClr val="tx2"/>
                </a:solidFill>
              </a:rPr>
              <a:t>щ</a:t>
            </a:r>
            <a:r>
              <a:rPr lang="en-US" sz="2400" dirty="0" smtClean="0">
                <a:solidFill>
                  <a:schemeClr val="tx2"/>
                </a:solidFill>
              </a:rPr>
              <a:t>]</a:t>
            </a:r>
            <a:r>
              <a:rPr lang="ru-RU" sz="2400" dirty="0" smtClean="0">
                <a:solidFill>
                  <a:schemeClr val="tx2"/>
                </a:solidFill>
              </a:rPr>
              <a:t>; </a:t>
            </a:r>
            <a:r>
              <a:rPr lang="en-US" sz="2400" dirty="0" smtClean="0">
                <a:solidFill>
                  <a:schemeClr val="tx2"/>
                </a:solidFill>
              </a:rPr>
              <a:t>[</a:t>
            </a:r>
            <a:r>
              <a:rPr lang="ru-RU" sz="2400" dirty="0" smtClean="0">
                <a:solidFill>
                  <a:schemeClr val="tx2"/>
                </a:solidFill>
              </a:rPr>
              <a:t>л</a:t>
            </a:r>
            <a:r>
              <a:rPr lang="en-US" sz="2400" dirty="0" smtClean="0">
                <a:solidFill>
                  <a:schemeClr val="tx2"/>
                </a:solidFill>
              </a:rPr>
              <a:t>]</a:t>
            </a:r>
            <a:r>
              <a:rPr lang="ru-RU" sz="2400" dirty="0" smtClean="0">
                <a:solidFill>
                  <a:schemeClr val="tx2"/>
                </a:solidFill>
              </a:rPr>
              <a:t> – </a:t>
            </a:r>
            <a:r>
              <a:rPr lang="en-US" sz="2400" dirty="0" smtClean="0">
                <a:solidFill>
                  <a:schemeClr val="tx2"/>
                </a:solidFill>
              </a:rPr>
              <a:t>[</a:t>
            </a:r>
            <a:r>
              <a:rPr lang="ru-RU" sz="2400" dirty="0" smtClean="0">
                <a:solidFill>
                  <a:schemeClr val="tx2"/>
                </a:solidFill>
              </a:rPr>
              <a:t>л</a:t>
            </a:r>
            <a:r>
              <a:rPr lang="en-US" sz="2400" dirty="0" smtClean="0">
                <a:solidFill>
                  <a:schemeClr val="tx2"/>
                </a:solidFill>
              </a:rPr>
              <a:t>’]</a:t>
            </a:r>
            <a:r>
              <a:rPr lang="ru-RU" sz="2400" dirty="0" smtClean="0">
                <a:solidFill>
                  <a:schemeClr val="tx2"/>
                </a:solidFill>
              </a:rPr>
              <a:t>; </a:t>
            </a:r>
            <a:r>
              <a:rPr lang="en-US" sz="2400" dirty="0" smtClean="0">
                <a:solidFill>
                  <a:schemeClr val="tx2"/>
                </a:solidFill>
              </a:rPr>
              <a:t>[</a:t>
            </a:r>
            <a:r>
              <a:rPr lang="ru-RU" sz="2400" dirty="0" smtClean="0">
                <a:solidFill>
                  <a:schemeClr val="tx2"/>
                </a:solidFill>
              </a:rPr>
              <a:t>р</a:t>
            </a:r>
            <a:r>
              <a:rPr lang="en-US" sz="2400" dirty="0" smtClean="0">
                <a:solidFill>
                  <a:schemeClr val="tx2"/>
                </a:solidFill>
              </a:rPr>
              <a:t>]</a:t>
            </a:r>
            <a:r>
              <a:rPr lang="ru-RU" sz="2400" dirty="0" smtClean="0">
                <a:solidFill>
                  <a:schemeClr val="tx2"/>
                </a:solidFill>
              </a:rPr>
              <a:t> – </a:t>
            </a:r>
            <a:r>
              <a:rPr lang="en-US" sz="2400" dirty="0" smtClean="0">
                <a:solidFill>
                  <a:schemeClr val="tx2"/>
                </a:solidFill>
              </a:rPr>
              <a:t>[</a:t>
            </a:r>
            <a:r>
              <a:rPr lang="ru-RU" sz="2400" dirty="0" smtClean="0">
                <a:solidFill>
                  <a:schemeClr val="tx2"/>
                </a:solidFill>
              </a:rPr>
              <a:t>р</a:t>
            </a:r>
            <a:r>
              <a:rPr lang="en-US" sz="2400" dirty="0" smtClean="0">
                <a:solidFill>
                  <a:schemeClr val="tx2"/>
                </a:solidFill>
              </a:rPr>
              <a:t>’]</a:t>
            </a:r>
            <a:r>
              <a:rPr lang="ru-RU" sz="2400" dirty="0" smtClean="0">
                <a:solidFill>
                  <a:schemeClr val="tx2"/>
                </a:solidFill>
              </a:rPr>
              <a:t>; </a:t>
            </a:r>
            <a:r>
              <a:rPr lang="en-US" sz="2400" dirty="0" smtClean="0">
                <a:solidFill>
                  <a:schemeClr val="tx2"/>
                </a:solidFill>
              </a:rPr>
              <a:t>[</a:t>
            </a:r>
            <a:r>
              <a:rPr lang="ru-RU" sz="2400" dirty="0" smtClean="0">
                <a:solidFill>
                  <a:schemeClr val="tx2"/>
                </a:solidFill>
              </a:rPr>
              <a:t>с</a:t>
            </a:r>
            <a:r>
              <a:rPr lang="en-US" sz="2400" dirty="0" smtClean="0">
                <a:solidFill>
                  <a:schemeClr val="tx2"/>
                </a:solidFill>
              </a:rPr>
              <a:t>]</a:t>
            </a:r>
            <a:r>
              <a:rPr lang="ru-RU" sz="2400" dirty="0" smtClean="0">
                <a:solidFill>
                  <a:schemeClr val="tx2"/>
                </a:solidFill>
              </a:rPr>
              <a:t> – </a:t>
            </a:r>
            <a:r>
              <a:rPr lang="en-US" sz="2400" dirty="0" smtClean="0">
                <a:solidFill>
                  <a:schemeClr val="tx2"/>
                </a:solidFill>
              </a:rPr>
              <a:t>[</a:t>
            </a:r>
            <a:r>
              <a:rPr lang="ru-RU" sz="2400" dirty="0" smtClean="0">
                <a:solidFill>
                  <a:schemeClr val="tx2"/>
                </a:solidFill>
              </a:rPr>
              <a:t>з</a:t>
            </a:r>
            <a:r>
              <a:rPr lang="en-US" sz="2400" dirty="0" smtClean="0">
                <a:solidFill>
                  <a:schemeClr val="tx2"/>
                </a:solidFill>
              </a:rPr>
              <a:t>]</a:t>
            </a:r>
            <a:r>
              <a:rPr lang="ru-RU" sz="2400" dirty="0" smtClean="0">
                <a:solidFill>
                  <a:schemeClr val="tx2"/>
                </a:solidFill>
              </a:rPr>
              <a:t>);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развивать мелкую моторику пальцев рук;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- развивать внимание.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97447" y="928670"/>
            <a:ext cx="7546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chemeClr val="tx2"/>
                </a:solidFill>
              </a:rPr>
              <a:t>Цель:</a:t>
            </a:r>
            <a:r>
              <a:rPr lang="ru-RU" sz="2400" dirty="0" smtClean="0">
                <a:solidFill>
                  <a:schemeClr val="tx2"/>
                </a:solidFill>
              </a:rPr>
              <a:t> формирование правильного звукопроизношения.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14546" y="0"/>
            <a:ext cx="561371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«Скажи правильно»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етский сад №184\Downloads\Без назва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357422" y="500042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tx2"/>
                </a:solidFill>
              </a:rPr>
              <a:t>1 </a:t>
            </a:r>
            <a:r>
              <a:rPr lang="ru-RU" sz="2400" b="1" u="sng" dirty="0" smtClean="0">
                <a:solidFill>
                  <a:schemeClr val="tx2"/>
                </a:solidFill>
              </a:rPr>
              <a:t>вариант </a:t>
            </a:r>
            <a:r>
              <a:rPr lang="ru-RU" sz="2400" b="1" u="sng" dirty="0" smtClean="0">
                <a:solidFill>
                  <a:schemeClr val="tx2"/>
                </a:solidFill>
              </a:rPr>
              <a:t>игры:</a:t>
            </a:r>
            <a:endParaRPr lang="ru-RU" sz="2400" b="1" u="sng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Р</a:t>
            </a:r>
            <a:r>
              <a:rPr lang="ru-RU" sz="2400" dirty="0" smtClean="0">
                <a:solidFill>
                  <a:schemeClr val="tx2"/>
                </a:solidFill>
              </a:rPr>
              <a:t>ебенок </a:t>
            </a:r>
            <a:r>
              <a:rPr lang="ru-RU" sz="2400" dirty="0" smtClean="0">
                <a:solidFill>
                  <a:schemeClr val="tx2"/>
                </a:solidFill>
              </a:rPr>
              <a:t>поочередно кидает су-джок шар(бусинку)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в ячейку и говорит название предмета.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3" name="Picture 3" descr="C:\логопедия\фото к отчету и конкурсу\118___04\IMG_3115.JPG"/>
          <p:cNvPicPr>
            <a:picLocks noChangeAspect="1" noChangeArrowheads="1"/>
          </p:cNvPicPr>
          <p:nvPr/>
        </p:nvPicPr>
        <p:blipFill>
          <a:blip r:embed="rId3" cstate="print"/>
          <a:srcRect l="11849" t="3514" r="12121" b="5144"/>
          <a:stretch>
            <a:fillRect/>
          </a:stretch>
        </p:blipFill>
        <p:spPr bwMode="auto">
          <a:xfrm>
            <a:off x="2500298" y="2143116"/>
            <a:ext cx="6426672" cy="4340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етский сад №184\Downloads\Без назва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логопедия\фото к отчету и конкурсу\118___04\IMG_3085.JPG"/>
          <p:cNvPicPr>
            <a:picLocks noChangeAspect="1" noChangeArrowheads="1"/>
          </p:cNvPicPr>
          <p:nvPr/>
        </p:nvPicPr>
        <p:blipFill>
          <a:blip r:embed="rId3" cstate="print"/>
          <a:srcRect l="8001" t="3200" r="5579"/>
          <a:stretch>
            <a:fillRect/>
          </a:stretch>
        </p:blipFill>
        <p:spPr bwMode="auto">
          <a:xfrm>
            <a:off x="142844" y="2928934"/>
            <a:ext cx="4198033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логопедия\фото к отчету и конкурсу\118___04\IMG_30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6695" y="3429000"/>
            <a:ext cx="4477305" cy="2516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357290" y="5357826"/>
            <a:ext cx="63113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chemeClr val="tx2"/>
                </a:solidFill>
              </a:rPr>
              <a:t>4 вариант игры: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Р</a:t>
            </a:r>
            <a:r>
              <a:rPr lang="ru-RU" sz="2400" dirty="0" smtClean="0">
                <a:solidFill>
                  <a:schemeClr val="tx2"/>
                </a:solidFill>
              </a:rPr>
              <a:t>ебенок </a:t>
            </a:r>
            <a:r>
              <a:rPr lang="ru-RU" sz="2400" dirty="0" smtClean="0">
                <a:solidFill>
                  <a:schemeClr val="tx2"/>
                </a:solidFill>
              </a:rPr>
              <a:t>поочередно кладет бусинки в ячейки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и говорит название предмета.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0" y="1214422"/>
            <a:ext cx="50462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chemeClr val="tx2"/>
                </a:solidFill>
              </a:rPr>
              <a:t>3 вариант игры: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В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каждой ячейке лежит бусинка.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Ребенок поочередно берет бусинки,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говорит название предмета и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нанизывает бусинки на леску.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0256" y="0"/>
            <a:ext cx="73537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chemeClr val="tx2"/>
                </a:solidFill>
              </a:rPr>
              <a:t>2 вариант игры: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В</a:t>
            </a:r>
            <a:r>
              <a:rPr lang="ru-RU" sz="2400" dirty="0" smtClean="0">
                <a:solidFill>
                  <a:schemeClr val="tx2"/>
                </a:solidFill>
              </a:rPr>
              <a:t>едущий </a:t>
            </a:r>
            <a:r>
              <a:rPr lang="ru-RU" sz="2400" dirty="0" smtClean="0">
                <a:solidFill>
                  <a:schemeClr val="tx2"/>
                </a:solidFill>
              </a:rPr>
              <a:t>называет предмет, а ребенок ищет картинку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и кидает в эту ячейку шарик, повторяя слово.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етский сад №184\Downloads\Без назва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912"/>
            <a:ext cx="9144000" cy="683808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428860" y="214290"/>
            <a:ext cx="5320880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«Придумай слово»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8824" y="1071546"/>
            <a:ext cx="69651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chemeClr val="tx2"/>
                </a:solidFill>
              </a:rPr>
              <a:t>Цель:</a:t>
            </a:r>
            <a:r>
              <a:rPr lang="ru-RU" sz="2400" dirty="0" smtClean="0">
                <a:solidFill>
                  <a:schemeClr val="tx2"/>
                </a:solidFill>
              </a:rPr>
              <a:t> подготовка детей к обучению грамоте,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формирование навыков звукового анализа, чтения.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2928934"/>
            <a:ext cx="616316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chemeClr val="tx2"/>
                </a:solidFill>
              </a:rPr>
              <a:t>Задачи: 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развивать умение придумывать слова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  с заданным звуком;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 развивать умение определять позицию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   заданного звука в слове;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 развивать умение пользоваться символами;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 закреплять знания детей о букве, слоге.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етский сад №184\Downloads\Без назва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71736" y="428604"/>
            <a:ext cx="68225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chemeClr val="tx2"/>
                </a:solidFill>
              </a:rPr>
              <a:t>1 вариант игры: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Ребенок кидает су-джок шар в любую ячейку,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называет букву (звук) и придумывает слово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в названии которого есть данный звук (звуки).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Если буква на синем фоне – звук в слове твёрдый,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на зеленом – мягкий.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0232" y="3714752"/>
            <a:ext cx="67063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chemeClr val="tx2"/>
                </a:solidFill>
              </a:rPr>
              <a:t>2 вариант игры: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Ведущий говорит слово и просит определить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первый (последний) звук в слове,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Найти соответствующую букву и бросить в ячейку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 с этой буквой су-джок шар.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Детский сад №184\Downloads\Без назва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5720" y="214290"/>
            <a:ext cx="70723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tx2"/>
                </a:solidFill>
              </a:rPr>
              <a:t>3 вариант игры: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В ячейках лежат </a:t>
            </a:r>
            <a:r>
              <a:rPr lang="ru-RU" sz="2400" dirty="0" smtClean="0">
                <a:solidFill>
                  <a:schemeClr val="tx2"/>
                </a:solidFill>
              </a:rPr>
              <a:t>бусинки. Ребенок поочередно </a:t>
            </a:r>
            <a:r>
              <a:rPr lang="ru-RU" sz="2400" dirty="0" smtClean="0">
                <a:solidFill>
                  <a:schemeClr val="tx2"/>
                </a:solidFill>
              </a:rPr>
              <a:t>берет </a:t>
            </a:r>
            <a:r>
              <a:rPr lang="ru-RU" sz="2400" dirty="0" smtClean="0">
                <a:solidFill>
                  <a:schemeClr val="tx2"/>
                </a:solidFill>
              </a:rPr>
              <a:t>бусинки, придумывает </a:t>
            </a:r>
            <a:r>
              <a:rPr lang="ru-RU" sz="2400" dirty="0" smtClean="0">
                <a:solidFill>
                  <a:schemeClr val="tx2"/>
                </a:solidFill>
              </a:rPr>
              <a:t>слова с заданным звуком, определяет место звука в слове </a:t>
            </a:r>
            <a:r>
              <a:rPr lang="ru-RU" sz="2400" dirty="0" smtClean="0">
                <a:solidFill>
                  <a:schemeClr val="tx2"/>
                </a:solidFill>
              </a:rPr>
              <a:t>и </a:t>
            </a:r>
            <a:r>
              <a:rPr lang="ru-RU" sz="2400" dirty="0" smtClean="0">
                <a:solidFill>
                  <a:schemeClr val="tx2"/>
                </a:solidFill>
              </a:rPr>
              <a:t>нанизывает бусинки на леску.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3" name="Picture 2" descr="C:\логопедия\фото к отчету и конкурсу\118___04\IMG_30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7220" y="4286256"/>
            <a:ext cx="4066780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логопедия\фото к отчету и конкурсу\118___04\IMG_30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9"/>
            <a:ext cx="5286380" cy="2971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логопедия\фото к отчету и конкурсу\118___04\IMG_3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786322"/>
            <a:ext cx="3071834" cy="1726719"/>
          </a:xfrm>
          <a:prstGeom prst="rect">
            <a:avLst/>
          </a:prstGeom>
          <a:noFill/>
        </p:spPr>
      </p:pic>
      <p:pic>
        <p:nvPicPr>
          <p:cNvPr id="8" name="Picture 2" descr="C:\Users\Детский сад №184\Downloads\Без назван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14546" y="1571612"/>
            <a:ext cx="697844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chemeClr val="tx2"/>
                </a:solidFill>
              </a:rPr>
              <a:t>Задачи: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 автоматизировать и дифференцировать звуки; 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 совершенствовать умение определять заданный 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  </a:t>
            </a:r>
            <a:r>
              <a:rPr lang="ru-RU" sz="2400" dirty="0" smtClean="0">
                <a:solidFill>
                  <a:schemeClr val="tx2"/>
                </a:solidFill>
              </a:rPr>
              <a:t>звук </a:t>
            </a:r>
            <a:r>
              <a:rPr lang="ru-RU" sz="2400" dirty="0" smtClean="0">
                <a:solidFill>
                  <a:schemeClr val="tx2"/>
                </a:solidFill>
              </a:rPr>
              <a:t>в слове;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 формировать умение различать на слух </a:t>
            </a:r>
            <a:r>
              <a:rPr lang="ru-RU" sz="2400" dirty="0" smtClean="0">
                <a:solidFill>
                  <a:schemeClr val="tx2"/>
                </a:solidFill>
              </a:rPr>
              <a:t>согласные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 звуки, близкие </a:t>
            </a:r>
            <a:r>
              <a:rPr lang="ru-RU" sz="2400" dirty="0" smtClean="0">
                <a:solidFill>
                  <a:schemeClr val="tx2"/>
                </a:solidFill>
              </a:rPr>
              <a:t>по артикуляционным признакам, 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  </a:t>
            </a:r>
            <a:r>
              <a:rPr lang="ru-RU" sz="2400" dirty="0" smtClean="0">
                <a:solidFill>
                  <a:schemeClr val="tx2"/>
                </a:solidFill>
              </a:rPr>
              <a:t>в </a:t>
            </a:r>
            <a:r>
              <a:rPr lang="ru-RU" sz="2400" dirty="0" smtClean="0">
                <a:solidFill>
                  <a:schemeClr val="tx2"/>
                </a:solidFill>
              </a:rPr>
              <a:t>словах;</a:t>
            </a:r>
            <a:endParaRPr lang="en-US" sz="2400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 закреплять знания детей о буквах и звуках 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  </a:t>
            </a:r>
            <a:r>
              <a:rPr lang="ru-RU" sz="2400" dirty="0" smtClean="0">
                <a:solidFill>
                  <a:schemeClr val="tx2"/>
                </a:solidFill>
              </a:rPr>
              <a:t>(</a:t>
            </a:r>
            <a:r>
              <a:rPr lang="ru-RU" sz="2400" dirty="0" smtClean="0">
                <a:solidFill>
                  <a:schemeClr val="tx2"/>
                </a:solidFill>
              </a:rPr>
              <a:t>твердый – мягкий);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развивать умение пользоваться символами;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 закреплять знания детей о животных;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- развивать внимание.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7447" y="1000108"/>
            <a:ext cx="7546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chemeClr val="tx2"/>
                </a:solidFill>
              </a:rPr>
              <a:t>Цель: </a:t>
            </a:r>
            <a:r>
              <a:rPr lang="ru-RU" sz="2400" dirty="0" smtClean="0">
                <a:solidFill>
                  <a:schemeClr val="tx2"/>
                </a:solidFill>
              </a:rPr>
              <a:t>формирование правильного звукопроизношения.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00298" y="214290"/>
            <a:ext cx="481317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«Кто где живет?»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1008</Words>
  <Application>Microsoft Office PowerPoint</Application>
  <PresentationFormat>Экран (4:3)</PresentationFormat>
  <Paragraphs>145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59</cp:revision>
  <dcterms:created xsi:type="dcterms:W3CDTF">2018-03-30T12:52:51Z</dcterms:created>
  <dcterms:modified xsi:type="dcterms:W3CDTF">2018-04-28T13:28:13Z</dcterms:modified>
</cp:coreProperties>
</file>