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20" r:id="rId3"/>
    <p:sldMasterId id="2147483744" r:id="rId4"/>
    <p:sldMasterId id="2147483756" r:id="rId5"/>
  </p:sldMasterIdLst>
  <p:notesMasterIdLst>
    <p:notesMasterId r:id="rId29"/>
  </p:notesMasterIdLst>
  <p:sldIdLst>
    <p:sldId id="256" r:id="rId6"/>
    <p:sldId id="260" r:id="rId7"/>
    <p:sldId id="302" r:id="rId8"/>
    <p:sldId id="303" r:id="rId9"/>
    <p:sldId id="262" r:id="rId10"/>
    <p:sldId id="294" r:id="rId11"/>
    <p:sldId id="270" r:id="rId12"/>
    <p:sldId id="273" r:id="rId13"/>
    <p:sldId id="285" r:id="rId14"/>
    <p:sldId id="299" r:id="rId15"/>
    <p:sldId id="309" r:id="rId16"/>
    <p:sldId id="280" r:id="rId17"/>
    <p:sldId id="288" r:id="rId18"/>
    <p:sldId id="306" r:id="rId19"/>
    <p:sldId id="307" r:id="rId20"/>
    <p:sldId id="308" r:id="rId21"/>
    <p:sldId id="305" r:id="rId22"/>
    <p:sldId id="304" r:id="rId23"/>
    <p:sldId id="295" r:id="rId24"/>
    <p:sldId id="277" r:id="rId25"/>
    <p:sldId id="301" r:id="rId26"/>
    <p:sldId id="297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2" autoAdjust="0"/>
    <p:restoredTop sz="94660"/>
  </p:normalViewPr>
  <p:slideViewPr>
    <p:cSldViewPr>
      <p:cViewPr>
        <p:scale>
          <a:sx n="46" d="100"/>
          <a:sy n="46" d="100"/>
        </p:scale>
        <p:origin x="-1493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1A315-AA19-4046-BBB4-714D8421B2D2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10D45-E5ED-4366-ACDC-3A17238876E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3432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Инструменты: рисунок, кукла, пластилин….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10D45-E5ED-4366-ACDC-3A17238876E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4580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Описание типов сказок.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10D45-E5ED-4366-ACDC-3A17238876E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277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970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222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117056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6874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9822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305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4813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2603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55112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5353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8417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00917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8402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951764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815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357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526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27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71087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2369628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818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95338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4353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808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851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461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0001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513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0135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060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2437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8036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0673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0373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2303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6836890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966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514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77984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265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5007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194537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0048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1200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47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2891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20.05.2018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5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20.05.2018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560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google.ru/imgres?q=%D0%BF%D0%B5%D1%81%D0%BE%D1%87%D0%BD%D0%B0%D1%8F+%D1%82%D0%B5%D1%80%D0%B0%D0%BF%D0%B8&amp;hl=ru&amp;newwindow=1&amp;sa=X&amp;rlz=1T4ADSA_ruRU424RU438&amp;biw=1280&amp;bih=898&amp;tbm=isch&amp;prmd=imvns&amp;tbnid=HOGAcubgi9TwpM:&amp;imgrefurl=http://business.slando.ru/moskva/oborudovanie_dlya_pesochnoy_terapii_P_19650887.html&amp;docid=fpqEFYaussvP6M&amp;imgurl=http://2.static.slando.com/photos/live/87/oborudovanie_dlya_pesochnoy_terapii_19650887_1_F.jpg&amp;w=400&amp;h=302&amp;ei=qRikTuzcFY-YOq_m5Y8E&amp;zoom=1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Копия фоны для презентаций\79970861_large_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655" y="260648"/>
            <a:ext cx="8712833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1680" y="3140968"/>
            <a:ext cx="4784576" cy="4096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РОЩИНА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НАТАЛИЯ АЛЕКСЕЕВНА,                    педагог-психолог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МКДОУ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№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430                                                   г. Новосибирска                                   </a:t>
            </a:r>
            <a:r>
              <a:rPr lang="ru-RU" sz="1800" dirty="0" smtClean="0">
                <a:solidFill>
                  <a:schemeClr val="bg2">
                    <a:lumMod val="25000"/>
                  </a:schemeClr>
                </a:solidFill>
              </a:rPr>
              <a:t>                          Май 2018г.</a:t>
            </a:r>
            <a:endParaRPr lang="ru-RU" sz="18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39555" y="1710100"/>
            <a:ext cx="5399383" cy="110199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800" b="1" cap="all" dirty="0" smtClean="0">
                <a:solidFill>
                  <a:schemeClr val="accent4">
                    <a:lumMod val="50000"/>
                  </a:schemeClr>
                </a:solidFill>
                <a:latin typeface="+mn-lt"/>
              </a:rPr>
              <a:t>КОНСУЛЬТАЦИЯ ДЛЯ ВОСПИТАТЕЛЕЙ: СКАЗКОТЕРАПИЯ КАК ФОРМА РАБОТЫ С ДЕТЬМИ</a:t>
            </a:r>
            <a:endParaRPr lang="ru-RU" sz="2800" b="1" cap="all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86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Мои документы 2\психолог детсада 05.07.13\песочные картины\Помазунов\Помазунов3Бажуков1\песок, помазунов-бажуков 22.05.14\DSC018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852936"/>
            <a:ext cx="4799179" cy="359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Мои документы 2\психолог детсада 05.07.13\песочные картины\Помазунов\Помазунов3Бажуков1\песок, помазунов-бажуков 22.05.14\DSC018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92080" y="175280"/>
            <a:ext cx="3528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prstClr val="black"/>
                </a:solidFill>
              </a:rPr>
              <a:t>Сказочная песочница </a:t>
            </a:r>
            <a:r>
              <a:rPr lang="ru-RU" sz="2800" dirty="0">
                <a:solidFill>
                  <a:prstClr val="black"/>
                </a:solidFill>
              </a:rPr>
              <a:t>используется как среда для общения </a:t>
            </a:r>
            <a:r>
              <a:rPr lang="ru-RU" sz="2800" dirty="0" smtClean="0">
                <a:solidFill>
                  <a:prstClr val="black"/>
                </a:solidFill>
              </a:rPr>
              <a:t>ребёнка 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с самим собой и символами реального мира.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4084" y="4275653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</a:rPr>
              <a:t> Игры с песком в группе направлены в основном на развитие </a:t>
            </a:r>
            <a:r>
              <a:rPr lang="ru-RU" sz="2000" b="1" dirty="0" smtClean="0">
                <a:solidFill>
                  <a:prstClr val="black"/>
                </a:solidFill>
              </a:rPr>
              <a:t>коммуникативных </a:t>
            </a:r>
            <a:r>
              <a:rPr lang="ru-RU" sz="2000" b="1" dirty="0">
                <a:solidFill>
                  <a:prstClr val="black"/>
                </a:solidFill>
              </a:rPr>
              <a:t>навыков, т.е. умения гармонично и эффективно общаться друг с другом, взаимодействовать.</a:t>
            </a:r>
          </a:p>
        </p:txBody>
      </p:sp>
    </p:spTree>
    <p:extLst>
      <p:ext uri="{BB962C8B-B14F-4D97-AF65-F5344CB8AC3E}">
        <p14:creationId xmlns:p14="http://schemas.microsoft.com/office/powerpoint/2010/main" xmlns="" val="3420308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>
                    <a:lumMod val="50000"/>
                  </a:schemeClr>
                </a:solidFill>
              </a:rPr>
              <a:t>УВАЖЕНИЕ К ГРАНИЦАМ ЧУЖИХ МИРОВ …С ПЕРВОГО РАЗА НЕ ПОЛУЧАЕТСЯ</a:t>
            </a:r>
            <a:endParaRPr lang="ru-RU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1138" name="Picture 2" descr="C:\Users\user\Desktop\конкурсы для АТТ\скт дети\фото песок\DSC01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90818"/>
            <a:ext cx="5544616" cy="4158462"/>
          </a:xfrm>
          <a:prstGeom prst="rect">
            <a:avLst/>
          </a:prstGeom>
          <a:noFill/>
        </p:spPr>
      </p:pic>
      <p:pic>
        <p:nvPicPr>
          <p:cNvPr id="91139" name="Picture 3" descr="C:\Users\user\Desktop\конкурсы для АТТ\скт дети\фото песок\DSC01879.JPG"/>
          <p:cNvPicPr>
            <a:picLocks noChangeAspect="1" noChangeArrowheads="1"/>
          </p:cNvPicPr>
          <p:nvPr/>
        </p:nvPicPr>
        <p:blipFill>
          <a:blip r:embed="rId3" cstate="print"/>
          <a:srcRect t="4267"/>
          <a:stretch>
            <a:fillRect/>
          </a:stretch>
        </p:blipFill>
        <p:spPr bwMode="auto">
          <a:xfrm>
            <a:off x="4355976" y="3212976"/>
            <a:ext cx="4499992" cy="3230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 2\психолог детсада 05.07.13\песочные картины\песочница Н.иВ\DSC01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3727"/>
            <a:ext cx="8184910" cy="6138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9657" y="6093296"/>
            <a:ext cx="766575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ru-RU" b="1" dirty="0" smtClean="0"/>
              <a:t>МОЖНО ИСПОЛЬЗОВАТЬ  В РАБОТЕ НАДУВНУЮ РЕЗИНОВУЮ  ПЕСОЧНИЦУ </a:t>
            </a:r>
          </a:p>
          <a:p>
            <a:pPr algn="ctr"/>
            <a:r>
              <a:rPr lang="ru-RU" b="1" dirty="0" smtClean="0"/>
              <a:t>И «ЖИВОЙ ПЕСОК»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81052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32656"/>
            <a:ext cx="4572000" cy="58785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Основная цель: </a:t>
            </a:r>
          </a:p>
          <a:p>
            <a:r>
              <a:rPr lang="ru-RU" sz="3200" b="1" i="1" dirty="0">
                <a:solidFill>
                  <a:srgbClr val="CC0066"/>
                </a:solidFill>
              </a:rPr>
              <a:t>способствовать </a:t>
            </a:r>
            <a:r>
              <a:rPr lang="ru-RU" sz="3200" b="1" i="1" dirty="0" smtClean="0">
                <a:solidFill>
                  <a:srgbClr val="CC0066"/>
                </a:solidFill>
              </a:rPr>
              <a:t>психическому </a:t>
            </a:r>
            <a:r>
              <a:rPr lang="ru-RU" sz="3200" b="1" i="1" dirty="0">
                <a:solidFill>
                  <a:srgbClr val="CC0066"/>
                </a:solidFill>
              </a:rPr>
              <a:t>и </a:t>
            </a:r>
            <a:r>
              <a:rPr lang="ru-RU" sz="3200" b="1" i="1" dirty="0" smtClean="0">
                <a:solidFill>
                  <a:srgbClr val="CC0066"/>
                </a:solidFill>
              </a:rPr>
              <a:t>личностному росту ребенка через  создание зоны ближайшего развития.</a:t>
            </a:r>
            <a:endParaRPr lang="ru-RU" sz="3200" b="1" i="1" dirty="0">
              <a:solidFill>
                <a:srgbClr val="CC0066"/>
              </a:solidFill>
            </a:endParaRPr>
          </a:p>
          <a:p>
            <a:r>
              <a:rPr lang="ru-RU" sz="3200" dirty="0">
                <a:solidFill>
                  <a:prstClr val="black"/>
                </a:solidFill>
              </a:rPr>
              <a:t>  </a:t>
            </a:r>
            <a:endParaRPr lang="ru-RU" sz="3200" dirty="0" smtClean="0">
              <a:solidFill>
                <a:prstClr val="black"/>
              </a:solidFill>
            </a:endParaRPr>
          </a:p>
          <a:p>
            <a:r>
              <a:rPr lang="ru-RU" sz="3200" dirty="0" smtClean="0">
                <a:solidFill>
                  <a:prstClr val="black"/>
                </a:solidFill>
              </a:rPr>
              <a:t> </a:t>
            </a:r>
            <a:r>
              <a:rPr lang="ru-RU" sz="3200" dirty="0">
                <a:solidFill>
                  <a:prstClr val="black"/>
                </a:solidFill>
              </a:rPr>
              <a:t>В соответствии с этой целью формируются </a:t>
            </a:r>
            <a:r>
              <a:rPr lang="ru-RU" sz="4400" b="1" dirty="0">
                <a:solidFill>
                  <a:srgbClr val="0070C0"/>
                </a:solidFill>
              </a:rPr>
              <a:t>задачи</a:t>
            </a:r>
            <a:r>
              <a:rPr lang="ru-RU" sz="3200" dirty="0">
                <a:solidFill>
                  <a:prstClr val="black"/>
                </a:solidFill>
              </a:rPr>
              <a:t>: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2641461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формировать позитивное отношение к своему «Я»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формировать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позитивное отношение к сверстникам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развивать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навыки социального поведения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dirty="0">
              <a:solidFill>
                <a:prstClr val="black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совершенствовать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умения и навыки практического общения, используя вербальные и невербальные средства</a:t>
            </a:r>
          </a:p>
          <a:p>
            <a:pPr marL="285750" indent="-285750">
              <a:buFont typeface="Wingdings" pitchFamily="2" charset="2"/>
              <a:buChar char="v"/>
            </a:pP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b="1" dirty="0" err="1" smtClean="0">
                <a:solidFill>
                  <a:schemeClr val="bg2">
                    <a:lumMod val="25000"/>
                  </a:schemeClr>
                </a:solidFill>
              </a:rPr>
              <a:t>cпособствовать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проявлению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эмпатии</a:t>
            </a:r>
            <a:endParaRPr lang="ru-RU" b="1" dirty="0">
              <a:solidFill>
                <a:schemeClr val="bg2">
                  <a:lumMod val="25000"/>
                </a:schemeClr>
              </a:solidFill>
            </a:endParaRPr>
          </a:p>
          <a:p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9" name="Picture 2" descr="F:\к педсовету  24.12.14\фото 27.12.14\DSC02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234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1280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Волшебник рассказывает сказку, а мастера </a:t>
            </a:r>
            <a:r>
              <a:rPr lang="ru-RU" sz="2400" dirty="0" err="1" smtClean="0"/>
              <a:t>сотворяют</a:t>
            </a:r>
            <a:r>
              <a:rPr lang="ru-RU" sz="2400" dirty="0" smtClean="0"/>
              <a:t> свои миры – ПЕСОЧНЫЕ КАРТИНЫ</a:t>
            </a:r>
            <a:endParaRPr lang="ru-RU" sz="2400" dirty="0"/>
          </a:p>
        </p:txBody>
      </p:sp>
      <p:pic>
        <p:nvPicPr>
          <p:cNvPr id="88066" name="Picture 2" descr="C:\Users\user\Desktop\конкурсы для АТТ\скт дети\фото песок\DSC025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4064" y="1340768"/>
            <a:ext cx="7016328" cy="5262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Диагностические приёмы комплексной </a:t>
            </a:r>
            <a:r>
              <a:rPr lang="ru-RU" dirty="0" err="1" smtClean="0"/>
              <a:t>сказкотерапии</a:t>
            </a:r>
            <a:endParaRPr lang="ru-RU" dirty="0"/>
          </a:p>
        </p:txBody>
      </p:sp>
      <p:pic>
        <p:nvPicPr>
          <p:cNvPr id="6" name="Picture 3" descr="C:\Users\user\Desktop\конкурсы для АТТ\скт дети\фото песок\DSC01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4536504" cy="3402378"/>
          </a:xfrm>
          <a:prstGeom prst="rect">
            <a:avLst/>
          </a:prstGeom>
          <a:noFill/>
        </p:spPr>
      </p:pic>
      <p:pic>
        <p:nvPicPr>
          <p:cNvPr id="89091" name="Picture 3" descr="C:\Users\user\Desktop\конкурсы для АТТ\скт дети\фото песок\DSC02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12776"/>
            <a:ext cx="3775968" cy="2831976"/>
          </a:xfrm>
          <a:prstGeom prst="rect">
            <a:avLst/>
          </a:prstGeom>
          <a:noFill/>
        </p:spPr>
      </p:pic>
      <p:pic>
        <p:nvPicPr>
          <p:cNvPr id="89092" name="Picture 4" descr="C:\Users\user\Desktop\конкурсы для АТТ\скт дети\DSC01628.JPG"/>
          <p:cNvPicPr>
            <a:picLocks noChangeAspect="1" noChangeArrowheads="1"/>
          </p:cNvPicPr>
          <p:nvPr/>
        </p:nvPicPr>
        <p:blipFill>
          <a:blip r:embed="rId4" cstate="print"/>
          <a:srcRect l="6954" t="23598" r="10114"/>
          <a:stretch>
            <a:fillRect/>
          </a:stretch>
        </p:blipFill>
        <p:spPr bwMode="auto">
          <a:xfrm>
            <a:off x="5688632" y="4437111"/>
            <a:ext cx="3275856" cy="226342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339752" y="2924944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ИГРА  С ПЕРЕОДЕВАНИЕМ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9093" name="Picture 5" descr="C:\Users\user\Documents\психолог детсада\песочные картины\10 и 12 группы\DSC02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5018837"/>
            <a:ext cx="1944216" cy="145816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508104" y="1484784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РИСУНОК, ПЛАСТИЛИН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9094" name="Picture 6" descr="C:\Users\user\Documents\психолог детсада\песочные картины\диагности\DSC01629.JPG"/>
          <p:cNvPicPr>
            <a:picLocks noChangeAspect="1" noChangeArrowheads="1"/>
          </p:cNvPicPr>
          <p:nvPr/>
        </p:nvPicPr>
        <p:blipFill>
          <a:blip r:embed="rId6" cstate="print"/>
          <a:srcRect l="5901" t="36034" r="15750" b="32801"/>
          <a:stretch>
            <a:fillRect/>
          </a:stretch>
        </p:blipFill>
        <p:spPr bwMode="auto">
          <a:xfrm>
            <a:off x="2411761" y="5195112"/>
            <a:ext cx="3240359" cy="10422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11760" y="6372036"/>
            <a:ext cx="5616624" cy="36933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АВТОРСКАЯ  ДЕТСКАЯ СКАЗКА С ПОМОЩЬЮ КУКОЛ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НЕВЕРБАЛЬНЫЕ телесные </a:t>
            </a:r>
            <a:r>
              <a:rPr lang="ru-RU" sz="2800" dirty="0" err="1" smtClean="0"/>
              <a:t>сигналы-тоже</a:t>
            </a:r>
            <a:r>
              <a:rPr lang="ru-RU" sz="2800" dirty="0" smtClean="0"/>
              <a:t> диагностика эмоционального состояния ребёнка</a:t>
            </a:r>
            <a:endParaRPr lang="ru-RU" sz="2800" dirty="0"/>
          </a:p>
        </p:txBody>
      </p:sp>
      <p:pic>
        <p:nvPicPr>
          <p:cNvPr id="90114" name="Picture 2" descr="C:\Users\user\Documents\психолог детсада\песочные картины\забелин и сатыга\Фото04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974993" cy="3731245"/>
          </a:xfrm>
          <a:prstGeom prst="rect">
            <a:avLst/>
          </a:prstGeom>
          <a:noFill/>
        </p:spPr>
      </p:pic>
      <p:pic>
        <p:nvPicPr>
          <p:cNvPr id="90115" name="Picture 3" descr="C:\Users\user\Documents\психолог детсада\песочные картины\Помазунов\Помазунов1\Фото01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492896"/>
            <a:ext cx="4992555" cy="37444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57200"/>
            <a:ext cx="8380040" cy="667544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/>
              <a:t>Сказкотерапия</a:t>
            </a:r>
            <a:r>
              <a:rPr lang="ru-RU" sz="2800" dirty="0" smtClean="0"/>
              <a:t> и </a:t>
            </a:r>
            <a:r>
              <a:rPr lang="ru-RU" sz="2800" dirty="0" err="1" smtClean="0"/>
              <a:t>гендерное</a:t>
            </a:r>
            <a:r>
              <a:rPr lang="ru-RU" sz="2800" dirty="0" smtClean="0"/>
              <a:t> воспитание дошкольников</a:t>
            </a:r>
            <a:endParaRPr lang="ru-RU" sz="2800" dirty="0"/>
          </a:p>
        </p:txBody>
      </p:sp>
      <p:pic>
        <p:nvPicPr>
          <p:cNvPr id="87044" name="Picture 4" descr="C:\Users\user\Desktop\конкурсы для АТТ\скт дети\фото песок\Фото05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344816" cy="5508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1052736"/>
            <a:ext cx="3915544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</a:rPr>
              <a:t>Методическая литература в помощь воспитателю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6018" name="Picture 2" descr="C:\Users\user\Desktop\конкурсы для АТТ\скт дети\Встник ск-тера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950" y="116632"/>
            <a:ext cx="4613128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552728" cy="562074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dirty="0" smtClean="0"/>
              <a:t>        </a:t>
            </a:r>
            <a:r>
              <a:rPr lang="ru-RU" b="1" dirty="0" smtClean="0">
                <a:solidFill>
                  <a:srgbClr val="C00000"/>
                </a:solidFill>
              </a:rPr>
              <a:t>Книги Ольги </a:t>
            </a:r>
            <a:r>
              <a:rPr lang="ru-RU" b="1" dirty="0" err="1" smtClean="0">
                <a:solidFill>
                  <a:srgbClr val="C00000"/>
                </a:solidFill>
              </a:rPr>
              <a:t>Хухлаевой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340768"/>
            <a:ext cx="2592288" cy="369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132856"/>
            <a:ext cx="2112762" cy="3239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2733550" cy="5064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371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Admin\Рабочий стол\Копия фоны для презентаций\0_7b620_ad656972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94" y="260649"/>
            <a:ext cx="8873902" cy="62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395536" y="1855365"/>
            <a:ext cx="8229600" cy="4525963"/>
          </a:xfrm>
        </p:spPr>
        <p:txBody>
          <a:bodyPr>
            <a:normAutofit fontScale="55000" lnSpcReduction="20000"/>
          </a:bodyPr>
          <a:lstStyle/>
          <a:p>
            <a:endParaRPr lang="ru-RU" sz="3800" dirty="0"/>
          </a:p>
          <a:p>
            <a:pPr marL="0" indent="0">
              <a:buNone/>
            </a:pPr>
            <a:r>
              <a:rPr lang="ru-RU" sz="3800" dirty="0" smtClean="0"/>
              <a:t>● </a:t>
            </a:r>
            <a:r>
              <a:rPr lang="ru-RU" sz="3800" dirty="0"/>
              <a:t>сохранения </a:t>
            </a:r>
            <a:r>
              <a:rPr lang="ru-RU" sz="3800" b="1" dirty="0">
                <a:solidFill>
                  <a:srgbClr val="C00000"/>
                </a:solidFill>
              </a:rPr>
              <a:t>уникальности и </a:t>
            </a:r>
            <a:r>
              <a:rPr lang="ru-RU" sz="3800" b="1" dirty="0" err="1">
                <a:solidFill>
                  <a:srgbClr val="C00000"/>
                </a:solidFill>
              </a:rPr>
              <a:t>самоценности</a:t>
            </a:r>
            <a:r>
              <a:rPr lang="ru-RU" sz="3800" b="1" dirty="0">
                <a:solidFill>
                  <a:srgbClr val="C00000"/>
                </a:solidFill>
              </a:rPr>
              <a:t> дошкольного детства </a:t>
            </a:r>
            <a:r>
              <a:rPr lang="ru-RU" sz="3800" dirty="0"/>
              <a:t>как важного этапа в общем развитии человека; </a:t>
            </a:r>
          </a:p>
          <a:p>
            <a:pPr marL="0" indent="0">
              <a:buNone/>
            </a:pPr>
            <a:r>
              <a:rPr lang="ru-RU" sz="3800" dirty="0"/>
              <a:t>● </a:t>
            </a:r>
            <a:r>
              <a:rPr lang="ru-RU" sz="3800" b="1" dirty="0">
                <a:solidFill>
                  <a:srgbClr val="C00000"/>
                </a:solidFill>
              </a:rPr>
              <a:t>полноценного проживания </a:t>
            </a:r>
            <a:r>
              <a:rPr lang="ru-RU" sz="3800" dirty="0"/>
              <a:t>ребёнком всех этапов дошкольного </a:t>
            </a:r>
            <a:r>
              <a:rPr lang="ru-RU" sz="3800" dirty="0" smtClean="0"/>
              <a:t>детства; </a:t>
            </a:r>
            <a:endParaRPr lang="ru-RU" sz="3800" dirty="0"/>
          </a:p>
          <a:p>
            <a:pPr marL="0" indent="0">
              <a:buNone/>
            </a:pPr>
            <a:r>
              <a:rPr lang="ru-RU" sz="3800" dirty="0" smtClean="0"/>
              <a:t>● поддержки</a:t>
            </a:r>
            <a:r>
              <a:rPr lang="ru-RU" sz="3800" b="1" dirty="0" smtClean="0">
                <a:solidFill>
                  <a:srgbClr val="C00000"/>
                </a:solidFill>
              </a:rPr>
              <a:t> разнообразия </a:t>
            </a:r>
            <a:r>
              <a:rPr lang="ru-RU" sz="3800" dirty="0" smtClean="0"/>
              <a:t>детства; </a:t>
            </a:r>
          </a:p>
          <a:p>
            <a:pPr marL="0" indent="0">
              <a:buNone/>
            </a:pPr>
            <a:r>
              <a:rPr lang="ru-RU" sz="3800" dirty="0" smtClean="0"/>
              <a:t>● </a:t>
            </a:r>
            <a:r>
              <a:rPr lang="ru-RU" sz="3800" dirty="0"/>
              <a:t>создания </a:t>
            </a:r>
            <a:r>
              <a:rPr lang="ru-RU" sz="3800" b="1" dirty="0"/>
              <a:t>благоприятной социальной ситуации </a:t>
            </a:r>
            <a:r>
              <a:rPr lang="ru-RU" sz="3800" dirty="0"/>
              <a:t>развития каждого ребёнка в соответствии с его возрастными и индивидуальными особенностями и склонностями; </a:t>
            </a:r>
          </a:p>
          <a:p>
            <a:pPr marL="0" indent="0">
              <a:buNone/>
            </a:pPr>
            <a:r>
              <a:rPr lang="ru-RU" sz="3800" dirty="0"/>
              <a:t>● содействия и </a:t>
            </a:r>
            <a:r>
              <a:rPr lang="ru-RU" sz="3800" b="1" dirty="0">
                <a:solidFill>
                  <a:srgbClr val="C00000"/>
                </a:solidFill>
              </a:rPr>
              <a:t>сотрудничества детей и взрослых </a:t>
            </a:r>
            <a:r>
              <a:rPr lang="ru-RU" sz="3800" dirty="0"/>
              <a:t>в процессе развития детей и их взаимодействия с людьми, культурой и окружающим миром; </a:t>
            </a:r>
          </a:p>
          <a:p>
            <a:pPr marL="0" indent="0">
              <a:buNone/>
            </a:pPr>
            <a:r>
              <a:rPr lang="ru-RU" sz="3800" dirty="0"/>
              <a:t>● приобщения детей к </a:t>
            </a:r>
            <a:r>
              <a:rPr lang="ru-RU" sz="3800" b="1" dirty="0">
                <a:solidFill>
                  <a:srgbClr val="C00000"/>
                </a:solidFill>
              </a:rPr>
              <a:t>социокультурным нормам</a:t>
            </a:r>
            <a:r>
              <a:rPr lang="ru-RU" sz="3800" dirty="0"/>
              <a:t>, традициям семьи, общества и государства; </a:t>
            </a:r>
          </a:p>
          <a:p>
            <a:pPr marL="0" indent="0">
              <a:buNone/>
            </a:pPr>
            <a:r>
              <a:rPr lang="ru-RU" sz="3800" dirty="0" smtClean="0"/>
              <a:t>● </a:t>
            </a:r>
            <a:r>
              <a:rPr lang="ru-RU" sz="3800" dirty="0"/>
              <a:t>учёта </a:t>
            </a:r>
            <a:r>
              <a:rPr lang="ru-RU" sz="3800" b="1" dirty="0">
                <a:solidFill>
                  <a:srgbClr val="C00000"/>
                </a:solidFill>
              </a:rPr>
              <a:t>этнокультурной и социальной ситуации </a:t>
            </a:r>
            <a:r>
              <a:rPr lang="ru-RU" sz="3800" dirty="0"/>
              <a:t>развития детей. 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56463"/>
            <a:ext cx="1656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ФГОС ДО  УТВЕРЖДАЕТ ОСНОВНЫЕ ПРИНЦИПЫ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9444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285728"/>
            <a:ext cx="368140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071678"/>
            <a:ext cx="3240360" cy="45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C:\Documents and Settings\Admin\Рабочий стол\для 25.02.15\фото для семинара\1005687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57166"/>
            <a:ext cx="3203625" cy="463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49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31851" y="404664"/>
            <a:ext cx="4896544" cy="5976664"/>
          </a:xfrm>
          <a:prstGeom prst="vertic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61900" y="1208024"/>
            <a:ext cx="27739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i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Карманной энциклопедии </a:t>
            </a:r>
            <a:r>
              <a:rPr lang="ru-RU" sz="2800" b="1" i="1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социо</a:t>
            </a:r>
            <a:r>
              <a:rPr lang="ru-RU" sz="2800" b="1" i="1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-игровых приёмов </a:t>
            </a:r>
            <a:r>
              <a:rPr lang="ru-RU" sz="2800" b="1" i="1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обучения»</a:t>
            </a:r>
            <a:r>
              <a:rPr lang="ru-RU" sz="28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effectLst/>
              </a:rPr>
              <a:t>.</a:t>
            </a:r>
          </a:p>
          <a:p>
            <a:pPr algn="r"/>
            <a:endParaRPr lang="ru-RU" sz="2000" i="1" dirty="0" smtClean="0"/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Справочно-методическое пособие под редакцией доктора педагогических наук В.М.БУКАТОВА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5656" y="404664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</a:rPr>
              <a:t>5 советов авторов </a:t>
            </a:r>
          </a:p>
        </p:txBody>
      </p:sp>
      <p:pic>
        <p:nvPicPr>
          <p:cNvPr id="13314" name="Picture 2" descr="C:\Documents and Settings\Admin\Рабочий стол\для 25.02.15\фото для семинара\1008869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504" y="571480"/>
            <a:ext cx="3500462" cy="564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320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песо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91" y="26813"/>
            <a:ext cx="9126009" cy="6089043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1520" y="6268670"/>
            <a:ext cx="85689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ТАК ВЫГЛЯДИТ ОБЫЧНЫЙ РЕЧНОЙ ПЕСОК ПОД </a:t>
            </a:r>
            <a:r>
              <a:rPr lang="ru-RU" b="1" dirty="0" smtClean="0">
                <a:solidFill>
                  <a:prstClr val="black"/>
                </a:solidFill>
              </a:rPr>
              <a:t>МИКРОСКОПОМ.  ТОЖЕ  </a:t>
            </a:r>
            <a:r>
              <a:rPr lang="ru-RU" b="1" dirty="0" smtClean="0">
                <a:solidFill>
                  <a:prstClr val="black"/>
                </a:solidFill>
              </a:rPr>
              <a:t>СКАЗКА…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56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Admin\Рабочий стол\для 25.02.15\Копия фоны для презентаций\0001-001-Stikhi-A.L.-Ba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48680"/>
            <a:ext cx="568863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ДОРОГИЕ КОЛЛЕГИ!</a:t>
            </a:r>
          </a:p>
          <a:p>
            <a:pPr algn="ctr"/>
            <a:endParaRPr lang="ru-RU" sz="2400" b="1" dirty="0" smtClean="0">
              <a:solidFill>
                <a:schemeClr val="accent4">
                  <a:lumMod val="50000"/>
                </a:schemeClr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ЖЕЛАЕМ ВАМ ДОЛГИЕ ГОДЫ:</a:t>
            </a:r>
          </a:p>
          <a:p>
            <a:pPr algn="ctr"/>
            <a:endParaRPr lang="ru-RU" b="1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СОХРАНЯТЬ СПОСОБНОСТЬ ВИДЕТЬ ВОЛШЕБНОЕ В ОБЫЧНОМ,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>
                <a:solidFill>
                  <a:srgbClr val="00B050"/>
                </a:solidFill>
                <a:latin typeface="Comic Sans MS" pitchFamily="66" charset="0"/>
              </a:rPr>
              <a:t>ОСТАВАТЬСЯ 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ОТКРЫТЫМИ </a:t>
            </a:r>
            <a:r>
              <a:rPr lang="ru-RU" b="1" dirty="0">
                <a:solidFill>
                  <a:srgbClr val="00B050"/>
                </a:solidFill>
                <a:latin typeface="Comic Sans MS" pitchFamily="66" charset="0"/>
              </a:rPr>
              <a:t>ЧУДУ ЖИВОЙ ЖИЗНИ</a:t>
            </a:r>
            <a:r>
              <a:rPr lang="ru-RU" b="1" dirty="0" smtClean="0">
                <a:solidFill>
                  <a:srgbClr val="00B050"/>
                </a:solidFill>
                <a:latin typeface="Comic Sans MS" pitchFamily="66" charset="0"/>
              </a:rPr>
              <a:t>,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b="1" dirty="0" smtClean="0">
                <a:solidFill>
                  <a:schemeClr val="accent2"/>
                </a:solidFill>
                <a:latin typeface="Comic Sans MS" pitchFamily="66" charset="0"/>
              </a:rPr>
              <a:t>БЫТЬ ПОДВИЖНЫМИ ТЕЛОМ И ДУХОМ!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  <a:p>
            <a:pPr lvl="0"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ПУСТЬ ВАШИ СКАЗКИ БУДУТ               СО СЧАСТЛИВЫМ КОНЦОМ!!!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6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\Рабочий стол\Копия фоны для презентаций\fon_ppt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09550"/>
            <a:ext cx="9753600" cy="72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661" y="548680"/>
            <a:ext cx="8229600" cy="841320"/>
          </a:xfrm>
          <a:solidFill>
            <a:schemeClr val="bg2">
              <a:lumMod val="9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C00000"/>
                </a:solidFill>
              </a:rPr>
              <a:t>ПСИХОЛОГО-ПЕДАГОГИЧЕСКАЯ</a:t>
            </a:r>
            <a:r>
              <a:rPr lang="ru-RU" b="1" dirty="0">
                <a:solidFill>
                  <a:srgbClr val="C00000"/>
                </a:solidFill>
              </a:rPr>
              <a:t> </a:t>
            </a:r>
            <a:r>
              <a:rPr lang="ru-RU" sz="2700" b="1" dirty="0">
                <a:solidFill>
                  <a:srgbClr val="C00000"/>
                </a:solidFill>
              </a:rPr>
              <a:t>КОРРЕКЦИОННО-РАЗВИВАЮЩАЯ ПРОГРАММА  «ТЕПЛО РОДНОЙ СКАЗКИ»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</a:rPr>
              <a:t>ЦЕЛЬ И ЗАДАЧИ ДОПОЛНИТЕЛЬНОЙ ОБРАЗОВАТЕЛЬНОЙ </a:t>
            </a:r>
            <a:r>
              <a:rPr lang="ru-RU" b="1" dirty="0" smtClean="0">
                <a:solidFill>
                  <a:srgbClr val="FF0000"/>
                </a:solidFill>
              </a:rPr>
              <a:t>ПРОГРАММЫ  </a:t>
            </a:r>
            <a:r>
              <a:rPr lang="ru-RU" b="1" dirty="0">
                <a:solidFill>
                  <a:srgbClr val="FF0000"/>
                </a:solidFill>
              </a:rPr>
              <a:t>«ТЕПЛО РОДНОЙ СКАЗКИ</a:t>
            </a:r>
            <a:r>
              <a:rPr lang="ru-RU" b="1" dirty="0" smtClean="0">
                <a:solidFill>
                  <a:srgbClr val="FF0000"/>
                </a:solidFill>
              </a:rPr>
              <a:t>»    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                                         </a:t>
            </a:r>
          </a:p>
          <a:p>
            <a:pPr marL="0" indent="0">
              <a:buNone/>
            </a:pPr>
            <a:r>
              <a:rPr lang="ru-RU" b="1" u="sng" dirty="0" smtClean="0"/>
              <a:t>ЦЕЛЬ</a:t>
            </a:r>
            <a:r>
              <a:rPr lang="ru-RU" b="1" u="sng" dirty="0"/>
              <a:t>: </a:t>
            </a:r>
            <a:r>
              <a:rPr lang="ru-RU" dirty="0"/>
              <a:t>с помощью приёмов и методов Комплексной </a:t>
            </a:r>
            <a:r>
              <a:rPr lang="ru-RU" dirty="0" err="1"/>
              <a:t>Сказкотерапии</a:t>
            </a:r>
            <a:r>
              <a:rPr lang="ru-RU" dirty="0"/>
              <a:t> пробудить в ребенке естественное человеческое стремление к душевному теплу, красоте, ладу в отношениях.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u="sng" dirty="0"/>
              <a:t>ЗАДАЧИ:</a:t>
            </a:r>
            <a:r>
              <a:rPr lang="ru-RU" b="1" dirty="0"/>
              <a:t>   </a:t>
            </a:r>
            <a:r>
              <a:rPr lang="ru-RU" b="1" dirty="0" smtClean="0"/>
              <a:t> </a:t>
            </a:r>
            <a:r>
              <a:rPr lang="ru-RU" dirty="0" smtClean="0"/>
              <a:t>1</a:t>
            </a:r>
            <a:r>
              <a:rPr lang="ru-RU" dirty="0"/>
              <a:t>. Развивать у детей </a:t>
            </a:r>
            <a:r>
              <a:rPr lang="ru-RU" dirty="0" err="1"/>
              <a:t>эмпатию</a:t>
            </a:r>
            <a:r>
              <a:rPr lang="ru-RU" dirty="0"/>
              <a:t> </a:t>
            </a:r>
            <a:r>
              <a:rPr lang="ru-RU" dirty="0" smtClean="0"/>
              <a:t>ко </a:t>
            </a:r>
            <a:r>
              <a:rPr lang="ru-RU" dirty="0"/>
              <a:t>всему живому в окружающем мире (товарищам, родителям, старым и слабым, животным, растениям)</a:t>
            </a:r>
          </a:p>
          <a:p>
            <a:pPr marL="0" indent="0">
              <a:buNone/>
            </a:pPr>
            <a:r>
              <a:rPr lang="ru-RU" dirty="0"/>
              <a:t>2. Расширить представление о таких понятиях, как «хорошо» и «плохо», «добро» и «зло»  применительно формату современного телевидения и вековой народной традиции.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69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Documents and Settings\Admin\Рабочий стол\Копия фоны для презентаций\fon_ppt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67547" cy="6989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Ожидаемые результаты и способы их проверки: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1</a:t>
            </a:r>
            <a:r>
              <a:rPr lang="ru-RU" dirty="0"/>
              <a:t>) сформированное  у детей бережное отношение ко всему живому, умение  общаться с «теплым и живым», « добрым и мирным»;</a:t>
            </a:r>
          </a:p>
          <a:p>
            <a:r>
              <a:rPr lang="ru-RU" dirty="0"/>
              <a:t>2) уважение к границам  чужих миров</a:t>
            </a:r>
          </a:p>
          <a:p>
            <a:r>
              <a:rPr lang="ru-RU" dirty="0"/>
              <a:t>3)конструктивная коммуникация со сверстниками и взрослыми.</a:t>
            </a:r>
          </a:p>
          <a:p>
            <a:pPr marL="0" indent="0">
              <a:buNone/>
            </a:pPr>
            <a:r>
              <a:rPr lang="ru-RU" b="1" u="sng" cap="all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Способы проверки</a:t>
            </a:r>
            <a:r>
              <a:rPr lang="ru-RU" dirty="0"/>
              <a:t>: наблюдение за детьми </a:t>
            </a:r>
            <a:r>
              <a:rPr lang="ru-RU" dirty="0" smtClean="0"/>
              <a:t>в </a:t>
            </a:r>
            <a:r>
              <a:rPr lang="ru-RU" dirty="0"/>
              <a:t>группе, на прогулках, во время участия ребят в массовых мероприятиях, анкетирование педагогов и родителей; диагностические приемы, применяемые в комплексной </a:t>
            </a:r>
            <a:r>
              <a:rPr lang="ru-RU" dirty="0" err="1"/>
              <a:t>сказкотерапии</a:t>
            </a:r>
            <a:r>
              <a:rPr lang="ru-RU" dirty="0"/>
              <a:t>:  авторские детские сказки, песочные картины, рисунки, игры детей.</a:t>
            </a:r>
          </a:p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6060"/>
          <a:stretch/>
        </p:blipFill>
        <p:spPr bwMode="auto">
          <a:xfrm>
            <a:off x="8072462" y="5207235"/>
            <a:ext cx="926132" cy="95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6164625"/>
            <a:ext cx="882047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Рецензент программы – руководитель </a:t>
            </a:r>
            <a:r>
              <a:rPr lang="ru-RU" dirty="0" err="1" smtClean="0"/>
              <a:t>Сиб.Регин.Центра</a:t>
            </a:r>
            <a:r>
              <a:rPr lang="ru-RU" dirty="0" smtClean="0"/>
              <a:t> МИКСТ – И.В.ПРИХОДКИН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5334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\Рабочий стол\СК-терапия\КСТ свид-во\СВИД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7687"/>
            <a:ext cx="4782662" cy="674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38656106"/>
              </p:ext>
            </p:extLst>
          </p:nvPr>
        </p:nvGraphicFramePr>
        <p:xfrm>
          <a:off x="4716016" y="404664"/>
          <a:ext cx="4176464" cy="5910310"/>
        </p:xfrm>
        <a:graphic>
          <a:graphicData uri="http://schemas.openxmlformats.org/presentationml/2006/ole">
            <p:oleObj spid="_x0000_s14404" name="Acrobat Document" r:id="rId4" imgW="7111800" imgH="1006452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94202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Documents and Settings\Admin\Рабочий стол\для 25.02.15\Копия фоны для презентаций\fon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1091" y="-379025"/>
            <a:ext cx="9573645" cy="717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1600" y="4365104"/>
            <a:ext cx="7272808" cy="120032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Comic Sans MS"/>
                <a:ea typeface="Times New Roman"/>
                <a:cs typeface="Times New Roman"/>
              </a:rPr>
              <a:t>Комплексная </a:t>
            </a:r>
            <a:r>
              <a:rPr lang="ru-RU" sz="2400" b="1" dirty="0" err="1">
                <a:solidFill>
                  <a:schemeClr val="bg1"/>
                </a:solidFill>
                <a:latin typeface="Comic Sans MS"/>
                <a:ea typeface="Times New Roman"/>
                <a:cs typeface="Times New Roman"/>
              </a:rPr>
              <a:t>Сказкотерапия</a:t>
            </a:r>
            <a:r>
              <a:rPr lang="ru-RU" sz="2400" b="1" dirty="0">
                <a:solidFill>
                  <a:schemeClr val="bg1"/>
                </a:solidFill>
                <a:latin typeface="Comic Sans MS"/>
                <a:ea typeface="Times New Roman"/>
                <a:cs typeface="Times New Roman"/>
              </a:rPr>
              <a:t>© </a:t>
            </a:r>
            <a:r>
              <a:rPr lang="ru-RU" sz="2400" dirty="0">
                <a:solidFill>
                  <a:schemeClr val="bg1"/>
                </a:solidFill>
                <a:latin typeface="Comic Sans MS"/>
                <a:ea typeface="Times New Roman"/>
                <a:cs typeface="Times New Roman"/>
              </a:rPr>
              <a:t>– один из методов консультирования, коррекции, развития и </a:t>
            </a:r>
            <a:r>
              <a:rPr lang="ru-RU" sz="2400" dirty="0" smtClean="0">
                <a:solidFill>
                  <a:schemeClr val="bg1"/>
                </a:solidFill>
                <a:latin typeface="Comic Sans MS"/>
                <a:ea typeface="Times New Roman"/>
                <a:cs typeface="Times New Roman"/>
              </a:rPr>
              <a:t>реабилитации...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Месяц 9"/>
          <p:cNvSpPr/>
          <p:nvPr/>
        </p:nvSpPr>
        <p:spPr>
          <a:xfrm rot="5831115">
            <a:off x="3973149" y="529639"/>
            <a:ext cx="1144816" cy="3849575"/>
          </a:xfrm>
          <a:prstGeom prst="moon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 rot="304730">
            <a:off x="3222092" y="2013289"/>
            <a:ext cx="2504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solidFill>
                  <a:srgbClr val="7030A0"/>
                </a:solidFill>
              </a:rPr>
              <a:t>Сказкотерапия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21254026">
            <a:off x="1358409" y="3258916"/>
            <a:ext cx="267322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F0"/>
                </a:solidFill>
              </a:rPr>
              <a:t>Игровая терапия</a:t>
            </a:r>
            <a:endParaRPr lang="ru-RU" sz="2400" b="1" dirty="0">
              <a:solidFill>
                <a:srgbClr val="00B0F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331703">
            <a:off x="4337060" y="3363230"/>
            <a:ext cx="345821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</a:rPr>
              <a:t>Песочная терапия</a:t>
            </a:r>
            <a:endParaRPr lang="ru-RU" sz="2400" b="1" dirty="0">
              <a:solidFill>
                <a:srgbClr val="00B05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836712"/>
            <a:ext cx="564655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Комплексная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Сказкотерапия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/>
                <a:ea typeface="Times New Roman"/>
                <a:cs typeface="Times New Roman"/>
              </a:rPr>
              <a:t>©: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845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4761173" y="4859069"/>
            <a:ext cx="3960440" cy="10579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ru-RU" sz="3600" dirty="0" smtClean="0">
                <a:cs typeface="Times New Roman" pitchFamily="18" charset="0"/>
              </a:rPr>
              <a:t>Виды сказок                                                            в Комплексной </a:t>
            </a:r>
            <a:r>
              <a:rPr lang="ru-RU" sz="3600" dirty="0" err="1" smtClean="0">
                <a:cs typeface="Times New Roman" pitchFamily="18" charset="0"/>
              </a:rPr>
              <a:t>Сказкотерапии</a:t>
            </a:r>
            <a:endParaRPr lang="ru-RU" sz="3600" dirty="0"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3211131" y="3810437"/>
            <a:ext cx="2160240" cy="864096"/>
            <a:chOff x="3383360" y="3752027"/>
            <a:chExt cx="2160240" cy="864096"/>
          </a:xfrm>
        </p:grpSpPr>
        <p:sp>
          <p:nvSpPr>
            <p:cNvPr id="9" name="Овал 8"/>
            <p:cNvSpPr/>
            <p:nvPr/>
          </p:nvSpPr>
          <p:spPr>
            <a:xfrm>
              <a:off x="3383360" y="3752027"/>
              <a:ext cx="2160240" cy="86409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45632" y="3933056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rgbClr val="FF0000"/>
                  </a:solidFill>
                </a:rPr>
                <a:t>СКАЗКИ</a:t>
              </a:r>
              <a:endParaRPr lang="ru-RU" sz="2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619986" y="5157190"/>
            <a:ext cx="255679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ДИДАКТИЧЕСКИЕ</a:t>
            </a:r>
            <a:endParaRPr lang="ru-RU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51520" y="1741078"/>
            <a:ext cx="8361684" cy="1060252"/>
            <a:chOff x="251520" y="1741078"/>
            <a:chExt cx="8361684" cy="1060252"/>
          </a:xfrm>
        </p:grpSpPr>
        <p:sp>
          <p:nvSpPr>
            <p:cNvPr id="7" name="Овал 6"/>
            <p:cNvSpPr/>
            <p:nvPr/>
          </p:nvSpPr>
          <p:spPr>
            <a:xfrm>
              <a:off x="251520" y="1741078"/>
              <a:ext cx="8361684" cy="1060252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59124" y="1987450"/>
              <a:ext cx="640871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ХУДОЖЕСТВЕННЫЕ (НАРОДНЫЕ И АВТОРСКИЕ)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 rot="21350931">
            <a:off x="297335" y="2958087"/>
            <a:ext cx="3960440" cy="1068420"/>
            <a:chOff x="21779" y="2801330"/>
            <a:chExt cx="3960440" cy="1068420"/>
          </a:xfrm>
        </p:grpSpPr>
        <p:sp>
          <p:nvSpPr>
            <p:cNvPr id="4" name="Овал 3"/>
            <p:cNvSpPr/>
            <p:nvPr/>
          </p:nvSpPr>
          <p:spPr>
            <a:xfrm>
              <a:off x="21779" y="2801330"/>
              <a:ext cx="3960440" cy="106842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7504" y="3115655"/>
              <a:ext cx="3672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ПСИХОКОРРЕКЦИОННЫЕ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 rot="471784">
            <a:off x="4506399" y="3217359"/>
            <a:ext cx="4491236" cy="936104"/>
            <a:chOff x="4652764" y="2996952"/>
            <a:chExt cx="4491236" cy="936104"/>
          </a:xfrm>
        </p:grpSpPr>
        <p:sp>
          <p:nvSpPr>
            <p:cNvPr id="3" name="Овал 2"/>
            <p:cNvSpPr/>
            <p:nvPr/>
          </p:nvSpPr>
          <p:spPr>
            <a:xfrm>
              <a:off x="4652764" y="2996952"/>
              <a:ext cx="4491236" cy="936104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381328" y="3234172"/>
              <a:ext cx="37626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ПСИХОТЕРАПЕВТИЧЕСКИЕ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2" name="Группа 21"/>
          <p:cNvGrpSpPr/>
          <p:nvPr/>
        </p:nvGrpSpPr>
        <p:grpSpPr>
          <a:xfrm rot="20994073">
            <a:off x="395536" y="4941168"/>
            <a:ext cx="4067944" cy="908521"/>
            <a:chOff x="395536" y="4941168"/>
            <a:chExt cx="4067944" cy="908521"/>
          </a:xfrm>
        </p:grpSpPr>
        <p:sp>
          <p:nvSpPr>
            <p:cNvPr id="5" name="Овал 4"/>
            <p:cNvSpPr/>
            <p:nvPr/>
          </p:nvSpPr>
          <p:spPr>
            <a:xfrm>
              <a:off x="395536" y="4941168"/>
              <a:ext cx="4067944" cy="90852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3419" y="5157191"/>
              <a:ext cx="244827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МЕДИТАТИВНЫЕ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 rot="615117">
            <a:off x="4791434" y="4859069"/>
            <a:ext cx="3960440" cy="1057908"/>
            <a:chOff x="4791434" y="4859069"/>
            <a:chExt cx="3960440" cy="1057908"/>
          </a:xfrm>
        </p:grpSpPr>
        <p:sp>
          <p:nvSpPr>
            <p:cNvPr id="27" name="Овал 26"/>
            <p:cNvSpPr/>
            <p:nvPr/>
          </p:nvSpPr>
          <p:spPr>
            <a:xfrm>
              <a:off x="4791434" y="4859069"/>
              <a:ext cx="3960440" cy="10579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650247" y="5157190"/>
              <a:ext cx="25567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accent3">
                      <a:lumMod val="50000"/>
                    </a:schemeClr>
                  </a:solidFill>
                </a:rPr>
                <a:t>ДИДАКТИЧЕСКИЕ</a:t>
              </a:r>
              <a:endParaRPr lang="ru-RU" sz="2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8660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dmin\Рабочий стол\Копия фоны для презентаций\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33375" y="701324"/>
            <a:ext cx="7885362" cy="593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79746"/>
            <a:ext cx="5103083" cy="40466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Сказочная  </a:t>
            </a:r>
            <a:r>
              <a:rPr lang="ru-RU" sz="3200" b="1" dirty="0" err="1" smtClean="0">
                <a:solidFill>
                  <a:schemeClr val="accent1">
                    <a:lumMod val="50000"/>
                  </a:schemeClr>
                </a:solidFill>
              </a:rPr>
              <a:t>игротерапия</a:t>
            </a:r>
            <a:endParaRPr lang="ru-RU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79746"/>
            <a:ext cx="1512168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* САМА ЖИВАЯ ЖИЗНЬ В МИНИАТЮРЕ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1916832"/>
            <a:ext cx="165618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ВОЗНИКАЕТ ИЗ ЖЕЛАНИЯ ОСВОЕНИЯ НОВОГО ОПЫТА, ПРЕОДОЛЕНИЯ ПРЕПЯТСТВИЙ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4529311"/>
            <a:ext cx="1656184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УСТРОЕНА ТАК, ЧТО В НЕЙ ЕСТЬ ПРАВИЛА И УЧАСТНИКИ ЕЁ ОБЯЗАНЫ ЭТИ ПРАВИЛА ВЫПОЛНЯТЬ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701324"/>
            <a:ext cx="36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Точная диагностика проблемы. Приёмы: авторская сказка, рисунок, песок, пластилин, игра.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Проблему ПЕРЕВОДИМ В ЗАДАЧУ.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Под каждую задачу подбираем игру.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Упаковываем игру в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сказочный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контекст.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Разрабатываем сценарий тренинга, направленного на решение задачи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02272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332656"/>
            <a:ext cx="8686800" cy="524604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 Подносы с песком и набор мелких игрушек.</a:t>
            </a:r>
            <a:endParaRPr lang="ru-RU" dirty="0" smtClean="0"/>
          </a:p>
          <a:p>
            <a:pPr>
              <a:buNone/>
            </a:pPr>
            <a:r>
              <a:rPr lang="ru-RU" sz="2400" dirty="0" smtClean="0"/>
              <a:t>Два деревянных ящика прямоугольной формы,</a:t>
            </a:r>
          </a:p>
          <a:p>
            <a:pPr>
              <a:buNone/>
            </a:pPr>
            <a:r>
              <a:rPr lang="ru-RU" sz="2400" dirty="0" smtClean="0"/>
              <a:t> традиционного  размера  50*70*8 см. </a:t>
            </a:r>
          </a:p>
          <a:p>
            <a:pPr>
              <a:buNone/>
            </a:pPr>
            <a:r>
              <a:rPr lang="ru-RU" sz="2400" dirty="0" smtClean="0"/>
              <a:t>Считается, что такой размер песочницы соответствует объему поля зрительного восприятия.</a:t>
            </a:r>
          </a:p>
          <a:p>
            <a:pPr>
              <a:buNone/>
            </a:pPr>
            <a:r>
              <a:rPr lang="ru-RU" sz="2400" dirty="0" smtClean="0"/>
              <a:t>Один из подносов используется для сухого, а другой – для влажного песка.</a:t>
            </a:r>
            <a:endParaRPr lang="ru-RU" sz="2400" dirty="0"/>
          </a:p>
        </p:txBody>
      </p:sp>
      <p:pic>
        <p:nvPicPr>
          <p:cNvPr id="4" name="rg_hi" descr="http://t0.gstatic.com/images?q=tbn:ANd9GcSY33MVtHwGoim6DxoXz1eT1ohH2rozaxXvaOZRONfCjl8yuGjlFw">
            <a:hlinkClick r:id="rId2" tgtFrame="&quot;_blank&quot;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645024"/>
            <a:ext cx="273630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D:\Мои документы 2\психолог детсада 05.07.13\песочные картины\Помазунов\Помазунов1\Фото01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8581" y="3645024"/>
            <a:ext cx="3720034" cy="279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62698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</TotalTime>
  <Words>733</Words>
  <Application>Microsoft Office PowerPoint</Application>
  <PresentationFormat>Экран (4:3)</PresentationFormat>
  <Paragraphs>97</Paragraphs>
  <Slides>23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Тема Office</vt:lpstr>
      <vt:lpstr>2_Трек</vt:lpstr>
      <vt:lpstr>5_Трек</vt:lpstr>
      <vt:lpstr>1_Тема Office</vt:lpstr>
      <vt:lpstr>7_Трек</vt:lpstr>
      <vt:lpstr>Acrobat Document</vt:lpstr>
      <vt:lpstr>КОНСУЛЬТАЦИЯ ДЛЯ ВОСПИТАТЕЛЕЙ: СКАЗКОТЕРАПИЯ КАК ФОРМА РАБОТЫ С ДЕТЬМИ</vt:lpstr>
      <vt:lpstr>Слайд 2</vt:lpstr>
      <vt:lpstr>ПСИХОЛОГО-ПЕДАГОГИЧЕСКАЯ КОРРЕКЦИОННО-РАЗВИВАЮЩАЯ ПРОГРАММА  «ТЕПЛО РОДНОЙ СКАЗКИ» </vt:lpstr>
      <vt:lpstr>Ожидаемые результаты и способы их проверки:  </vt:lpstr>
      <vt:lpstr>Слайд 5</vt:lpstr>
      <vt:lpstr>Слайд 6</vt:lpstr>
      <vt:lpstr>Виды сказок                                                            в Комплексной Сказкотерапии</vt:lpstr>
      <vt:lpstr>Сказочная  игротерапия</vt:lpstr>
      <vt:lpstr>Слайд 9</vt:lpstr>
      <vt:lpstr>Слайд 10</vt:lpstr>
      <vt:lpstr>УВАЖЕНИЕ К ГРАНИЦАМ ЧУЖИХ МИРОВ …С ПЕРВОГО РАЗА НЕ ПОЛУЧАЕТСЯ</vt:lpstr>
      <vt:lpstr>Слайд 12</vt:lpstr>
      <vt:lpstr>Слайд 13</vt:lpstr>
      <vt:lpstr>Волшебник рассказывает сказку, а мастера сотворяют свои миры – ПЕСОЧНЫЕ КАРТИНЫ</vt:lpstr>
      <vt:lpstr>Диагностические приёмы комплексной сказкотерапии</vt:lpstr>
      <vt:lpstr>НЕВЕРБАЛЬНЫЕ телесные сигналы-тоже диагностика эмоционального состояния ребёнка</vt:lpstr>
      <vt:lpstr>Сказкотерапия и гендерное воспитание дошкольников</vt:lpstr>
      <vt:lpstr>     Методическая литература в помощь воспитателю</vt:lpstr>
      <vt:lpstr>         Книги Ольги Хухлаевой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134</cp:revision>
  <dcterms:modified xsi:type="dcterms:W3CDTF">2018-05-20T18:16:50Z</dcterms:modified>
</cp:coreProperties>
</file>