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4" r:id="rId6"/>
    <p:sldId id="265" r:id="rId7"/>
    <p:sldId id="261" r:id="rId8"/>
    <p:sldId id="277" r:id="rId9"/>
    <p:sldId id="267" r:id="rId10"/>
    <p:sldId id="268" r:id="rId11"/>
    <p:sldId id="279" r:id="rId12"/>
    <p:sldId id="270" r:id="rId13"/>
    <p:sldId id="271" r:id="rId14"/>
    <p:sldId id="262" r:id="rId15"/>
    <p:sldId id="280" r:id="rId16"/>
    <p:sldId id="263" r:id="rId17"/>
    <p:sldId id="272" r:id="rId18"/>
    <p:sldId id="273" r:id="rId19"/>
    <p:sldId id="274" r:id="rId20"/>
    <p:sldId id="275" r:id="rId21"/>
  </p:sldIdLst>
  <p:sldSz cx="9144000" cy="6858000" type="screen4x3"/>
  <p:notesSz cx="3017838" cy="45656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67" autoAdjust="0"/>
    <p:restoredTop sz="86377" autoAdjust="0"/>
  </p:normalViewPr>
  <p:slideViewPr>
    <p:cSldViewPr>
      <p:cViewPr varScale="1">
        <p:scale>
          <a:sx n="78" d="100"/>
          <a:sy n="78" d="100"/>
        </p:scale>
        <p:origin x="-161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Экспериментальная группа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легкая степень</c:v>
                </c:pt>
                <c:pt idx="1">
                  <c:v>средняя степень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0.74000000000000088</c:v>
                </c:pt>
                <c:pt idx="1">
                  <c:v>0.26</c:v>
                </c:pt>
              </c:numCache>
            </c:numRef>
          </c:val>
        </c:ser>
        <c:firstSliceAng val="0"/>
      </c:pieChart>
    </c:plotArea>
    <c:legend>
      <c:legendPos val="r"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0"/>
  <c:chart>
    <c:title/>
    <c:plotArea>
      <c:layout>
        <c:manualLayout>
          <c:layoutTarget val="inner"/>
          <c:xMode val="edge"/>
          <c:yMode val="edge"/>
          <c:x val="0.49954029793471977"/>
          <c:y val="0.36548539229185473"/>
          <c:w val="0.35092737379283973"/>
          <c:h val="0.5981680872670251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Контрольная группа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Лист1!$A$2:$A$5</c:f>
              <c:strCache>
                <c:ptCount val="3"/>
                <c:pt idx="0">
                  <c:v>лёгкая степень</c:v>
                </c:pt>
                <c:pt idx="1">
                  <c:v>средняя степень</c:v>
                </c:pt>
                <c:pt idx="2">
                  <c:v>усложненная адаптация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0.4</c:v>
                </c:pt>
                <c:pt idx="1">
                  <c:v>0.45</c:v>
                </c:pt>
                <c:pt idx="2">
                  <c:v>0.15000000000000022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8.0328783097895443E-2"/>
          <c:y val="0.22585605063767947"/>
          <c:w val="0.27739818709780822"/>
          <c:h val="0.77414394936232067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21157217847769041"/>
          <c:y val="4.5164342766845056E-2"/>
          <c:w val="0.61131840551181105"/>
          <c:h val="0.58958662729190436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высокий уровень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Первичная диагностика</c:v>
                </c:pt>
                <c:pt idx="2">
                  <c:v>Повторная диагностика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17</c:v>
                </c:pt>
                <c:pt idx="2">
                  <c:v>70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 уровень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Первичная диагностика</c:v>
                </c:pt>
                <c:pt idx="2">
                  <c:v>Повторная диагностика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50</c:v>
                </c:pt>
                <c:pt idx="2">
                  <c:v>15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 уровень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Первичная диагностика</c:v>
                </c:pt>
                <c:pt idx="2">
                  <c:v>Повторная диагностика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33</c:v>
                </c:pt>
                <c:pt idx="2">
                  <c:v>15</c:v>
                </c:pt>
              </c:numCache>
            </c:numRef>
          </c:val>
        </c:ser>
        <c:axId val="98952320"/>
        <c:axId val="98953856"/>
      </c:barChart>
      <c:catAx>
        <c:axId val="98952320"/>
        <c:scaling>
          <c:orientation val="minMax"/>
        </c:scaling>
        <c:axPos val="b"/>
        <c:tickLblPos val="low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8953856"/>
        <c:crosses val="autoZero"/>
        <c:auto val="1"/>
        <c:lblAlgn val="ctr"/>
        <c:lblOffset val="100"/>
      </c:catAx>
      <c:valAx>
        <c:axId val="98953856"/>
        <c:scaling>
          <c:orientation val="minMax"/>
        </c:scaling>
        <c:axPos val="l"/>
        <c:majorGridlines/>
        <c:numFmt formatCode="General" sourceLinked="1"/>
        <c:tickLblPos val="nextTo"/>
        <c:crossAx val="98952320"/>
        <c:crosses val="autoZero"/>
        <c:crossBetween val="between"/>
      </c:valAx>
    </c:plotArea>
    <c:legend>
      <c:legendPos val="r"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307730" cy="228283"/>
          </a:xfrm>
          <a:prstGeom prst="rect">
            <a:avLst/>
          </a:prstGeom>
        </p:spPr>
        <p:txBody>
          <a:bodyPr vert="horz" lIns="43333" tIns="21667" rIns="43333" bIns="21667" rtlCol="0"/>
          <a:lstStyle>
            <a:lvl1pPr algn="l">
              <a:defRPr sz="6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1709410" y="0"/>
            <a:ext cx="1307730" cy="228283"/>
          </a:xfrm>
          <a:prstGeom prst="rect">
            <a:avLst/>
          </a:prstGeom>
        </p:spPr>
        <p:txBody>
          <a:bodyPr vert="horz" lIns="43333" tIns="21667" rIns="43333" bIns="21667" rtlCol="0"/>
          <a:lstStyle>
            <a:lvl1pPr algn="r">
              <a:defRPr sz="600"/>
            </a:lvl1pPr>
          </a:lstStyle>
          <a:p>
            <a:fld id="{D9E4154F-7C11-46ED-9F6F-DCBA2E62707A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342900"/>
            <a:ext cx="2281238" cy="1711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43333" tIns="21667" rIns="43333" bIns="2166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301784" y="2168684"/>
            <a:ext cx="2414270" cy="2054543"/>
          </a:xfrm>
          <a:prstGeom prst="rect">
            <a:avLst/>
          </a:prstGeom>
        </p:spPr>
        <p:txBody>
          <a:bodyPr vert="horz" lIns="43333" tIns="21667" rIns="43333" bIns="2166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4336575"/>
            <a:ext cx="1307730" cy="228283"/>
          </a:xfrm>
          <a:prstGeom prst="rect">
            <a:avLst/>
          </a:prstGeom>
        </p:spPr>
        <p:txBody>
          <a:bodyPr vert="horz" lIns="43333" tIns="21667" rIns="43333" bIns="21667" rtlCol="0" anchor="b"/>
          <a:lstStyle>
            <a:lvl1pPr algn="l">
              <a:defRPr sz="6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1709410" y="4336575"/>
            <a:ext cx="1307730" cy="228283"/>
          </a:xfrm>
          <a:prstGeom prst="rect">
            <a:avLst/>
          </a:prstGeom>
        </p:spPr>
        <p:txBody>
          <a:bodyPr vert="horz" lIns="43333" tIns="21667" rIns="43333" bIns="21667" rtlCol="0" anchor="b"/>
          <a:lstStyle>
            <a:lvl1pPr algn="r">
              <a:defRPr sz="600"/>
            </a:lvl1pPr>
          </a:lstStyle>
          <a:p>
            <a:fld id="{3F6F7FFF-CF11-4D50-B528-DCAE4AA10DD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9926A-5016-49E7-8BAD-BBBB51A55A64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6AC3-A17C-4DB3-B69F-0CB19112A0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9926A-5016-49E7-8BAD-BBBB51A55A64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6AC3-A17C-4DB3-B69F-0CB19112A0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9926A-5016-49E7-8BAD-BBBB51A55A64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6AC3-A17C-4DB3-B69F-0CB19112A0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9926A-5016-49E7-8BAD-BBBB51A55A64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6AC3-A17C-4DB3-B69F-0CB19112A0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9926A-5016-49E7-8BAD-BBBB51A55A64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6AC3-A17C-4DB3-B69F-0CB19112A0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9926A-5016-49E7-8BAD-BBBB51A55A64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6AC3-A17C-4DB3-B69F-0CB19112A0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9926A-5016-49E7-8BAD-BBBB51A55A64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6AC3-A17C-4DB3-B69F-0CB19112A0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9926A-5016-49E7-8BAD-BBBB51A55A64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6AC3-A17C-4DB3-B69F-0CB19112A0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9926A-5016-49E7-8BAD-BBBB51A55A64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6AC3-A17C-4DB3-B69F-0CB19112A0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9926A-5016-49E7-8BAD-BBBB51A55A64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6AC3-A17C-4DB3-B69F-0CB19112A0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9926A-5016-49E7-8BAD-BBBB51A55A64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D56AC3-A17C-4DB3-B69F-0CB19112A0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59926A-5016-49E7-8BAD-BBBB51A55A64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D56AC3-A17C-4DB3-B69F-0CB19112A08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85861"/>
            <a:ext cx="7772400" cy="1857388"/>
          </a:xfrm>
        </p:spPr>
        <p:txBody>
          <a:bodyPr/>
          <a:lstStyle/>
          <a:p>
            <a:r>
              <a:rPr lang="ru-RU" dirty="0" smtClean="0"/>
              <a:t>Здравствуй, детский сад!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3714752"/>
            <a:ext cx="6357982" cy="1924048"/>
          </a:xfrm>
        </p:spPr>
        <p:txBody>
          <a:bodyPr/>
          <a:lstStyle/>
          <a:p>
            <a:r>
              <a:rPr lang="ru-RU" dirty="0" smtClean="0"/>
              <a:t>Проблема адаптации детей раннего возраста к ДОУ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42976" y="142852"/>
            <a:ext cx="68580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Компьютерная психолого-педагогическая презентация по теме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5" name="Рисунок 4" descr="шдпрд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3643314"/>
            <a:ext cx="2714644" cy="264320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357554" y="4929198"/>
            <a:ext cx="5572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Выполнила: 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педагог-психолог МБДОУ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/с№26</a:t>
            </a:r>
          </a:p>
          <a:p>
            <a:pPr algn="ctr"/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Дуденкова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Елена Александровна 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42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1.1 Общее родительское собрание в ДОУ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endParaRPr lang="ru-RU" sz="2800" u="sng" dirty="0" smtClean="0"/>
          </a:p>
          <a:p>
            <a:pPr algn="just">
              <a:buNone/>
            </a:pPr>
            <a:r>
              <a:rPr lang="ru-RU" sz="2800" u="sng" dirty="0" smtClean="0"/>
              <a:t>Срок проведения </a:t>
            </a:r>
            <a:r>
              <a:rPr lang="ru-RU" sz="2800" dirty="0" smtClean="0"/>
              <a:t>– май</a:t>
            </a:r>
          </a:p>
          <a:p>
            <a:pPr algn="just">
              <a:buNone/>
            </a:pPr>
            <a:r>
              <a:rPr lang="ru-RU" sz="2800" u="sng" dirty="0" smtClean="0"/>
              <a:t>Ответственные</a:t>
            </a:r>
            <a:r>
              <a:rPr lang="ru-RU" sz="2800" dirty="0" smtClean="0"/>
              <a:t> – заведующий, ст.воспитатель, педагог-психолог</a:t>
            </a:r>
          </a:p>
          <a:p>
            <a:pPr algn="just">
              <a:buNone/>
            </a:pPr>
            <a:r>
              <a:rPr lang="ru-RU" sz="2800" u="sng" dirty="0" smtClean="0"/>
              <a:t>Тематика:</a:t>
            </a:r>
          </a:p>
          <a:p>
            <a:pPr marL="342900" indent="-342900" algn="just">
              <a:buNone/>
            </a:pPr>
            <a:r>
              <a:rPr lang="ru-RU" sz="2800" dirty="0" smtClean="0"/>
              <a:t>- Знакомство с </a:t>
            </a:r>
            <a:r>
              <a:rPr lang="ru-RU" sz="2800" dirty="0" err="1" smtClean="0"/>
              <a:t>д</a:t>
            </a:r>
            <a:r>
              <a:rPr lang="ru-RU" sz="2800" dirty="0" smtClean="0"/>
              <a:t>/</a:t>
            </a:r>
            <a:r>
              <a:rPr lang="ru-RU" sz="2800" dirty="0" err="1" smtClean="0"/>
              <a:t>с</a:t>
            </a:r>
            <a:r>
              <a:rPr lang="ru-RU" sz="2800" dirty="0" smtClean="0"/>
              <a:t> (документы, образовательная программа), экскурсия по саду</a:t>
            </a:r>
          </a:p>
          <a:p>
            <a:pPr marL="342900" indent="-342900" algn="just">
              <a:buFontTx/>
              <a:buChar char="-"/>
            </a:pPr>
            <a:r>
              <a:rPr lang="ru-RU" sz="2800" dirty="0" smtClean="0"/>
              <a:t>Беседа « Зачем ребенку нужен детский сад? Подготовка  к  посещению ДОУ»</a:t>
            </a:r>
          </a:p>
          <a:p>
            <a:pPr marL="342900" indent="-342900" algn="just"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Анкетирование родителей «Моё первое впечатление 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/с «Сказка»</a:t>
            </a:r>
          </a:p>
          <a:p>
            <a:pPr marL="342900" indent="-342900" algn="just"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Знакомство родителей с планом адаптационного периода, запись на участие (по желанию)</a:t>
            </a:r>
          </a:p>
          <a:p>
            <a:r>
              <a:rPr lang="ru-RU" dirty="0" smtClean="0"/>
              <a:t>..\Работа с </a:t>
            </a:r>
            <a:r>
              <a:rPr lang="ru-RU" dirty="0" err="1" smtClean="0"/>
              <a:t>родителями\Собрания\Ясли.Адаптация\Первый</a:t>
            </a:r>
            <a:r>
              <a:rPr lang="ru-RU" dirty="0" smtClean="0"/>
              <a:t> раз в детский сад. Общее собрание. Как подготовиться к детскому саду..</a:t>
            </a:r>
            <a:r>
              <a:rPr lang="ru-RU" dirty="0" err="1" smtClean="0"/>
              <a:t>doc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10334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1.2. Прогноз адаптации</a:t>
            </a:r>
            <a:endParaRPr lang="ru-RU" sz="4000" dirty="0"/>
          </a:p>
        </p:txBody>
      </p:sp>
      <p:sp>
        <p:nvSpPr>
          <p:cNvPr id="3" name="Овал 2"/>
          <p:cNvSpPr/>
          <p:nvPr/>
        </p:nvSpPr>
        <p:spPr>
          <a:xfrm>
            <a:off x="2714612" y="1714488"/>
            <a:ext cx="3714776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Первая встреча с мамой и малышом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14348" y="2643182"/>
            <a:ext cx="2786082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Прямой контакт с ребенком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5857884" y="2643182"/>
            <a:ext cx="2928958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Анкетирование родителей с последующими рекомендациями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642910" y="4572008"/>
            <a:ext cx="2928958" cy="2000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Наблюдение: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Общий эмоциональный фон, контактность, привязанность к родителю, уровень развития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929322" y="4572008"/>
            <a:ext cx="2928926" cy="2071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Анкетирование с целью выявления умений и навыков, облегчающих адаптацию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2000232" y="4143380"/>
            <a:ext cx="214314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 flipH="1">
            <a:off x="7286644" y="4143380"/>
            <a:ext cx="214314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305800" cy="1214446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1.3. Взаимодействие психолога с воспитателями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000364" y="1857364"/>
            <a:ext cx="2786082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Лекция - консультация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0" y="3071810"/>
            <a:ext cx="2714644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Ответы на интересующие вопросы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3071802" y="4786322"/>
            <a:ext cx="2714644" cy="1643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Игровые упражнения в виде решения трудных ситуаций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6143636" y="3000372"/>
            <a:ext cx="2714644" cy="17145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Рекомендации психолога</a:t>
            </a:r>
            <a:endParaRPr lang="ru-RU" dirty="0"/>
          </a:p>
        </p:txBody>
      </p:sp>
      <p:cxnSp>
        <p:nvCxnSpPr>
          <p:cNvPr id="11" name="Прямая со стрелкой 10"/>
          <p:cNvCxnSpPr>
            <a:stCxn id="4" idx="2"/>
            <a:endCxn id="5" idx="0"/>
          </p:cNvCxnSpPr>
          <p:nvPr/>
        </p:nvCxnSpPr>
        <p:spPr>
          <a:xfrm rot="10800000" flipV="1">
            <a:off x="1357322" y="2536024"/>
            <a:ext cx="1643042" cy="5357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5" idx="4"/>
            <a:endCxn id="6" idx="2"/>
          </p:cNvCxnSpPr>
          <p:nvPr/>
        </p:nvCxnSpPr>
        <p:spPr>
          <a:xfrm rot="16200000" flipH="1">
            <a:off x="1732356" y="4268412"/>
            <a:ext cx="964413" cy="17144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6" idx="6"/>
            <a:endCxn id="7" idx="4"/>
          </p:cNvCxnSpPr>
          <p:nvPr/>
        </p:nvCxnSpPr>
        <p:spPr>
          <a:xfrm flipV="1">
            <a:off x="5786446" y="4714884"/>
            <a:ext cx="1714512" cy="8929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305800" cy="1000132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1.4. «Мамина школа»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1714488"/>
            <a:ext cx="785818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Цель программы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Облегчение адаптационного периода у детей раннего возраста через создание эмоционально комфортных условий пребывания в детском саду и предотвращение причин психосоматических заболеваний.</a:t>
            </a:r>
          </a:p>
          <a:p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Основные задачи: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Познакомить семьи будущих воспитанников, с педагогами, с оборудованием и оснащением группы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Формировать у детей положительные эмоциональные отношения с взрослыми и сверстниками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Развивать у детей навыки совместной игры, предметного взаимодействия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 Формировать у родителя представление о значимых факторах облегчения периода адаптации.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500066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Организация «Маминой школы»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SL27092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857752" y="3857604"/>
            <a:ext cx="4286248" cy="3000396"/>
          </a:xfrm>
        </p:spPr>
      </p:pic>
      <p:pic>
        <p:nvPicPr>
          <p:cNvPr id="5" name="Рисунок 4" descr="SL27092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596" y="1428736"/>
            <a:ext cx="4357686" cy="2786058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305800" cy="928694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Алгоритм постепенного вхождения в детский сад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28596" y="1714488"/>
            <a:ext cx="3286148" cy="47149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Приход ребенка на прогулку</a:t>
            </a:r>
          </a:p>
          <a:p>
            <a:pPr marL="342900" indent="-342900" algn="just"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приход в группу во время свободной игровой деятельности</a:t>
            </a:r>
          </a:p>
          <a:p>
            <a:pPr marL="342900" indent="-342900" algn="just"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Ребенок остается на 2 часа </a:t>
            </a:r>
          </a:p>
          <a:p>
            <a:pPr marL="342900" indent="-342900" algn="just"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Ребенок приходит к завтраку и остается на 3 часа</a:t>
            </a:r>
          </a:p>
          <a:p>
            <a:pPr marL="342900" indent="-342900" algn="just"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Ребенок остается один с завтрака до обеда</a:t>
            </a:r>
          </a:p>
          <a:p>
            <a:pPr marL="342900" indent="-342900" algn="just"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Ребенок остается на сон, родители забирают сразу после сна</a:t>
            </a:r>
          </a:p>
          <a:p>
            <a:pPr marL="342900" indent="-342900" algn="just"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Ребенок остается на целый день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Двойная стрелка влево/вправо 4"/>
          <p:cNvSpPr/>
          <p:nvPr/>
        </p:nvSpPr>
        <p:spPr>
          <a:xfrm>
            <a:off x="3714744" y="3500438"/>
            <a:ext cx="2428892" cy="107157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143636" y="1928802"/>
            <a:ext cx="2786082" cy="41434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Целенаправленная организованная деятельность:</a:t>
            </a:r>
          </a:p>
          <a:p>
            <a:pPr algn="ctr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Сказкотерапия</a:t>
            </a: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Пескотерапия</a:t>
            </a: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Подвижные игры</a:t>
            </a: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Музыкальные минутки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305800" cy="428628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Этапы работы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785794"/>
            <a:ext cx="711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2 . Основной</a:t>
            </a:r>
          </a:p>
          <a:p>
            <a:pPr algn="ctr"/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 (после поступления в ДОУ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1571612"/>
            <a:ext cx="1643074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Адаптационные занятия с детским коллективом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43174" y="2143116"/>
            <a:ext cx="1643074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Работа с родителями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857752" y="2143116"/>
            <a:ext cx="1714512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Работа с педагогами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000892" y="1643050"/>
            <a:ext cx="1643074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Заполнение листов адаптации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00034" y="3286124"/>
            <a:ext cx="1643074" cy="32147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ПрограммаА.С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Роньжиной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«Занятия психолога и детей 2-4 лет в период адаптации к ДОУ»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 раза в неделю, 2 месяца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500298" y="4000504"/>
            <a:ext cx="1928826" cy="2714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1.Индивидуальные и групповые консультации, памятки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Тренинговая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работа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3. Папка с информацией на группе «Капельки психологической помощи»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857752" y="4000504"/>
            <a:ext cx="1714512" cy="2714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1.Индивидуальные и групповые консультации для педагогов по взаимодействию с ребенком.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Тренинговая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работа,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семинары-практикумы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000892" y="3286124"/>
            <a:ext cx="1714512" cy="32147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Наблюдение за детьми в группе в течение всего времени пребывания</a:t>
            </a:r>
          </a:p>
          <a:p>
            <a:pPr algn="ctr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Прямая соединительная линия 23"/>
          <p:cNvCxnSpPr>
            <a:stCxn id="5" idx="2"/>
            <a:endCxn id="19" idx="0"/>
          </p:cNvCxnSpPr>
          <p:nvPr/>
        </p:nvCxnSpPr>
        <p:spPr>
          <a:xfrm rot="5400000">
            <a:off x="1035819" y="3000372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6" idx="2"/>
            <a:endCxn id="20" idx="0"/>
          </p:cNvCxnSpPr>
          <p:nvPr/>
        </p:nvCxnSpPr>
        <p:spPr>
          <a:xfrm rot="5400000">
            <a:off x="3000364" y="3536157"/>
            <a:ext cx="92869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7" idx="2"/>
            <a:endCxn id="21" idx="0"/>
          </p:cNvCxnSpPr>
          <p:nvPr/>
        </p:nvCxnSpPr>
        <p:spPr>
          <a:xfrm rot="5400000">
            <a:off x="5250661" y="3536157"/>
            <a:ext cx="92869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8" idx="2"/>
            <a:endCxn id="22" idx="0"/>
          </p:cNvCxnSpPr>
          <p:nvPr/>
        </p:nvCxnSpPr>
        <p:spPr>
          <a:xfrm rot="16200000" flipH="1">
            <a:off x="7483098" y="2911074"/>
            <a:ext cx="714380" cy="35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305800" cy="1285884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Критерии оценки эффективности программы сопровождения адаптационного периода в ДОУ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2000240"/>
            <a:ext cx="821537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Показатели:</a:t>
            </a:r>
          </a:p>
          <a:p>
            <a:pPr>
              <a:buFont typeface="Wingdings" pitchFamily="2" charset="2"/>
              <a:buChar char="ü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Диагностика уровня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адаптированности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детей раннего возраста к ДОУ</a:t>
            </a:r>
          </a:p>
          <a:p>
            <a:pPr>
              <a:buFont typeface="Wingdings" pitchFamily="2" charset="2"/>
              <a:buChar char="ü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Анкетирование родителей по степени осведомленности об особенностях адаптационного периода</a:t>
            </a:r>
          </a:p>
          <a:p>
            <a:pPr>
              <a:buFont typeface="Wingdings" pitchFamily="2" charset="2"/>
              <a:buChar char="ü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Отзывы родителей по организации семейной группы «Мамина школа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305800" cy="92869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Анализ результатов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адаптированности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к ДОУ у детей раннего возраста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1785926"/>
            <a:ext cx="8215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Экспериментальная группа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дети, проходившие подготовительный этап адаптационного периода – индивидуальная встреча с психологом, «Мамина школа»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2786058"/>
          <a:ext cx="3643306" cy="3317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3786182" y="2857496"/>
          <a:ext cx="5357818" cy="3143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305800" cy="114300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Динамика уровня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адаптированности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к ДОУ у детей раннего возраста</a:t>
            </a:r>
            <a:endParaRPr lang="ru-RU" sz="3200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500034" y="1785926"/>
          <a:ext cx="8358246" cy="4495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714356"/>
            <a:ext cx="800105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/>
              <a:t>Адаптация</a:t>
            </a:r>
          </a:p>
          <a:p>
            <a:pPr algn="ctr"/>
            <a:r>
              <a:rPr lang="ru-RU" sz="4400" dirty="0" smtClean="0"/>
              <a:t> </a:t>
            </a:r>
            <a:r>
              <a:rPr lang="ru-RU" sz="3200" dirty="0" smtClean="0"/>
              <a:t>– </a:t>
            </a:r>
            <a:r>
              <a:rPr lang="ru-RU" sz="2800" dirty="0" smtClean="0"/>
              <a:t>это: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 smtClean="0"/>
              <a:t>  от лат. </a:t>
            </a:r>
            <a:r>
              <a:rPr lang="ru-RU" sz="2800" dirty="0" err="1" smtClean="0"/>
              <a:t>adaptatio</a:t>
            </a:r>
            <a:r>
              <a:rPr lang="ru-RU" sz="2800" dirty="0" smtClean="0"/>
              <a:t>  - «приспособляю»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/>
              <a:t> </a:t>
            </a:r>
            <a:r>
              <a:rPr lang="ru-RU" sz="2800" dirty="0" smtClean="0"/>
              <a:t>сложный процесс приспособления организма, протекающий на разных уровнях – физиологическом, социальном, психологическом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/>
              <a:t> </a:t>
            </a:r>
            <a:r>
              <a:rPr lang="ru-RU" sz="2800" dirty="0" smtClean="0"/>
              <a:t> привыкание человека к новым обстоятельствам и новой обстановке, в конкретном случае – это привыкание малыша к детскому саду</a:t>
            </a:r>
            <a:endParaRPr lang="ru-RU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79608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Литература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4348" y="2071678"/>
            <a:ext cx="821537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Лапина И.В. Адаптация детей при поступлении в детский сад. – Волгоград, «Учитель», 2010</a:t>
            </a:r>
          </a:p>
          <a:p>
            <a:pPr marL="342900" indent="-342900">
              <a:buAutoNum type="arabicPeriod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Кремлякова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А. Ю. Психологическое сопровождение детей с раннего возраста в ДОУ. СПб, «Детство – Пресс»,2013</a:t>
            </a:r>
          </a:p>
          <a:p>
            <a:pPr marL="342900" indent="-34290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Соколовская Н.В.  Адаптация ребенка к условиям детского сада. – Волгоград, «Учитель», 2010</a:t>
            </a:r>
          </a:p>
          <a:p>
            <a:pPr marL="342900" indent="-342900">
              <a:buAutoNum type="arabicPeriod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Севостьянова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Е.О. Дружная семейка. Программа адаптации детей к ДОУ. – Москва, «Сфера», 2007</a:t>
            </a:r>
          </a:p>
          <a:p>
            <a:pPr marL="342900" indent="-34290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Кирюхина Н.В. Организация и содержание работы по адаптации детей в ДОУ. – Москва, «Айрис-Дидактика», 2006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305800" cy="571504"/>
          </a:xfrm>
        </p:spPr>
        <p:txBody>
          <a:bodyPr>
            <a:noAutofit/>
          </a:bodyPr>
          <a:lstStyle/>
          <a:p>
            <a:r>
              <a:rPr lang="ru-RU" dirty="0" smtClean="0"/>
              <a:t>Актуальность проблемы: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28597" y="928670"/>
            <a:ext cx="850112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Адаптационный период – серьёзное испытание для малышей.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В возрасте от 1 до 3 лет ребенок имеет ряд специфических особенностей, среди которых обостренная чувствительность к разлуке с матерью и страх новизны. Адаптация к ДОУ проходит крайне болезненно. 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Вызванные адаптацией стрессовые реакции надолго нарушают эмоциональное состояние детей.  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Этот период не проходит бесследно даже при благоприятном его окончании, а оставляет след в нервно-психическом развитии ребенка.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Воспитатели групп не всегда оказывают вновь поступившим детям квалифицированную помощь и психолого-педагогическую поддержку.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Построение целостной модели адаптационного периода обусловливает успешность вхождения ребенка в детский сад.</a:t>
            </a:r>
          </a:p>
          <a:p>
            <a:pPr algn="just"/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42852"/>
            <a:ext cx="821537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 smtClean="0"/>
              <a:t>Цель построения модели</a:t>
            </a:r>
            <a:r>
              <a:rPr lang="ru-RU" dirty="0" smtClean="0"/>
              <a:t>: создание условий, облегчающих адаптационный период при поступлении ребенка в дошкольное учреждение путем взаимодействия детского сада и семьи.</a:t>
            </a:r>
            <a:endParaRPr lang="ru-RU" sz="2000" dirty="0" smtClean="0"/>
          </a:p>
          <a:p>
            <a:pPr algn="just"/>
            <a:endParaRPr lang="ru-RU" sz="2000" dirty="0"/>
          </a:p>
          <a:p>
            <a:pPr algn="just"/>
            <a:r>
              <a:rPr lang="ru-RU" sz="2800" b="1" dirty="0" smtClean="0"/>
              <a:t>Задачи: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000" b="1" dirty="0" smtClean="0"/>
              <a:t> </a:t>
            </a:r>
            <a:r>
              <a:rPr lang="ru-RU" sz="2000" dirty="0" smtClean="0"/>
              <a:t>помочь детям раннего возраста преодолеть стрессовые состояния в период адаптации к дошкольному учреждению;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000" dirty="0" smtClean="0"/>
              <a:t> использовать новые организационные способы привлечения родителей неорганизованных детей к сотрудничеству с детским садом;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000" dirty="0" smtClean="0"/>
              <a:t> познакомить семьи будущих воспитанников друг с другом, с педагогами и специалистами, с оснащением и оборудованием детского сада;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000" dirty="0" smtClean="0"/>
              <a:t> оказывать квалифицированную консультативную и практическую помощь родителям по уходу за ребенком, проблемам его воспитания, развития и адаптации к детскому саду;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2000" dirty="0" smtClean="0"/>
              <a:t>  формировать у педагогов способность к активному социальному взаимодействию с родителями и поступающими в детский сад детьми.</a:t>
            </a:r>
          </a:p>
          <a:p>
            <a:pPr algn="just">
              <a:buFont typeface="Wingdings" pitchFamily="2" charset="2"/>
              <a:buChar char="ü"/>
            </a:pPr>
            <a:endParaRPr 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305800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3 степени адаптации ребенка к условиям ДОУ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2071678"/>
            <a:ext cx="2286016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Адаптация лёгкой степени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357554" y="2071678"/>
            <a:ext cx="2286016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Адаптация средней тяжести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357950" y="2071678"/>
            <a:ext cx="2286016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Тяжелая степень адаптации</a:t>
            </a:r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 flipH="1" flipV="1">
            <a:off x="1286646" y="1857364"/>
            <a:ext cx="42783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 flipH="1" flipV="1">
            <a:off x="4287042" y="1856570"/>
            <a:ext cx="42783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 flipH="1" flipV="1">
            <a:off x="7287438" y="1857364"/>
            <a:ext cx="42783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500166" y="1643050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357158" y="3357562"/>
            <a:ext cx="2428892" cy="32147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Поведение нормализуется в течении  2-х недель</a:t>
            </a:r>
          </a:p>
          <a:p>
            <a:pPr algn="just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Аппетит восстанавливается к концу 1 недели</a:t>
            </a:r>
          </a:p>
          <a:p>
            <a:pPr algn="just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Сон налаживается через 1-2 недели</a:t>
            </a:r>
          </a:p>
          <a:p>
            <a:pPr algn="just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Преобладание устойчивое спокойное эмоциональное состояние</a:t>
            </a:r>
          </a:p>
          <a:p>
            <a:pPr algn="just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Контактирует со взрослыми и детьми</a:t>
            </a:r>
          </a:p>
          <a:p>
            <a:pPr algn="just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Болезнь не более 1 раза, без осложнений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286116" y="3357562"/>
            <a:ext cx="2500330" cy="32147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Сон и аппетит восстанавливаются через 20-40 дней</a:t>
            </a:r>
          </a:p>
          <a:p>
            <a:pPr algn="just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Эмоциональное состояние неустойчиво на протяжении месяца: плач, крик при расставании и встрече с близкими</a:t>
            </a:r>
          </a:p>
          <a:p>
            <a:pPr algn="just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Контактность снижена</a:t>
            </a:r>
          </a:p>
          <a:p>
            <a:pPr algn="just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Речь замедляется</a:t>
            </a:r>
          </a:p>
          <a:p>
            <a:pPr algn="just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Признаки невротических реакций – избирательность в отношениях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286512" y="3357562"/>
            <a:ext cx="2428892" cy="32147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Сон – короткий, беспокойный</a:t>
            </a:r>
          </a:p>
          <a:p>
            <a:pPr algn="just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Аппетит снижен, отказ от еды</a:t>
            </a:r>
          </a:p>
          <a:p>
            <a:pPr algn="just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Активное  или пассивное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эмоц.состояние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(плач, крик, агрессия или  пассивность, подавленность)</a:t>
            </a:r>
          </a:p>
          <a:p>
            <a:pPr algn="just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Невротические реакции – рвота,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энурез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тики, заикание, страхи, истерики</a:t>
            </a:r>
          </a:p>
          <a:p>
            <a:pPr algn="just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Длительные заболевания, осложнения</a:t>
            </a:r>
          </a:p>
          <a:p>
            <a:pPr algn="just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Задержка речевого развития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Прямая соединительная линия 24"/>
          <p:cNvCxnSpPr>
            <a:stCxn id="4" idx="2"/>
            <a:endCxn id="21" idx="0"/>
          </p:cNvCxnSpPr>
          <p:nvPr/>
        </p:nvCxnSpPr>
        <p:spPr>
          <a:xfrm rot="5400000">
            <a:off x="1321571" y="3107529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5" idx="2"/>
          </p:cNvCxnSpPr>
          <p:nvPr/>
        </p:nvCxnSpPr>
        <p:spPr>
          <a:xfrm rot="5400000">
            <a:off x="4250529" y="3107529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6" idx="2"/>
            <a:endCxn id="23" idx="0"/>
          </p:cNvCxnSpPr>
          <p:nvPr/>
        </p:nvCxnSpPr>
        <p:spPr>
          <a:xfrm rot="5400000">
            <a:off x="7250925" y="3107529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14356"/>
          </a:xfrm>
        </p:spPr>
        <p:txBody>
          <a:bodyPr>
            <a:noAutofit/>
          </a:bodyPr>
          <a:lstStyle/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Возрастные особенности детей и принципы организации периода адаптации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857231"/>
          <a:ext cx="8858312" cy="5920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0558"/>
                <a:gridCol w="6197754"/>
              </a:tblGrid>
              <a:tr h="57948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Возрастные особенности детей 2-3 лет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Принципы организации периода адаптации в ДОУ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77783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1. Дети не приспособлены к отрыву от родителей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Присутствие в группе мамы или другого значимого человека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72099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2. Интенсивное физическое развитие ребенка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Последовательное, постепенное преодоление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факторов </a:t>
                      </a:r>
                      <a:r>
                        <a:rPr lang="ru-RU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дезадаптации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(заблаговременный перевод ребенка на режим дня детского сада, развитие детской самостоятельности и др.)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72099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3. Ребенок очень эмоционален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Обеспечение комфортной обстановки в детском саду, эмоциональная поддержка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со стороны родителей, организация знакомых видов деятельности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7233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4. Ребенок испытывает потребность ориентироваться в окружающей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среде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Минимизация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времени нахождения в группе, постепенное знакомство с ней, привнесение в обстановку знакомых ребенку предметов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2347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5.Ведущим видом деятельности является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предметная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Помощь в освоении разнообразных действий с предметами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2347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6. Ранний возраст является «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доигровым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» периодом развития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Создание игровых ситуаций, формирование игровых умений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92869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Последовательность этапов</a:t>
            </a:r>
            <a:br>
              <a:rPr lang="ru-RU" sz="2800" dirty="0" smtClean="0"/>
            </a:br>
            <a:r>
              <a:rPr lang="ru-RU" sz="2800" dirty="0" smtClean="0"/>
              <a:t>организации адаптационного периода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929222"/>
          </a:xfrm>
        </p:spPr>
        <p:txBody>
          <a:bodyPr>
            <a:normAutofit fontScale="92500" lnSpcReduction="10000"/>
          </a:bodyPr>
          <a:lstStyle/>
          <a:p>
            <a:r>
              <a:rPr lang="ru-RU" b="1" u="sng" dirty="0" smtClean="0"/>
              <a:t>Первый этап – подготовительный</a:t>
            </a:r>
            <a:r>
              <a:rPr lang="ru-RU" dirty="0" smtClean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прогноз адаптации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взаимодействие педагога – психолога с воспитателями групп раннего возраста в виде лекций-консультаций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дети вместе с родителями посещают «Мамину школу»</a:t>
            </a:r>
          </a:p>
          <a:p>
            <a:r>
              <a:rPr lang="ru-RU" b="1" u="sng" dirty="0" smtClean="0"/>
              <a:t>Второй этап – основной</a:t>
            </a:r>
            <a:r>
              <a:rPr lang="ru-RU" dirty="0" smtClean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малыши переходят в группу с обычным режимом в соответствии с разработанным алгоритмом постепенного вхождения в детский сад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проведение занятий по адаптации с детским коллективом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Организация консультаций, тренингов с педагогами и родителями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305800" cy="114300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Модель организации адаптационного периода при поступлении ребенка в ДОУ</a:t>
            </a:r>
            <a:endParaRPr lang="ru-RU" sz="32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143240" y="2000240"/>
            <a:ext cx="2500330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Адаптационная группа</a:t>
            </a:r>
          </a:p>
          <a:p>
            <a:pPr algn="ctr"/>
            <a:r>
              <a:rPr lang="ru-RU" dirty="0" smtClean="0"/>
              <a:t>«Мамина школа»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28662" y="3571876"/>
            <a:ext cx="2071702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Лекции-консультации с педагогами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57224" y="5429264"/>
            <a:ext cx="2143140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Индивидуальная встреча с семьей – прогноз адаптации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857884" y="3571876"/>
            <a:ext cx="2214578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Алгоритм постепенного вхождения в детский сад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929322" y="5429264"/>
            <a:ext cx="2214578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Адаптационные занятия с психологом</a:t>
            </a:r>
            <a:endParaRPr lang="ru-RU" dirty="0"/>
          </a:p>
        </p:txBody>
      </p:sp>
      <p:sp>
        <p:nvSpPr>
          <p:cNvPr id="8" name="Стрелка углом 7"/>
          <p:cNvSpPr/>
          <p:nvPr/>
        </p:nvSpPr>
        <p:spPr>
          <a:xfrm>
            <a:off x="1857356" y="2571744"/>
            <a:ext cx="857256" cy="1000132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Стрелка вверх 8"/>
          <p:cNvSpPr/>
          <p:nvPr/>
        </p:nvSpPr>
        <p:spPr>
          <a:xfrm>
            <a:off x="1714480" y="4786322"/>
            <a:ext cx="357190" cy="6429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углом 9"/>
          <p:cNvSpPr/>
          <p:nvPr/>
        </p:nvSpPr>
        <p:spPr>
          <a:xfrm rot="5400000">
            <a:off x="6072198" y="2500306"/>
            <a:ext cx="1000132" cy="1143008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61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Стрелка вниз 10"/>
          <p:cNvSpPr/>
          <p:nvPr/>
        </p:nvSpPr>
        <p:spPr>
          <a:xfrm flipH="1">
            <a:off x="6715140" y="4786322"/>
            <a:ext cx="357190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Этапы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/>
          <a:lstStyle/>
          <a:p>
            <a:pPr algn="ctr"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1. Подготовительный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857364"/>
            <a:ext cx="2643206" cy="1857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1.1.Знакомство родителей  с ДОУ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(общее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родит.собрание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85918" y="4071942"/>
            <a:ext cx="2571768" cy="1928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1.2.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Прогноз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адаптации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(индивидуальные встречи с семьей)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29190" y="4071942"/>
            <a:ext cx="2714644" cy="1928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1.3.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Взаимодействие психолога с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воспитателями (консультации, подготовка группы)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43636" y="1857364"/>
            <a:ext cx="2643206" cy="1857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1.4.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«Мамина школа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(цикл занятий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мама+ребенок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группе ДОО)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 стрелкой 12"/>
          <p:cNvCxnSpPr>
            <a:endCxn id="4" idx="0"/>
          </p:cNvCxnSpPr>
          <p:nvPr/>
        </p:nvCxnSpPr>
        <p:spPr>
          <a:xfrm rot="10800000" flipV="1">
            <a:off x="1821638" y="1214422"/>
            <a:ext cx="2321735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7" idx="0"/>
          </p:cNvCxnSpPr>
          <p:nvPr/>
        </p:nvCxnSpPr>
        <p:spPr>
          <a:xfrm>
            <a:off x="4929190" y="1214422"/>
            <a:ext cx="2536049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5" idx="0"/>
          </p:cNvCxnSpPr>
          <p:nvPr/>
        </p:nvCxnSpPr>
        <p:spPr>
          <a:xfrm rot="5400000">
            <a:off x="2428860" y="1928802"/>
            <a:ext cx="2786082" cy="1500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endCxn id="6" idx="0"/>
          </p:cNvCxnSpPr>
          <p:nvPr/>
        </p:nvCxnSpPr>
        <p:spPr>
          <a:xfrm rot="16200000" flipH="1">
            <a:off x="4036215" y="1821645"/>
            <a:ext cx="2786082" cy="1714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1674</TotalTime>
  <Words>1304</Words>
  <Application>Microsoft Office PowerPoint</Application>
  <PresentationFormat>Экран (4:3)</PresentationFormat>
  <Paragraphs>167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Поток</vt:lpstr>
      <vt:lpstr>Здравствуй, детский сад!</vt:lpstr>
      <vt:lpstr>Слайд 2</vt:lpstr>
      <vt:lpstr>Актуальность проблемы:</vt:lpstr>
      <vt:lpstr>Слайд 4</vt:lpstr>
      <vt:lpstr>3 степени адаптации ребенка к условиям ДОУ</vt:lpstr>
      <vt:lpstr>Возрастные особенности детей и принципы организации периода адаптации</vt:lpstr>
      <vt:lpstr>Последовательность этапов организации адаптационного периода</vt:lpstr>
      <vt:lpstr>Модель организации адаптационного периода при поступлении ребенка в ДОУ</vt:lpstr>
      <vt:lpstr>Этапы работы</vt:lpstr>
      <vt:lpstr>1.1 Общее родительское собрание в ДОУ</vt:lpstr>
      <vt:lpstr>1.2. Прогноз адаптации</vt:lpstr>
      <vt:lpstr>1.3. Взаимодействие психолога с воспитателями </vt:lpstr>
      <vt:lpstr>1.4. «Мамина школа»</vt:lpstr>
      <vt:lpstr>Организация «Маминой школы»</vt:lpstr>
      <vt:lpstr>Алгоритм постепенного вхождения в детский сад</vt:lpstr>
      <vt:lpstr>Этапы работы</vt:lpstr>
      <vt:lpstr>Критерии оценки эффективности программы сопровождения адаптационного периода в ДОУ</vt:lpstr>
      <vt:lpstr>Анализ результатов адаптированности к ДОУ у детей раннего возраста</vt:lpstr>
      <vt:lpstr>Динамика уровня адаптированности к ДОУ у детей раннего возраста</vt:lpstr>
      <vt:lpstr>Литература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Здравствуй, детский сад!</dc:title>
  <dc:creator>Елена</dc:creator>
  <cp:lastModifiedBy>Елена</cp:lastModifiedBy>
  <cp:revision>131</cp:revision>
  <dcterms:created xsi:type="dcterms:W3CDTF">2013-12-21T19:21:42Z</dcterms:created>
  <dcterms:modified xsi:type="dcterms:W3CDTF">2018-11-09T08:51:17Z</dcterms:modified>
</cp:coreProperties>
</file>