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03" autoAdjust="0"/>
  </p:normalViewPr>
  <p:slideViewPr>
    <p:cSldViewPr>
      <p:cViewPr varScale="1">
        <p:scale>
          <a:sx n="78" d="100"/>
          <a:sy n="78" d="100"/>
        </p:scale>
        <p:origin x="-114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CF994-9389-48C1-8DA5-7914131489A0}" type="datetimeFigureOut">
              <a:rPr lang="ru-RU" smtClean="0"/>
              <a:t>25.02.2019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154A4-DA6A-40B7-9704-C20F070573E8}" type="slidenum">
              <a:rPr lang="ru-RU" smtClean="0"/>
              <a:t>‹#›</a:t>
            </a:fld>
            <a:endParaRPr lang="ru-RU"/>
          </a:p>
        </p:txBody>
      </p:sp>
    </p:spTree>
    <p:extLst>
      <p:ext uri="{BB962C8B-B14F-4D97-AF65-F5344CB8AC3E}">
        <p14:creationId xmlns:p14="http://schemas.microsoft.com/office/powerpoint/2010/main" val="3629259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B6154A4-DA6A-40B7-9704-C20F070573E8}" type="slidenum">
              <a:rPr lang="ru-RU" smtClean="0"/>
              <a:t>1</a:t>
            </a:fld>
            <a:endParaRPr lang="ru-RU"/>
          </a:p>
        </p:txBody>
      </p:sp>
    </p:spTree>
    <p:extLst>
      <p:ext uri="{BB962C8B-B14F-4D97-AF65-F5344CB8AC3E}">
        <p14:creationId xmlns:p14="http://schemas.microsoft.com/office/powerpoint/2010/main" val="431115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0FF920CF-0ECD-4822-A4E0-25B3EED72B95}" type="datetimeFigureOut">
              <a:rPr lang="ru-RU" smtClean="0"/>
              <a:t>25.02.2019</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D37FB4BA-53A0-4B45-B20D-1F87A320B30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FF920CF-0ECD-4822-A4E0-25B3EED72B95}" type="datetimeFigureOut">
              <a:rPr lang="ru-RU" smtClean="0"/>
              <a:t>25.02.2019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7FB4BA-53A0-4B45-B20D-1F87A320B30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F920CF-0ECD-4822-A4E0-25B3EED72B95}" type="datetimeFigureOut">
              <a:rPr lang="ru-RU" smtClean="0"/>
              <a:t>25.02.2019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7FB4BA-53A0-4B45-B20D-1F87A320B30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F920CF-0ECD-4822-A4E0-25B3EED72B95}" type="datetimeFigureOut">
              <a:rPr lang="ru-RU" smtClean="0"/>
              <a:t>25.02.2019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7FB4BA-53A0-4B45-B20D-1F87A320B309}"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F920CF-0ECD-4822-A4E0-25B3EED72B95}" type="datetimeFigureOut">
              <a:rPr lang="ru-RU" smtClean="0"/>
              <a:t>25.02.2019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37FB4BA-53A0-4B45-B20D-1F87A320B309}"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FF920CF-0ECD-4822-A4E0-25B3EED72B95}" type="datetimeFigureOut">
              <a:rPr lang="ru-RU" smtClean="0"/>
              <a:t>25.02.2019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7FB4BA-53A0-4B45-B20D-1F87A320B309}"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0FF920CF-0ECD-4822-A4E0-25B3EED72B95}" type="datetimeFigureOut">
              <a:rPr lang="ru-RU" smtClean="0"/>
              <a:t>25.02.2019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37FB4BA-53A0-4B45-B20D-1F87A320B30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FF920CF-0ECD-4822-A4E0-25B3EED72B95}" type="datetimeFigureOut">
              <a:rPr lang="ru-RU" smtClean="0"/>
              <a:t>25.02.2019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37FB4BA-53A0-4B45-B20D-1F87A320B309}"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F920CF-0ECD-4822-A4E0-25B3EED72B95}" type="datetimeFigureOut">
              <a:rPr lang="ru-RU" smtClean="0"/>
              <a:t>25.02.2019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7FB4BA-53A0-4B45-B20D-1F87A320B30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F920CF-0ECD-4822-A4E0-25B3EED72B95}" type="datetimeFigureOut">
              <a:rPr lang="ru-RU" smtClean="0"/>
              <a:t>25.02.2019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7FB4BA-53A0-4B45-B20D-1F87A320B309}"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FF920CF-0ECD-4822-A4E0-25B3EED72B95}" type="datetimeFigureOut">
              <a:rPr lang="ru-RU" smtClean="0"/>
              <a:t>25.02.2019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37FB4BA-53A0-4B45-B20D-1F87A320B30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FF920CF-0ECD-4822-A4E0-25B3EED72B95}" type="datetimeFigureOut">
              <a:rPr lang="ru-RU" smtClean="0"/>
              <a:t>25.02.2019</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37FB4BA-53A0-4B45-B20D-1F87A320B30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55976" y="2130425"/>
            <a:ext cx="2088232" cy="1470025"/>
          </a:xfrm>
        </p:spPr>
        <p:txBody>
          <a:bodyPr/>
          <a:lstStyle/>
          <a:p>
            <a:endParaRPr lang="ru-RU" dirty="0"/>
          </a:p>
        </p:txBody>
      </p:sp>
      <p:sp>
        <p:nvSpPr>
          <p:cNvPr id="3" name="Подзаголовок 2"/>
          <p:cNvSpPr>
            <a:spLocks noGrp="1"/>
          </p:cNvSpPr>
          <p:nvPr>
            <p:ph type="subTitle" idx="1"/>
          </p:nvPr>
        </p:nvSpPr>
        <p:spPr>
          <a:xfrm>
            <a:off x="457200" y="4365104"/>
            <a:ext cx="8305800" cy="2016224"/>
          </a:xfrm>
        </p:spPr>
        <p:txBody>
          <a:bodyPr>
            <a:noAutofit/>
          </a:bodyPr>
          <a:lstStyle/>
          <a:p>
            <a:r>
              <a:rPr lang="ru-RU" sz="4800" b="1" dirty="0" smtClean="0">
                <a:solidFill>
                  <a:srgbClr val="C00000"/>
                </a:solidFill>
                <a:latin typeface="Times New Roman" pitchFamily="18" charset="0"/>
                <a:cs typeface="Times New Roman" pitchFamily="18" charset="0"/>
              </a:rPr>
              <a:t>для агрессивных </a:t>
            </a:r>
            <a:r>
              <a:rPr lang="ru-RU" sz="4800" b="1" dirty="0" smtClean="0">
                <a:solidFill>
                  <a:srgbClr val="C00000"/>
                </a:solidFill>
                <a:latin typeface="Times New Roman" pitchFamily="18" charset="0"/>
                <a:cs typeface="Times New Roman" pitchFamily="18" charset="0"/>
              </a:rPr>
              <a:t>детей</a:t>
            </a:r>
          </a:p>
          <a:p>
            <a:pPr algn="r"/>
            <a:r>
              <a:rPr lang="ru-RU" sz="1400" b="1" dirty="0" smtClean="0">
                <a:solidFill>
                  <a:srgbClr val="C00000"/>
                </a:solidFill>
                <a:latin typeface="Times New Roman" pitchFamily="18" charset="0"/>
                <a:cs typeface="Times New Roman" pitchFamily="18" charset="0"/>
              </a:rPr>
              <a:t>  </a:t>
            </a:r>
          </a:p>
          <a:p>
            <a:pPr algn="r"/>
            <a:r>
              <a:rPr lang="ru-RU" sz="1800" b="1" i="0" dirty="0" smtClean="0">
                <a:solidFill>
                  <a:srgbClr val="C00000"/>
                </a:solidFill>
                <a:latin typeface="Times New Roman" pitchFamily="18" charset="0"/>
                <a:cs typeface="Times New Roman" pitchFamily="18" charset="0"/>
              </a:rPr>
              <a:t>Педагог – психолог: </a:t>
            </a:r>
            <a:r>
              <a:rPr lang="ru-RU" sz="1800" b="1" i="0" dirty="0" err="1" smtClean="0">
                <a:solidFill>
                  <a:srgbClr val="C00000"/>
                </a:solidFill>
                <a:latin typeface="Times New Roman" pitchFamily="18" charset="0"/>
                <a:cs typeface="Times New Roman" pitchFamily="18" charset="0"/>
              </a:rPr>
              <a:t>Мелякова</a:t>
            </a:r>
            <a:r>
              <a:rPr lang="ru-RU" sz="1800" b="1" i="0" dirty="0" smtClean="0">
                <a:solidFill>
                  <a:srgbClr val="C00000"/>
                </a:solidFill>
                <a:latin typeface="Times New Roman" pitchFamily="18" charset="0"/>
                <a:cs typeface="Times New Roman" pitchFamily="18" charset="0"/>
              </a:rPr>
              <a:t> Н.Г</a:t>
            </a:r>
            <a:r>
              <a:rPr lang="ru-RU" sz="1600" b="1" dirty="0" smtClean="0">
                <a:solidFill>
                  <a:srgbClr val="C00000"/>
                </a:solidFill>
                <a:latin typeface="Times New Roman" pitchFamily="18" charset="0"/>
                <a:cs typeface="Times New Roman" pitchFamily="18" charset="0"/>
              </a:rPr>
              <a:t>.</a:t>
            </a:r>
          </a:p>
          <a:p>
            <a:endParaRPr lang="ru-RU" sz="4400" b="1" dirty="0">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521" y="1340768"/>
            <a:ext cx="640871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765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899592" y="1196752"/>
            <a:ext cx="3960440" cy="4320480"/>
          </a:xfrm>
        </p:spPr>
        <p:txBody>
          <a:bodyPr>
            <a:normAutofit fontScale="92500" lnSpcReduction="20000"/>
          </a:bodyPr>
          <a:lstStyle/>
          <a:p>
            <a:r>
              <a:rPr lang="ru-RU" i="1" dirty="0">
                <a:solidFill>
                  <a:srgbClr val="C00000"/>
                </a:solidFill>
                <a:latin typeface="Times New Roman" pitchFamily="18" charset="0"/>
                <a:cs typeface="Times New Roman" pitchFamily="18" charset="0"/>
              </a:rPr>
              <a:t>2. </a:t>
            </a:r>
            <a:r>
              <a:rPr lang="ru-RU" b="1" i="1" dirty="0">
                <a:solidFill>
                  <a:srgbClr val="C00000"/>
                </a:solidFill>
                <a:latin typeface="Times New Roman" pitchFamily="18" charset="0"/>
                <a:cs typeface="Times New Roman" pitchFamily="18" charset="0"/>
              </a:rPr>
              <a:t>Рассказывание сказок</a:t>
            </a:r>
            <a:endParaRPr lang="ru-RU" i="1" dirty="0">
              <a:solidFill>
                <a:srgbClr val="C00000"/>
              </a:solidFill>
              <a:latin typeface="Times New Roman" pitchFamily="18" charset="0"/>
              <a:cs typeface="Times New Roman" pitchFamily="18" charset="0"/>
            </a:endParaRPr>
          </a:p>
          <a:p>
            <a:r>
              <a:rPr lang="ru-RU" i="1" dirty="0">
                <a:solidFill>
                  <a:srgbClr val="C00000"/>
                </a:solidFill>
                <a:latin typeface="Times New Roman" pitchFamily="18" charset="0"/>
                <a:cs typeface="Times New Roman" pitchFamily="18" charset="0"/>
              </a:rPr>
              <a:t>Прием помогает проработать такие моменты, как развитие фантазии, воображения. Ребенку или группе </a:t>
            </a:r>
            <a:r>
              <a:rPr lang="ru-RU" b="1" i="1" dirty="0">
                <a:solidFill>
                  <a:srgbClr val="C00000"/>
                </a:solidFill>
                <a:latin typeface="Times New Roman" pitchFamily="18" charset="0"/>
                <a:cs typeface="Times New Roman" pitchFamily="18" charset="0"/>
              </a:rPr>
              <a:t>детей предлагается рассказать сказку</a:t>
            </a:r>
            <a:r>
              <a:rPr lang="ru-RU" i="1" dirty="0">
                <a:solidFill>
                  <a:srgbClr val="C00000"/>
                </a:solidFill>
                <a:latin typeface="Times New Roman" pitchFamily="18" charset="0"/>
                <a:cs typeface="Times New Roman" pitchFamily="18" charset="0"/>
              </a:rPr>
              <a:t> от первого или от третьего лица. Можно предложить ребенку </a:t>
            </a:r>
            <a:r>
              <a:rPr lang="ru-RU" b="1" i="1" dirty="0">
                <a:solidFill>
                  <a:srgbClr val="C00000"/>
                </a:solidFill>
                <a:latin typeface="Times New Roman" pitchFamily="18" charset="0"/>
                <a:cs typeface="Times New Roman" pitchFamily="18" charset="0"/>
              </a:rPr>
              <a:t>рассказать сказку</a:t>
            </a:r>
            <a:r>
              <a:rPr lang="ru-RU" i="1" dirty="0">
                <a:solidFill>
                  <a:srgbClr val="C00000"/>
                </a:solidFill>
                <a:latin typeface="Times New Roman" pitchFamily="18" charset="0"/>
                <a:cs typeface="Times New Roman" pitchFamily="18" charset="0"/>
              </a:rPr>
              <a:t> от имени других действующих лиц, участвующих или не участвующих в </a:t>
            </a:r>
            <a:r>
              <a:rPr lang="ru-RU" b="1" i="1" dirty="0">
                <a:solidFill>
                  <a:srgbClr val="C00000"/>
                </a:solidFill>
                <a:latin typeface="Times New Roman" pitchFamily="18" charset="0"/>
                <a:cs typeface="Times New Roman" pitchFamily="18" charset="0"/>
              </a:rPr>
              <a:t>сказке</a:t>
            </a:r>
            <a:r>
              <a:rPr lang="ru-RU" i="1" dirty="0">
                <a:solidFill>
                  <a:srgbClr val="C00000"/>
                </a:solidFill>
                <a:latin typeface="Times New Roman" pitchFamily="18" charset="0"/>
                <a:cs typeface="Times New Roman" pitchFamily="18" charset="0"/>
              </a:rPr>
              <a:t>. Например, как </a:t>
            </a:r>
            <a:r>
              <a:rPr lang="ru-RU" b="1" i="1" dirty="0">
                <a:solidFill>
                  <a:srgbClr val="C00000"/>
                </a:solidFill>
                <a:latin typeface="Times New Roman" pitchFamily="18" charset="0"/>
                <a:cs typeface="Times New Roman" pitchFamily="18" charset="0"/>
              </a:rPr>
              <a:t>сказку о Колобке рассказала бы Лиса</a:t>
            </a:r>
            <a:r>
              <a:rPr lang="ru-RU" i="1" dirty="0">
                <a:solidFill>
                  <a:srgbClr val="C00000"/>
                </a:solidFill>
                <a:latin typeface="Times New Roman" pitchFamily="18" charset="0"/>
                <a:cs typeface="Times New Roman" pitchFamily="18" charset="0"/>
              </a:rPr>
              <a:t>, Баба-Яга или Василиса Премудрая.</a:t>
            </a:r>
          </a:p>
          <a:p>
            <a:endParaRPr lang="ru-RU"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009978"/>
            <a:ext cx="3312368" cy="235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402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166843"/>
            <a:ext cx="6984776" cy="2585323"/>
          </a:xfrm>
          <a:prstGeom prst="rect">
            <a:avLst/>
          </a:prstGeom>
        </p:spPr>
        <p:txBody>
          <a:bodyPr wrap="square">
            <a:spAutoFit/>
          </a:bodyPr>
          <a:lstStyle/>
          <a:p>
            <a:r>
              <a:rPr lang="ru-RU" i="1" dirty="0" smtClean="0">
                <a:solidFill>
                  <a:srgbClr val="C00000"/>
                </a:solidFill>
                <a:latin typeface="Times New Roman" pitchFamily="18" charset="0"/>
                <a:cs typeface="Times New Roman" pitchFamily="18" charset="0"/>
              </a:rPr>
              <a:t>3. </a:t>
            </a:r>
            <a:r>
              <a:rPr lang="ru-RU" b="1" i="1" dirty="0" smtClean="0">
                <a:solidFill>
                  <a:srgbClr val="C00000"/>
                </a:solidFill>
                <a:latin typeface="Times New Roman" pitchFamily="18" charset="0"/>
                <a:cs typeface="Times New Roman" pitchFamily="18" charset="0"/>
              </a:rPr>
              <a:t>Переписывание сказок</a:t>
            </a:r>
          </a:p>
          <a:p>
            <a:r>
              <a:rPr lang="ru-RU" i="1" dirty="0" smtClean="0">
                <a:solidFill>
                  <a:srgbClr val="C00000"/>
                </a:solidFill>
                <a:latin typeface="Times New Roman" pitchFamily="18" charset="0"/>
                <a:cs typeface="Times New Roman" pitchFamily="18" charset="0"/>
              </a:rPr>
              <a:t>Переписывание и дописывание авторских и народных сказок имеет смысл тогда, когда ребенку чем-то не нравится сюжет, поворот событий, ситуаций, конец сказки и т. д. Это — важный диагностический материал. Переписывая сказку, дописывая свой конец или вставляя необходимые ему персонажи, ребенок сам выбирает наиболее соответствующий его внутреннему состоянию поворот и находит тот вариант разрешения ситуаций, который позволяет освободиться ему от внутреннего напряжения.</a:t>
            </a:r>
            <a:endParaRPr lang="ru-RU" i="1" dirty="0">
              <a:solidFill>
                <a:srgbClr val="C0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766565"/>
            <a:ext cx="3744416" cy="192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343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971600" y="980728"/>
            <a:ext cx="6912768" cy="2880320"/>
          </a:xfrm>
        </p:spPr>
        <p:txBody>
          <a:bodyPr>
            <a:normAutofit fontScale="92500"/>
          </a:bodyPr>
          <a:lstStyle/>
          <a:p>
            <a:r>
              <a:rPr lang="ru-RU" i="1" dirty="0">
                <a:solidFill>
                  <a:srgbClr val="C00000"/>
                </a:solidFill>
                <a:latin typeface="Times New Roman" pitchFamily="18" charset="0"/>
                <a:cs typeface="Times New Roman" pitchFamily="18" charset="0"/>
              </a:rPr>
              <a:t>4. Постановка </a:t>
            </a:r>
            <a:r>
              <a:rPr lang="ru-RU" b="1" i="1" dirty="0">
                <a:solidFill>
                  <a:srgbClr val="C00000"/>
                </a:solidFill>
                <a:latin typeface="Times New Roman" pitchFamily="18" charset="0"/>
                <a:cs typeface="Times New Roman" pitchFamily="18" charset="0"/>
              </a:rPr>
              <a:t>сказок с помощью кукол</a:t>
            </a:r>
            <a:endParaRPr lang="ru-RU" i="1" dirty="0">
              <a:solidFill>
                <a:srgbClr val="C00000"/>
              </a:solidFill>
              <a:latin typeface="Times New Roman" pitchFamily="18" charset="0"/>
              <a:cs typeface="Times New Roman" pitchFamily="18" charset="0"/>
            </a:endParaRPr>
          </a:p>
          <a:p>
            <a:r>
              <a:rPr lang="ru-RU" i="1" dirty="0">
                <a:solidFill>
                  <a:srgbClr val="C00000"/>
                </a:solidFill>
                <a:latin typeface="Times New Roman" pitchFamily="18" charset="0"/>
                <a:cs typeface="Times New Roman" pitchFamily="18" charset="0"/>
              </a:rPr>
              <a:t>Работая с куклой, ребенок видит, что каждое его действие немедленно отражается на поведении куклы. Это помогает ему самостоятельно корректировать свои движения и делать поведение куклы максимально выразительным. Работа с куклами позволяет совершенствовать и проявлять через куклу те эмоции, которые обычно ребенок по каким-то причинам не может себе позволить проявить.</a:t>
            </a:r>
          </a:p>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861048"/>
            <a:ext cx="475252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424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827584" y="1340768"/>
            <a:ext cx="4032448" cy="4320480"/>
          </a:xfrm>
        </p:spPr>
        <p:txBody>
          <a:bodyPr>
            <a:normAutofit fontScale="92500" lnSpcReduction="20000"/>
          </a:bodyPr>
          <a:lstStyle/>
          <a:p>
            <a:r>
              <a:rPr lang="ru-RU" b="1" i="1" dirty="0">
                <a:solidFill>
                  <a:srgbClr val="C00000"/>
                </a:solidFill>
                <a:latin typeface="Times New Roman" pitchFamily="18" charset="0"/>
                <a:cs typeface="Times New Roman" pitchFamily="18" charset="0"/>
              </a:rPr>
              <a:t>5. Сочинение сказок</a:t>
            </a:r>
          </a:p>
          <a:p>
            <a:r>
              <a:rPr lang="ru-RU" i="1" dirty="0">
                <a:solidFill>
                  <a:srgbClr val="C00000"/>
                </a:solidFill>
                <a:latin typeface="Times New Roman" pitchFamily="18" charset="0"/>
                <a:cs typeface="Times New Roman" pitchFamily="18" charset="0"/>
              </a:rPr>
              <a:t>Ребенок может сочинять сказку, самостоятельно выбирая тему или по заданной первой фразе. В первой фразе педагог может указать главных героев и место действия. В своей собственной сказке ребенок отражает свою проблемную ситуацию и способы ее решения. Она дает возможность отреагировать на значимые эмоции, выявить внутренние конфликты и затруднения.</a:t>
            </a:r>
          </a:p>
          <a:p>
            <a:endParaRPr lang="ru-R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5" y="2348880"/>
            <a:ext cx="3384376"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37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495151"/>
            <a:ext cx="7200800" cy="6186309"/>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i="1" dirty="0" smtClean="0">
              <a:solidFill>
                <a:srgbClr val="C00000"/>
              </a:solidFill>
              <a:latin typeface="Times New Roman" pitchFamily="18" charset="0"/>
              <a:cs typeface="Times New Roman" pitchFamily="18" charset="0"/>
            </a:endParaRPr>
          </a:p>
          <a:p>
            <a:endParaRPr lang="ru-RU" i="1" dirty="0">
              <a:solidFill>
                <a:srgbClr val="C00000"/>
              </a:solidFill>
              <a:latin typeface="Times New Roman" pitchFamily="18" charset="0"/>
              <a:cs typeface="Times New Roman" pitchFamily="18" charset="0"/>
            </a:endParaRPr>
          </a:p>
          <a:p>
            <a:r>
              <a:rPr lang="ru-RU" i="1" dirty="0" smtClean="0">
                <a:solidFill>
                  <a:srgbClr val="C00000"/>
                </a:solidFill>
                <a:latin typeface="Times New Roman" pitchFamily="18" charset="0"/>
                <a:cs typeface="Times New Roman" pitchFamily="18" charset="0"/>
              </a:rPr>
              <a:t>Использование</a:t>
            </a:r>
            <a:r>
              <a:rPr lang="ru-RU" i="1" dirty="0">
                <a:solidFill>
                  <a:srgbClr val="C00000"/>
                </a:solidFill>
                <a:latin typeface="Times New Roman" pitchFamily="18" charset="0"/>
                <a:cs typeface="Times New Roman" pitchFamily="18" charset="0"/>
              </a:rPr>
              <a:t> </a:t>
            </a:r>
            <a:r>
              <a:rPr lang="ru-RU" b="1" i="1" dirty="0" err="1">
                <a:solidFill>
                  <a:srgbClr val="C00000"/>
                </a:solidFill>
                <a:latin typeface="Times New Roman" pitchFamily="18" charset="0"/>
                <a:cs typeface="Times New Roman" pitchFamily="18" charset="0"/>
              </a:rPr>
              <a:t>сказкотерапии</a:t>
            </a:r>
            <a:r>
              <a:rPr lang="ru-RU" b="1" i="1" dirty="0">
                <a:solidFill>
                  <a:srgbClr val="C00000"/>
                </a:solidFill>
                <a:latin typeface="Times New Roman" pitchFamily="18" charset="0"/>
                <a:cs typeface="Times New Roman" pitchFamily="18" charset="0"/>
              </a:rPr>
              <a:t> в обучении детей развивает</a:t>
            </a:r>
            <a:r>
              <a:rPr lang="ru-RU" i="1" dirty="0">
                <a:solidFill>
                  <a:srgbClr val="C00000"/>
                </a:solidFill>
                <a:latin typeface="Times New Roman" pitchFamily="18" charset="0"/>
                <a:cs typeface="Times New Roman" pitchFamily="18" charset="0"/>
              </a:rPr>
              <a:t>:</a:t>
            </a:r>
          </a:p>
          <a:p>
            <a:r>
              <a:rPr lang="ru-RU" i="1" dirty="0">
                <a:solidFill>
                  <a:srgbClr val="C00000"/>
                </a:solidFill>
                <a:latin typeface="Times New Roman" pitchFamily="18" charset="0"/>
                <a:cs typeface="Times New Roman" pitchFamily="18" charset="0"/>
              </a:rPr>
              <a:t>- активность — от потребности в эмоциональной разрядке к самовыражению в речевом действии;</a:t>
            </a:r>
          </a:p>
          <a:p>
            <a:r>
              <a:rPr lang="ru-RU" i="1" dirty="0">
                <a:solidFill>
                  <a:srgbClr val="C00000"/>
                </a:solidFill>
                <a:latin typeface="Times New Roman" pitchFamily="18" charset="0"/>
                <a:cs typeface="Times New Roman" pitchFamily="18" charset="0"/>
              </a:rPr>
              <a:t>- самостоятельность — от ориентации в средствах выразительности, проблемных ситуациях </a:t>
            </a:r>
            <a:r>
              <a:rPr lang="ru-RU" b="1" i="1" dirty="0">
                <a:solidFill>
                  <a:srgbClr val="C00000"/>
                </a:solidFill>
                <a:latin typeface="Times New Roman" pitchFamily="18" charset="0"/>
                <a:cs typeface="Times New Roman" pitchFamily="18" charset="0"/>
              </a:rPr>
              <a:t>сказки</a:t>
            </a:r>
            <a:r>
              <a:rPr lang="ru-RU" i="1" dirty="0">
                <a:solidFill>
                  <a:srgbClr val="C00000"/>
                </a:solidFill>
                <a:latin typeface="Times New Roman" pitchFamily="18" charset="0"/>
                <a:cs typeface="Times New Roman" pitchFamily="18" charset="0"/>
              </a:rPr>
              <a:t>, к поиску адекватных способов самовыражения в речи и движении;</a:t>
            </a:r>
          </a:p>
          <a:p>
            <a:r>
              <a:rPr lang="ru-RU" i="1" dirty="0">
                <a:solidFill>
                  <a:srgbClr val="C00000"/>
                </a:solidFill>
                <a:latin typeface="Times New Roman" pitchFamily="18" charset="0"/>
                <a:cs typeface="Times New Roman" pitchFamily="18" charset="0"/>
              </a:rPr>
              <a:t>- творчество — от подражания взрослому в действии выразительном слове к совместному составлению словесных описаний;</a:t>
            </a:r>
          </a:p>
          <a:p>
            <a:r>
              <a:rPr lang="ru-RU" i="1" dirty="0">
                <a:solidFill>
                  <a:srgbClr val="C00000"/>
                </a:solidFill>
                <a:latin typeface="Times New Roman" pitchFamily="18" charset="0"/>
                <a:cs typeface="Times New Roman" pitchFamily="18" charset="0"/>
              </a:rPr>
              <a:t>- эмоциональность — от восприятия образов </a:t>
            </a:r>
            <a:r>
              <a:rPr lang="ru-RU" b="1" i="1" dirty="0">
                <a:solidFill>
                  <a:srgbClr val="C00000"/>
                </a:solidFill>
                <a:latin typeface="Times New Roman" pitchFamily="18" charset="0"/>
                <a:cs typeface="Times New Roman" pitchFamily="18" charset="0"/>
              </a:rPr>
              <a:t>сказки</a:t>
            </a:r>
            <a:r>
              <a:rPr lang="ru-RU" i="1" dirty="0">
                <a:solidFill>
                  <a:srgbClr val="C00000"/>
                </a:solidFill>
                <a:latin typeface="Times New Roman" pitchFamily="18" charset="0"/>
                <a:cs typeface="Times New Roman" pitchFamily="18" charset="0"/>
              </a:rPr>
              <a:t> к адекватному воплощению собственного опыта в действии, ритме и слове;</a:t>
            </a:r>
          </a:p>
          <a:p>
            <a:r>
              <a:rPr lang="ru-RU" i="1" dirty="0">
                <a:solidFill>
                  <a:srgbClr val="C00000"/>
                </a:solidFill>
                <a:latin typeface="Times New Roman" pitchFamily="18" charset="0"/>
                <a:cs typeface="Times New Roman" pitchFamily="18" charset="0"/>
              </a:rPr>
              <a:t>- произвольность — от переживания эмоциональных состояний </a:t>
            </a:r>
            <a:r>
              <a:rPr lang="ru-RU" b="1" i="1" dirty="0">
                <a:solidFill>
                  <a:srgbClr val="C00000"/>
                </a:solidFill>
                <a:latin typeface="Times New Roman" pitchFamily="18" charset="0"/>
                <a:cs typeface="Times New Roman" pitchFamily="18" charset="0"/>
              </a:rPr>
              <a:t>сказочных героев</a:t>
            </a:r>
            <a:r>
              <a:rPr lang="ru-RU" i="1" dirty="0">
                <a:solidFill>
                  <a:srgbClr val="C00000"/>
                </a:solidFill>
                <a:latin typeface="Times New Roman" pitchFamily="18" charset="0"/>
                <a:cs typeface="Times New Roman" pitchFamily="18" charset="0"/>
              </a:rPr>
              <a:t>, понимания образных выражений к оценке собственных устных сообщений и эмоциональных поступков;</a:t>
            </a:r>
          </a:p>
          <a:p>
            <a:r>
              <a:rPr lang="ru-RU" i="1" dirty="0">
                <a:solidFill>
                  <a:srgbClr val="C00000"/>
                </a:solidFill>
                <a:latin typeface="Times New Roman" pitchFamily="18" charset="0"/>
                <a:cs typeface="Times New Roman" pitchFamily="18" charset="0"/>
              </a:rPr>
              <a:t>- связную речь — от продолжения фраз взрослого к рассуждениям о музыкальных композициях, пантомимических этюдах, </a:t>
            </a:r>
            <a:r>
              <a:rPr lang="ru-RU" b="1" i="1" dirty="0">
                <a:solidFill>
                  <a:srgbClr val="C00000"/>
                </a:solidFill>
                <a:latin typeface="Times New Roman" pitchFamily="18" charset="0"/>
                <a:cs typeface="Times New Roman" pitchFamily="18" charset="0"/>
              </a:rPr>
              <a:t>сказочных образах</a:t>
            </a:r>
            <a:r>
              <a:rPr lang="ru-RU"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932578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464647"/>
            <a:ext cx="7272808" cy="7478970"/>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solidFill>
                <a:srgbClr val="C00000"/>
              </a:solidFill>
              <a:latin typeface="Times New Roman" pitchFamily="18" charset="0"/>
              <a:cs typeface="Times New Roman" pitchFamily="18" charset="0"/>
            </a:endParaRPr>
          </a:p>
          <a:p>
            <a:endParaRPr lang="ru-RU" sz="1600" dirty="0">
              <a:solidFill>
                <a:srgbClr val="C00000"/>
              </a:solidFill>
              <a:latin typeface="Times New Roman" pitchFamily="18" charset="0"/>
              <a:cs typeface="Times New Roman" pitchFamily="18" charset="0"/>
            </a:endParaRPr>
          </a:p>
          <a:p>
            <a:r>
              <a:rPr lang="ru-RU" sz="1600" b="1" i="1" dirty="0" smtClean="0">
                <a:solidFill>
                  <a:srgbClr val="C00000"/>
                </a:solidFill>
                <a:latin typeface="Times New Roman" pitchFamily="18" charset="0"/>
                <a:cs typeface="Times New Roman" pitchFamily="18" charset="0"/>
              </a:rPr>
              <a:t>В</a:t>
            </a:r>
            <a:r>
              <a:rPr lang="ru-RU" sz="1600" b="1" i="1" dirty="0">
                <a:solidFill>
                  <a:srgbClr val="C00000"/>
                </a:solidFill>
                <a:latin typeface="Times New Roman" pitchFamily="18" charset="0"/>
                <a:cs typeface="Times New Roman" pitchFamily="18" charset="0"/>
              </a:rPr>
              <a:t> </a:t>
            </a:r>
            <a:r>
              <a:rPr lang="ru-RU" sz="1600" b="1" i="1" dirty="0" err="1">
                <a:solidFill>
                  <a:srgbClr val="C00000"/>
                </a:solidFill>
                <a:latin typeface="Times New Roman" pitchFamily="18" charset="0"/>
                <a:cs typeface="Times New Roman" pitchFamily="18" charset="0"/>
              </a:rPr>
              <a:t>сказкотерапии</a:t>
            </a:r>
            <a:r>
              <a:rPr lang="ru-RU" sz="1600" b="1" i="1" dirty="0">
                <a:solidFill>
                  <a:srgbClr val="C00000"/>
                </a:solidFill>
                <a:latin typeface="Times New Roman" pitchFamily="18" charset="0"/>
                <a:cs typeface="Times New Roman" pitchFamily="18" charset="0"/>
              </a:rPr>
              <a:t> применяют следующие виды сказок:</a:t>
            </a:r>
          </a:p>
          <a:p>
            <a:endParaRPr lang="ru-RU" sz="1600" i="1" dirty="0" smtClean="0">
              <a:solidFill>
                <a:srgbClr val="C00000"/>
              </a:solidFill>
              <a:latin typeface="Times New Roman" pitchFamily="18" charset="0"/>
              <a:cs typeface="Times New Roman" pitchFamily="18" charset="0"/>
            </a:endParaRPr>
          </a:p>
          <a:p>
            <a:r>
              <a:rPr lang="ru-RU" sz="1600" i="1" dirty="0" smtClean="0">
                <a:solidFill>
                  <a:srgbClr val="C00000"/>
                </a:solidFill>
                <a:latin typeface="Times New Roman" pitchFamily="18" charset="0"/>
                <a:cs typeface="Times New Roman" pitchFamily="18" charset="0"/>
              </a:rPr>
              <a:t>Народные</a:t>
            </a:r>
            <a:r>
              <a:rPr lang="ru-RU" sz="1600" i="1" dirty="0">
                <a:solidFill>
                  <a:srgbClr val="C00000"/>
                </a:solidFill>
                <a:latin typeface="Times New Roman" pitchFamily="18" charset="0"/>
                <a:cs typeface="Times New Roman" pitchFamily="18" charset="0"/>
              </a:rPr>
              <a:t> </a:t>
            </a:r>
            <a:r>
              <a:rPr lang="ru-RU" sz="1600" b="1" i="1" dirty="0">
                <a:solidFill>
                  <a:srgbClr val="C00000"/>
                </a:solidFill>
                <a:latin typeface="Times New Roman" pitchFamily="18" charset="0"/>
                <a:cs typeface="Times New Roman" pitchFamily="18" charset="0"/>
              </a:rPr>
              <a:t>сказки</a:t>
            </a:r>
            <a:r>
              <a:rPr lang="ru-RU" sz="1600" i="1" dirty="0">
                <a:solidFill>
                  <a:srgbClr val="C00000"/>
                </a:solidFill>
                <a:latin typeface="Times New Roman" pitchFamily="18" charset="0"/>
                <a:cs typeface="Times New Roman" pitchFamily="18" charset="0"/>
              </a:rPr>
              <a:t>. Среди них можно выделить несколько </a:t>
            </a:r>
            <a:r>
              <a:rPr lang="ru-RU" sz="1600" i="1" u="sng" dirty="0">
                <a:solidFill>
                  <a:srgbClr val="C00000"/>
                </a:solidFill>
                <a:latin typeface="Times New Roman" pitchFamily="18" charset="0"/>
                <a:cs typeface="Times New Roman" pitchFamily="18" charset="0"/>
              </a:rPr>
              <a:t>жанров</a:t>
            </a:r>
            <a:r>
              <a:rPr lang="ru-RU" sz="1600" i="1" dirty="0">
                <a:solidFill>
                  <a:srgbClr val="C00000"/>
                </a:solidFill>
                <a:latin typeface="Times New Roman" pitchFamily="18" charset="0"/>
                <a:cs typeface="Times New Roman" pitchFamily="18" charset="0"/>
              </a:rPr>
              <a:t>: волшебные, </a:t>
            </a:r>
            <a:r>
              <a:rPr lang="ru-RU" sz="1600" b="1" i="1" dirty="0">
                <a:solidFill>
                  <a:srgbClr val="C00000"/>
                </a:solidFill>
                <a:latin typeface="Times New Roman" pitchFamily="18" charset="0"/>
                <a:cs typeface="Times New Roman" pitchFamily="18" charset="0"/>
              </a:rPr>
              <a:t>сказки о животных</a:t>
            </a:r>
            <a:r>
              <a:rPr lang="ru-RU" sz="1600" i="1" dirty="0">
                <a:solidFill>
                  <a:srgbClr val="C00000"/>
                </a:solidFill>
                <a:latin typeface="Times New Roman" pitchFamily="18" charset="0"/>
                <a:cs typeface="Times New Roman" pitchFamily="18" charset="0"/>
              </a:rPr>
              <a:t>, бытовые. Волшебные </a:t>
            </a:r>
            <a:r>
              <a:rPr lang="ru-RU" sz="1600" b="1" i="1" dirty="0">
                <a:solidFill>
                  <a:srgbClr val="C00000"/>
                </a:solidFill>
                <a:latin typeface="Times New Roman" pitchFamily="18" charset="0"/>
                <a:cs typeface="Times New Roman" pitchFamily="18" charset="0"/>
              </a:rPr>
              <a:t>сказки</a:t>
            </a:r>
            <a:r>
              <a:rPr lang="ru-RU" sz="1600" i="1" dirty="0">
                <a:solidFill>
                  <a:srgbClr val="C00000"/>
                </a:solidFill>
                <a:latin typeface="Times New Roman" pitchFamily="18" charset="0"/>
                <a:cs typeface="Times New Roman" pitchFamily="18" charset="0"/>
              </a:rPr>
              <a:t> имеют одну историческую основу, в них присутствуют многие языческие символы и мотивы. К волшебным </a:t>
            </a:r>
            <a:r>
              <a:rPr lang="ru-RU" sz="1600" b="1" i="1" dirty="0">
                <a:solidFill>
                  <a:srgbClr val="C00000"/>
                </a:solidFill>
                <a:latin typeface="Times New Roman" pitchFamily="18" charset="0"/>
                <a:cs typeface="Times New Roman" pitchFamily="18" charset="0"/>
              </a:rPr>
              <a:t>сказкам относятся</a:t>
            </a:r>
            <a:r>
              <a:rPr lang="ru-RU" sz="1600" i="1" dirty="0">
                <a:solidFill>
                  <a:srgbClr val="C00000"/>
                </a:solidFill>
                <a:latin typeface="Times New Roman" pitchFamily="18" charset="0"/>
                <a:cs typeface="Times New Roman" pitchFamily="18" charset="0"/>
              </a:rPr>
              <a:t>: «Царевна-лягушка», «</a:t>
            </a:r>
            <a:r>
              <a:rPr lang="ru-RU" sz="1600" b="1" i="1" dirty="0">
                <a:solidFill>
                  <a:srgbClr val="C00000"/>
                </a:solidFill>
                <a:latin typeface="Times New Roman" pitchFamily="18" charset="0"/>
                <a:cs typeface="Times New Roman" pitchFamily="18" charset="0"/>
              </a:rPr>
              <a:t>Сказка</a:t>
            </a:r>
            <a:r>
              <a:rPr lang="ru-RU" sz="1600" i="1" dirty="0">
                <a:solidFill>
                  <a:srgbClr val="C00000"/>
                </a:solidFill>
                <a:latin typeface="Times New Roman" pitchFamily="18" charset="0"/>
                <a:cs typeface="Times New Roman" pitchFamily="18" charset="0"/>
              </a:rPr>
              <a:t> об Иване-царевиче и сером волке», «Баба-яга», «Кощей Бессмертный», «Иван-царевич и Царя-девица» и другие. В </a:t>
            </a:r>
            <a:r>
              <a:rPr lang="ru-RU" sz="1600" b="1" i="1" dirty="0">
                <a:solidFill>
                  <a:srgbClr val="C00000"/>
                </a:solidFill>
                <a:latin typeface="Times New Roman" pitchFamily="18" charset="0"/>
                <a:cs typeface="Times New Roman" pitchFamily="18" charset="0"/>
              </a:rPr>
              <a:t>сказках о животных детей</a:t>
            </a:r>
            <a:r>
              <a:rPr lang="ru-RU" sz="1600" i="1" dirty="0">
                <a:solidFill>
                  <a:srgbClr val="C00000"/>
                </a:solidFill>
                <a:latin typeface="Times New Roman" pitchFamily="18" charset="0"/>
                <a:cs typeface="Times New Roman" pitchFamily="18" charset="0"/>
              </a:rPr>
              <a:t> привлекает элемент узнаваемости. Дети могут легко определить, человек с каким характером скрывается за тем или иным животным. Например, заяц всегда ассоциируется с трусливым человеком. Соответственно, основной его чертой является – трусость. Лиса символизирует хитрого человека. Главными героями </a:t>
            </a:r>
            <a:r>
              <a:rPr lang="ru-RU" sz="1600" b="1" i="1" dirty="0">
                <a:solidFill>
                  <a:srgbClr val="C00000"/>
                </a:solidFill>
                <a:latin typeface="Times New Roman" pitchFamily="18" charset="0"/>
                <a:cs typeface="Times New Roman" pitchFamily="18" charset="0"/>
              </a:rPr>
              <a:t>сказок о животных являются</a:t>
            </a:r>
            <a:r>
              <a:rPr lang="ru-RU" sz="1600" i="1" dirty="0">
                <a:solidFill>
                  <a:srgbClr val="C00000"/>
                </a:solidFill>
                <a:latin typeface="Times New Roman" pitchFamily="18" charset="0"/>
                <a:cs typeface="Times New Roman" pitchFamily="18" charset="0"/>
              </a:rPr>
              <a:t>: заяц, лиса, медведь, волк, кот и петух. Примеры </a:t>
            </a:r>
            <a:r>
              <a:rPr lang="ru-RU" sz="1600" b="1" i="1" dirty="0">
                <a:solidFill>
                  <a:srgbClr val="C00000"/>
                </a:solidFill>
                <a:latin typeface="Times New Roman" pitchFamily="18" charset="0"/>
                <a:cs typeface="Times New Roman" pitchFamily="18" charset="0"/>
              </a:rPr>
              <a:t>сказок о животных</a:t>
            </a:r>
            <a:r>
              <a:rPr lang="ru-RU" sz="1600" i="1" dirty="0">
                <a:solidFill>
                  <a:srgbClr val="C00000"/>
                </a:solidFill>
                <a:latin typeface="Times New Roman" pitchFamily="18" charset="0"/>
                <a:cs typeface="Times New Roman" pitchFamily="18" charset="0"/>
              </a:rPr>
              <a:t>: «Кот, петух и лиса», «Волк и коза», «Кот и Лиса», «Петушок – золотой гребешок» и другие. Бытовые </a:t>
            </a:r>
            <a:r>
              <a:rPr lang="ru-RU" sz="1600" b="1" i="1" dirty="0">
                <a:solidFill>
                  <a:srgbClr val="C00000"/>
                </a:solidFill>
                <a:latin typeface="Times New Roman" pitchFamily="18" charset="0"/>
                <a:cs typeface="Times New Roman" pitchFamily="18" charset="0"/>
              </a:rPr>
              <a:t>сказки</a:t>
            </a:r>
            <a:r>
              <a:rPr lang="ru-RU" sz="1600" i="1" dirty="0">
                <a:solidFill>
                  <a:srgbClr val="C00000"/>
                </a:solidFill>
                <a:latin typeface="Times New Roman" pitchFamily="18" charset="0"/>
                <a:cs typeface="Times New Roman" pitchFamily="18" charset="0"/>
              </a:rPr>
              <a:t> отражают реальную жизнь с некоторой долей иронии. В них удивительным образом переплетается сочетание возможного в реальной жизни с необычными решениями, применимыми в тех или иных ситуациях. </a:t>
            </a:r>
            <a:r>
              <a:rPr lang="ru-RU" sz="1600" i="1" u="sng" dirty="0">
                <a:solidFill>
                  <a:srgbClr val="C00000"/>
                </a:solidFill>
                <a:latin typeface="Times New Roman" pitchFamily="18" charset="0"/>
                <a:cs typeface="Times New Roman" pitchFamily="18" charset="0"/>
              </a:rPr>
              <a:t>Примеры</a:t>
            </a:r>
            <a:r>
              <a:rPr lang="ru-RU" sz="1600" i="1" dirty="0">
                <a:solidFill>
                  <a:srgbClr val="C00000"/>
                </a:solidFill>
                <a:latin typeface="Times New Roman" pitchFamily="18" charset="0"/>
                <a:cs typeface="Times New Roman" pitchFamily="18" charset="0"/>
              </a:rPr>
              <a:t>: «Каша из топора», «Барин и мужик».</a:t>
            </a:r>
          </a:p>
        </p:txBody>
      </p:sp>
    </p:spTree>
    <p:extLst>
      <p:ext uri="{BB962C8B-B14F-4D97-AF65-F5344CB8AC3E}">
        <p14:creationId xmlns:p14="http://schemas.microsoft.com/office/powerpoint/2010/main" val="3965535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412776"/>
            <a:ext cx="6840760" cy="1323439"/>
          </a:xfrm>
          <a:prstGeom prst="rect">
            <a:avLst/>
          </a:prstGeom>
        </p:spPr>
        <p:txBody>
          <a:bodyPr wrap="square">
            <a:spAutoFit/>
          </a:bodyPr>
          <a:lstStyle/>
          <a:p>
            <a:r>
              <a:rPr lang="ru-RU" sz="2000" b="1" dirty="0">
                <a:solidFill>
                  <a:srgbClr val="C00000"/>
                </a:solidFill>
                <a:latin typeface="Times New Roman" pitchFamily="18" charset="0"/>
                <a:cs typeface="Times New Roman" pitchFamily="18" charset="0"/>
              </a:rPr>
              <a:t>Авторские художественные сказки</a:t>
            </a:r>
            <a:r>
              <a:rPr lang="ru-RU" sz="2000" dirty="0">
                <a:solidFill>
                  <a:srgbClr val="C00000"/>
                </a:solidFill>
                <a:latin typeface="Times New Roman" pitchFamily="18" charset="0"/>
                <a:cs typeface="Times New Roman" pitchFamily="18" charset="0"/>
              </a:rPr>
              <a:t>. Они более насыщенны образами, переживаниями, чем народные </a:t>
            </a:r>
            <a:r>
              <a:rPr lang="ru-RU" sz="2000" b="1" dirty="0">
                <a:solidFill>
                  <a:srgbClr val="C00000"/>
                </a:solidFill>
                <a:latin typeface="Times New Roman" pitchFamily="18" charset="0"/>
                <a:cs typeface="Times New Roman" pitchFamily="18" charset="0"/>
              </a:rPr>
              <a:t>сказки</a:t>
            </a:r>
            <a:r>
              <a:rPr lang="ru-RU" sz="2000" dirty="0">
                <a:solidFill>
                  <a:srgbClr val="C00000"/>
                </a:solidFill>
                <a:latin typeface="Times New Roman" pitchFamily="18" charset="0"/>
                <a:cs typeface="Times New Roman" pitchFamily="18" charset="0"/>
              </a:rPr>
              <a:t>, поэтому могут помочь выявить внутренние чувства ребенка. </a:t>
            </a:r>
            <a:r>
              <a:rPr lang="ru-RU" sz="2000" i="1" dirty="0">
                <a:solidFill>
                  <a:srgbClr val="C00000"/>
                </a:solidFill>
                <a:latin typeface="Times New Roman" pitchFamily="18" charset="0"/>
                <a:cs typeface="Times New Roman" pitchFamily="18" charset="0"/>
              </a:rPr>
              <a:t>(</a:t>
            </a:r>
            <a:r>
              <a:rPr lang="ru-RU" sz="2000" i="1" u="sng" dirty="0">
                <a:solidFill>
                  <a:srgbClr val="C00000"/>
                </a:solidFill>
                <a:latin typeface="Times New Roman" pitchFamily="18" charset="0"/>
                <a:cs typeface="Times New Roman" pitchFamily="18" charset="0"/>
              </a:rPr>
              <a:t>Примеры</a:t>
            </a:r>
            <a:r>
              <a:rPr lang="ru-RU" sz="2000" i="1" dirty="0">
                <a:solidFill>
                  <a:srgbClr val="C00000"/>
                </a:solidFill>
                <a:latin typeface="Times New Roman" pitchFamily="18" charset="0"/>
                <a:cs typeface="Times New Roman" pitchFamily="18" charset="0"/>
              </a:rPr>
              <a:t>: </a:t>
            </a:r>
            <a:r>
              <a:rPr lang="ru-RU" sz="2000" b="1" i="1" dirty="0">
                <a:solidFill>
                  <a:srgbClr val="C00000"/>
                </a:solidFill>
                <a:latin typeface="Times New Roman" pitchFamily="18" charset="0"/>
                <a:cs typeface="Times New Roman" pitchFamily="18" charset="0"/>
              </a:rPr>
              <a:t>сказки Андерсена</a:t>
            </a:r>
            <a:r>
              <a:rPr lang="ru-RU" sz="2000" i="1" dirty="0">
                <a:solidFill>
                  <a:srgbClr val="C00000"/>
                </a:solidFill>
                <a:latin typeface="Times New Roman" pitchFamily="18" charset="0"/>
                <a:cs typeface="Times New Roman" pitchFamily="18" charset="0"/>
              </a:rPr>
              <a:t>)</a:t>
            </a:r>
            <a:r>
              <a:rPr lang="ru-RU" sz="2000" dirty="0">
                <a:solidFill>
                  <a:srgbClr val="C00000"/>
                </a:solidFill>
                <a:latin typeface="Times New Roman" pitchFamily="18" charset="0"/>
                <a:cs typeface="Times New Roman" pitchFamily="18" charset="0"/>
              </a:rPr>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852936"/>
            <a:ext cx="6667500" cy="279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654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268760"/>
            <a:ext cx="6696744" cy="1015663"/>
          </a:xfrm>
          <a:prstGeom prst="rect">
            <a:avLst/>
          </a:prstGeom>
        </p:spPr>
        <p:txBody>
          <a:bodyPr wrap="square">
            <a:spAutoFit/>
          </a:bodyPr>
          <a:lstStyle/>
          <a:p>
            <a:r>
              <a:rPr lang="ru-RU" sz="2000" b="1" i="1" dirty="0">
                <a:solidFill>
                  <a:srgbClr val="C00000"/>
                </a:solidFill>
                <a:latin typeface="Times New Roman" pitchFamily="18" charset="0"/>
                <a:cs typeface="Times New Roman" pitchFamily="18" charset="0"/>
              </a:rPr>
              <a:t>Дидактические сказки.</a:t>
            </a:r>
            <a:r>
              <a:rPr lang="ru-RU" sz="2000" i="1" dirty="0">
                <a:solidFill>
                  <a:srgbClr val="C00000"/>
                </a:solidFill>
                <a:latin typeface="Times New Roman" pitchFamily="18" charset="0"/>
                <a:cs typeface="Times New Roman" pitchFamily="18" charset="0"/>
              </a:rPr>
              <a:t> Они подходят для </a:t>
            </a:r>
            <a:r>
              <a:rPr lang="ru-RU" sz="2000" b="1" i="1" dirty="0" err="1">
                <a:solidFill>
                  <a:srgbClr val="C00000"/>
                </a:solidFill>
                <a:latin typeface="Times New Roman" pitchFamily="18" charset="0"/>
                <a:cs typeface="Times New Roman" pitchFamily="18" charset="0"/>
              </a:rPr>
              <a:t>сказкотерапии</a:t>
            </a:r>
            <a:r>
              <a:rPr lang="ru-RU" sz="2000" b="1" i="1" dirty="0">
                <a:solidFill>
                  <a:srgbClr val="C00000"/>
                </a:solidFill>
                <a:latin typeface="Times New Roman" pitchFamily="18" charset="0"/>
                <a:cs typeface="Times New Roman" pitchFamily="18" charset="0"/>
              </a:rPr>
              <a:t> школьников</a:t>
            </a:r>
            <a:r>
              <a:rPr lang="ru-RU" sz="2000" i="1" dirty="0">
                <a:solidFill>
                  <a:srgbClr val="C00000"/>
                </a:solidFill>
                <a:latin typeface="Times New Roman" pitchFamily="18" charset="0"/>
                <a:cs typeface="Times New Roman" pitchFamily="18" charset="0"/>
              </a:rPr>
              <a:t>, потому что с их помощью дети могут быстро и легко усвоить учебный материал.</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420888"/>
            <a:ext cx="5508104" cy="327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496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268760"/>
            <a:ext cx="6768752" cy="1200329"/>
          </a:xfrm>
          <a:prstGeom prst="rect">
            <a:avLst/>
          </a:prstGeom>
        </p:spPr>
        <p:txBody>
          <a:bodyPr wrap="square">
            <a:spAutoFit/>
          </a:bodyPr>
          <a:lstStyle/>
          <a:p>
            <a:r>
              <a:rPr lang="ru-RU" b="1" i="1" dirty="0">
                <a:solidFill>
                  <a:srgbClr val="C00000"/>
                </a:solidFill>
                <a:latin typeface="Times New Roman" pitchFamily="18" charset="0"/>
                <a:cs typeface="Times New Roman" pitchFamily="18" charset="0"/>
              </a:rPr>
              <a:t>Медитативные сказки. </a:t>
            </a:r>
            <a:r>
              <a:rPr lang="ru-RU" i="1" dirty="0">
                <a:solidFill>
                  <a:srgbClr val="C00000"/>
                </a:solidFill>
                <a:latin typeface="Times New Roman" pitchFamily="18" charset="0"/>
                <a:cs typeface="Times New Roman" pitchFamily="18" charset="0"/>
              </a:rPr>
              <a:t>В них нет злых героев и конфликтов. Цель медитативных </a:t>
            </a:r>
            <a:r>
              <a:rPr lang="ru-RU" b="1" i="1" dirty="0">
                <a:solidFill>
                  <a:srgbClr val="C00000"/>
                </a:solidFill>
                <a:latin typeface="Times New Roman" pitchFamily="18" charset="0"/>
                <a:cs typeface="Times New Roman" pitchFamily="18" charset="0"/>
              </a:rPr>
              <a:t>сказок</a:t>
            </a:r>
            <a:r>
              <a:rPr lang="ru-RU" i="1" dirty="0">
                <a:solidFill>
                  <a:srgbClr val="C00000"/>
                </a:solidFill>
                <a:latin typeface="Times New Roman" pitchFamily="18" charset="0"/>
                <a:cs typeface="Times New Roman" pitchFamily="18" charset="0"/>
              </a:rPr>
              <a:t> — заложить в ребенке понятия «идеальных» отношений с окружающими миром, людьми. Такие </a:t>
            </a:r>
            <a:r>
              <a:rPr lang="ru-RU" b="1" i="1" dirty="0">
                <a:solidFill>
                  <a:srgbClr val="C00000"/>
                </a:solidFill>
                <a:latin typeface="Times New Roman" pitchFamily="18" charset="0"/>
                <a:cs typeface="Times New Roman" pitchFamily="18" charset="0"/>
              </a:rPr>
              <a:t>сказки</a:t>
            </a:r>
            <a:r>
              <a:rPr lang="ru-RU" i="1" dirty="0">
                <a:solidFill>
                  <a:srgbClr val="C00000"/>
                </a:solidFill>
                <a:latin typeface="Times New Roman" pitchFamily="18" charset="0"/>
                <a:cs typeface="Times New Roman" pitchFamily="18" charset="0"/>
              </a:rPr>
              <a:t> помогают снять стресс и расслабиться.</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708920"/>
            <a:ext cx="4674667" cy="296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9285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18152"/>
            <a:ext cx="7200800" cy="5632311"/>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r>
              <a:rPr lang="ru-RU" b="1" i="1" dirty="0" err="1" smtClean="0">
                <a:solidFill>
                  <a:srgbClr val="C00000"/>
                </a:solidFill>
                <a:latin typeface="Times New Roman" pitchFamily="18" charset="0"/>
                <a:cs typeface="Times New Roman" pitchFamily="18" charset="0"/>
              </a:rPr>
              <a:t>Психокоррекционные</a:t>
            </a:r>
            <a:r>
              <a:rPr lang="ru-RU" b="1" i="1" dirty="0">
                <a:solidFill>
                  <a:srgbClr val="C00000"/>
                </a:solidFill>
                <a:latin typeface="Times New Roman" pitchFamily="18" charset="0"/>
                <a:cs typeface="Times New Roman" pitchFamily="18" charset="0"/>
              </a:rPr>
              <a:t> сказки</a:t>
            </a:r>
            <a:r>
              <a:rPr lang="ru-RU" i="1" dirty="0">
                <a:solidFill>
                  <a:srgbClr val="C00000"/>
                </a:solidFill>
                <a:latin typeface="Times New Roman" pitchFamily="18" charset="0"/>
                <a:cs typeface="Times New Roman" pitchFamily="18" charset="0"/>
              </a:rPr>
              <a:t> или </a:t>
            </a:r>
            <a:r>
              <a:rPr lang="ru-RU" b="1" i="1" dirty="0">
                <a:solidFill>
                  <a:srgbClr val="C00000"/>
                </a:solidFill>
                <a:latin typeface="Times New Roman" pitchFamily="18" charset="0"/>
                <a:cs typeface="Times New Roman" pitchFamily="18" charset="0"/>
              </a:rPr>
              <a:t>психотерапевтические исто</a:t>
            </a:r>
            <a:r>
              <a:rPr lang="ru-RU" i="1" dirty="0">
                <a:solidFill>
                  <a:srgbClr val="C00000"/>
                </a:solidFill>
                <a:latin typeface="Times New Roman" pitchFamily="18" charset="0"/>
                <a:cs typeface="Times New Roman" pitchFamily="18" charset="0"/>
              </a:rPr>
              <a:t>рии. Они помогают мягко проводить коррекцию поведения ребенка. Подходят для </a:t>
            </a:r>
            <a:r>
              <a:rPr lang="ru-RU" b="1" i="1" dirty="0">
                <a:solidFill>
                  <a:srgbClr val="C00000"/>
                </a:solidFill>
                <a:latin typeface="Times New Roman" pitchFamily="18" charset="0"/>
                <a:cs typeface="Times New Roman" pitchFamily="18" charset="0"/>
              </a:rPr>
              <a:t>детей</a:t>
            </a:r>
            <a:r>
              <a:rPr lang="ru-RU" i="1" dirty="0">
                <a:solidFill>
                  <a:srgbClr val="C00000"/>
                </a:solidFill>
                <a:latin typeface="Times New Roman" pitchFamily="18" charset="0"/>
                <a:cs typeface="Times New Roman" pitchFamily="18" charset="0"/>
              </a:rPr>
              <a:t> до 13-летнего возраста. Они помогают в решении конкретной проблемы. Психолог </a:t>
            </a:r>
            <a:r>
              <a:rPr lang="ru-RU" i="1" dirty="0" err="1">
                <a:solidFill>
                  <a:srgbClr val="C00000"/>
                </a:solidFill>
                <a:latin typeface="Times New Roman" pitchFamily="18" charset="0"/>
                <a:cs typeface="Times New Roman" pitchFamily="18" charset="0"/>
              </a:rPr>
              <a:t>Разида</a:t>
            </a:r>
            <a:r>
              <a:rPr lang="ru-RU" i="1" dirty="0">
                <a:solidFill>
                  <a:srgbClr val="C00000"/>
                </a:solidFill>
                <a:latin typeface="Times New Roman" pitchFamily="18" charset="0"/>
                <a:cs typeface="Times New Roman" pitchFamily="18" charset="0"/>
              </a:rPr>
              <a:t> Ткач дает классификацию </a:t>
            </a:r>
            <a:r>
              <a:rPr lang="ru-RU" b="1" i="1" dirty="0">
                <a:solidFill>
                  <a:srgbClr val="C00000"/>
                </a:solidFill>
                <a:latin typeface="Times New Roman" pitchFamily="18" charset="0"/>
                <a:cs typeface="Times New Roman" pitchFamily="18" charset="0"/>
              </a:rPr>
              <a:t>сказок</a:t>
            </a:r>
            <a:r>
              <a:rPr lang="ru-RU" i="1" dirty="0">
                <a:solidFill>
                  <a:srgbClr val="C00000"/>
                </a:solidFill>
                <a:latin typeface="Times New Roman" pitchFamily="18" charset="0"/>
                <a:cs typeface="Times New Roman" pitchFamily="18" charset="0"/>
              </a:rPr>
              <a:t> с точки зрения проблем, на решение которых они направлены. Она выделяет следующие виды </a:t>
            </a:r>
            <a:r>
              <a:rPr lang="ru-RU" b="1" i="1" dirty="0">
                <a:solidFill>
                  <a:srgbClr val="C00000"/>
                </a:solidFill>
                <a:latin typeface="Times New Roman" pitchFamily="18" charset="0"/>
                <a:cs typeface="Times New Roman" pitchFamily="18" charset="0"/>
              </a:rPr>
              <a:t>сказок</a:t>
            </a:r>
            <a:r>
              <a:rPr lang="ru-RU" i="1" dirty="0">
                <a:solidFill>
                  <a:srgbClr val="C00000"/>
                </a:solidFill>
                <a:latin typeface="Times New Roman" pitchFamily="18" charset="0"/>
                <a:cs typeface="Times New Roman" pitchFamily="18" charset="0"/>
              </a:rPr>
              <a:t>: для боязливых </a:t>
            </a:r>
            <a:r>
              <a:rPr lang="ru-RU" b="1" i="1" dirty="0">
                <a:solidFill>
                  <a:srgbClr val="C00000"/>
                </a:solidFill>
                <a:latin typeface="Times New Roman" pitchFamily="18" charset="0"/>
                <a:cs typeface="Times New Roman" pitchFamily="18" charset="0"/>
              </a:rPr>
              <a:t>детей</a:t>
            </a:r>
            <a:r>
              <a:rPr lang="ru-RU" i="1" dirty="0">
                <a:solidFill>
                  <a:srgbClr val="C00000"/>
                </a:solidFill>
                <a:latin typeface="Times New Roman" pitchFamily="18" charset="0"/>
                <a:cs typeface="Times New Roman" pitchFamily="18" charset="0"/>
              </a:rPr>
              <a:t>; для </a:t>
            </a:r>
            <a:r>
              <a:rPr lang="ru-RU" i="1" dirty="0" err="1">
                <a:solidFill>
                  <a:srgbClr val="C00000"/>
                </a:solidFill>
                <a:latin typeface="Times New Roman" pitchFamily="18" charset="0"/>
                <a:cs typeface="Times New Roman" pitchFamily="18" charset="0"/>
              </a:rPr>
              <a:t>гиперактивных</a:t>
            </a:r>
            <a:r>
              <a:rPr lang="ru-RU" i="1" dirty="0">
                <a:solidFill>
                  <a:srgbClr val="C00000"/>
                </a:solidFill>
                <a:latin typeface="Times New Roman" pitchFamily="18" charset="0"/>
                <a:cs typeface="Times New Roman" pitchFamily="18" charset="0"/>
              </a:rPr>
              <a:t> </a:t>
            </a:r>
            <a:r>
              <a:rPr lang="ru-RU" b="1" i="1" dirty="0">
                <a:solidFill>
                  <a:srgbClr val="C00000"/>
                </a:solidFill>
                <a:latin typeface="Times New Roman" pitchFamily="18" charset="0"/>
                <a:cs typeface="Times New Roman" pitchFamily="18" charset="0"/>
              </a:rPr>
              <a:t>детей</a:t>
            </a:r>
            <a:r>
              <a:rPr lang="ru-RU" i="1" dirty="0">
                <a:solidFill>
                  <a:srgbClr val="C00000"/>
                </a:solidFill>
                <a:latin typeface="Times New Roman" pitchFamily="18" charset="0"/>
                <a:cs typeface="Times New Roman" pitchFamily="18" charset="0"/>
              </a:rPr>
              <a:t>; для </a:t>
            </a:r>
            <a:r>
              <a:rPr lang="ru-RU" b="1" i="1" dirty="0">
                <a:solidFill>
                  <a:srgbClr val="C00000"/>
                </a:solidFill>
                <a:latin typeface="Times New Roman" pitchFamily="18" charset="0"/>
                <a:cs typeface="Times New Roman" pitchFamily="18" charset="0"/>
              </a:rPr>
              <a:t>агрессивных детей</a:t>
            </a:r>
            <a:r>
              <a:rPr lang="ru-RU" i="1" dirty="0">
                <a:solidFill>
                  <a:srgbClr val="C00000"/>
                </a:solidFill>
                <a:latin typeface="Times New Roman" pitchFamily="18" charset="0"/>
                <a:cs typeface="Times New Roman" pitchFamily="18" charset="0"/>
              </a:rPr>
              <a:t>; </a:t>
            </a:r>
            <a:r>
              <a:rPr lang="ru-RU" b="1" i="1" dirty="0">
                <a:solidFill>
                  <a:srgbClr val="C00000"/>
                </a:solidFill>
                <a:latin typeface="Times New Roman" pitchFamily="18" charset="0"/>
                <a:cs typeface="Times New Roman" pitchFamily="18" charset="0"/>
              </a:rPr>
              <a:t>сказки</a:t>
            </a:r>
            <a:r>
              <a:rPr lang="ru-RU" i="1" dirty="0">
                <a:solidFill>
                  <a:srgbClr val="C00000"/>
                </a:solidFill>
                <a:latin typeface="Times New Roman" pitchFamily="18" charset="0"/>
                <a:cs typeface="Times New Roman" pitchFamily="18" charset="0"/>
              </a:rPr>
              <a:t>, направленные на искоренение расстройств поведения с физическими проявлениями; </a:t>
            </a:r>
            <a:r>
              <a:rPr lang="ru-RU" b="1" i="1" dirty="0">
                <a:solidFill>
                  <a:srgbClr val="C00000"/>
                </a:solidFill>
                <a:latin typeface="Times New Roman" pitchFamily="18" charset="0"/>
                <a:cs typeface="Times New Roman" pitchFamily="18" charset="0"/>
              </a:rPr>
              <a:t>сказки для детей</a:t>
            </a:r>
            <a:r>
              <a:rPr lang="ru-RU" i="1" dirty="0">
                <a:solidFill>
                  <a:srgbClr val="C00000"/>
                </a:solidFill>
                <a:latin typeface="Times New Roman" pitchFamily="18" charset="0"/>
                <a:cs typeface="Times New Roman" pitchFamily="18" charset="0"/>
              </a:rPr>
              <a:t>, у которых есть проблемы в семье (рождение второго ребенка и ревность к нему первого, развод родителей и другие).</a:t>
            </a:r>
          </a:p>
          <a:p>
            <a:r>
              <a:rPr lang="ru-RU" i="1" dirty="0">
                <a:solidFill>
                  <a:srgbClr val="C00000"/>
                </a:solidFill>
                <a:latin typeface="Times New Roman" pitchFamily="18" charset="0"/>
                <a:cs typeface="Times New Roman" pitchFamily="18" charset="0"/>
              </a:rPr>
              <a:t>Психотерапевтические </a:t>
            </a:r>
            <a:r>
              <a:rPr lang="ru-RU" b="1" i="1" dirty="0">
                <a:solidFill>
                  <a:srgbClr val="C00000"/>
                </a:solidFill>
                <a:latin typeface="Times New Roman" pitchFamily="18" charset="0"/>
                <a:cs typeface="Times New Roman" pitchFamily="18" charset="0"/>
              </a:rPr>
              <a:t>сказки</a:t>
            </a:r>
            <a:r>
              <a:rPr lang="ru-RU" i="1" dirty="0">
                <a:solidFill>
                  <a:srgbClr val="C00000"/>
                </a:solidFill>
                <a:latin typeface="Times New Roman" pitchFamily="18" charset="0"/>
                <a:cs typeface="Times New Roman" pitchFamily="18" charset="0"/>
              </a:rPr>
              <a:t> помогают решать следующие сложные личностные </a:t>
            </a:r>
            <a:r>
              <a:rPr lang="ru-RU" i="1" u="sng" dirty="0">
                <a:solidFill>
                  <a:srgbClr val="C00000"/>
                </a:solidFill>
                <a:latin typeface="Times New Roman" pitchFamily="18" charset="0"/>
                <a:cs typeface="Times New Roman" pitchFamily="18" charset="0"/>
              </a:rPr>
              <a:t>проблемы</a:t>
            </a:r>
            <a:r>
              <a:rPr lang="ru-RU" i="1" dirty="0">
                <a:solidFill>
                  <a:srgbClr val="C00000"/>
                </a:solidFill>
                <a:latin typeface="Times New Roman" pitchFamily="18" charset="0"/>
                <a:cs typeface="Times New Roman" pitchFamily="18" charset="0"/>
              </a:rPr>
              <a:t>: внутренние конфликты, поиск смысла жизни, поиск своего места в жизни. Также они эффективны в работе с детьми, у которых психосоматические болезни.</a:t>
            </a:r>
          </a:p>
        </p:txBody>
      </p:sp>
    </p:spTree>
    <p:extLst>
      <p:ext uri="{BB962C8B-B14F-4D97-AF65-F5344CB8AC3E}">
        <p14:creationId xmlns:p14="http://schemas.microsoft.com/office/powerpoint/2010/main" val="845198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752" y="1124744"/>
            <a:ext cx="6264696" cy="440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674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824123"/>
            <a:ext cx="7200800" cy="6401753"/>
          </a:xfrm>
          <a:prstGeom prst="rect">
            <a:avLst/>
          </a:prstGeom>
        </p:spPr>
        <p:txBody>
          <a:bodyPr wrap="square">
            <a:spAutoFit/>
          </a:bodyPr>
          <a:lstStyle/>
          <a:p>
            <a:endParaRPr lang="ru-RU" dirty="0" smtClean="0"/>
          </a:p>
          <a:p>
            <a:endParaRPr lang="ru-RU" dirty="0"/>
          </a:p>
          <a:p>
            <a:endParaRPr lang="ru-RU" i="1" dirty="0" smtClean="0">
              <a:solidFill>
                <a:srgbClr val="C00000"/>
              </a:solidFill>
              <a:latin typeface="Times New Roman" pitchFamily="18" charset="0"/>
              <a:cs typeface="Times New Roman" pitchFamily="18" charset="0"/>
            </a:endParaRPr>
          </a:p>
          <a:p>
            <a:endParaRPr lang="ru-RU" i="1" dirty="0">
              <a:solidFill>
                <a:srgbClr val="C00000"/>
              </a:solidFill>
              <a:latin typeface="Times New Roman" pitchFamily="18" charset="0"/>
              <a:cs typeface="Times New Roman" pitchFamily="18" charset="0"/>
            </a:endParaRPr>
          </a:p>
          <a:p>
            <a:endParaRPr lang="ru-RU" i="1" dirty="0" smtClean="0">
              <a:solidFill>
                <a:srgbClr val="C00000"/>
              </a:solidFill>
              <a:latin typeface="Times New Roman" pitchFamily="18" charset="0"/>
              <a:cs typeface="Times New Roman" pitchFamily="18" charset="0"/>
            </a:endParaRPr>
          </a:p>
          <a:p>
            <a:endParaRPr lang="ru-RU" sz="1600" i="1" dirty="0" smtClean="0">
              <a:solidFill>
                <a:srgbClr val="C00000"/>
              </a:solidFill>
              <a:latin typeface="Times New Roman" pitchFamily="18" charset="0"/>
              <a:cs typeface="Times New Roman" pitchFamily="18" charset="0"/>
            </a:endParaRPr>
          </a:p>
          <a:p>
            <a:endParaRPr lang="ru-RU" sz="1600" i="1" dirty="0">
              <a:solidFill>
                <a:srgbClr val="C00000"/>
              </a:solidFill>
              <a:latin typeface="Times New Roman" pitchFamily="18" charset="0"/>
              <a:cs typeface="Times New Roman" pitchFamily="18" charset="0"/>
            </a:endParaRPr>
          </a:p>
          <a:p>
            <a:endParaRPr lang="ru-RU" sz="1600" i="1" dirty="0" smtClean="0">
              <a:solidFill>
                <a:srgbClr val="C00000"/>
              </a:solidFill>
              <a:latin typeface="Times New Roman" pitchFamily="18" charset="0"/>
              <a:cs typeface="Times New Roman" pitchFamily="18" charset="0"/>
            </a:endParaRPr>
          </a:p>
          <a:p>
            <a:endParaRPr lang="ru-RU" sz="1600" i="1" dirty="0">
              <a:solidFill>
                <a:srgbClr val="C00000"/>
              </a:solidFill>
              <a:latin typeface="Times New Roman" pitchFamily="18" charset="0"/>
              <a:cs typeface="Times New Roman" pitchFamily="18" charset="0"/>
            </a:endParaRPr>
          </a:p>
          <a:p>
            <a:r>
              <a:rPr lang="ru-RU" sz="1600" b="1" i="1" dirty="0" smtClean="0">
                <a:solidFill>
                  <a:srgbClr val="C00000"/>
                </a:solidFill>
                <a:latin typeface="Times New Roman" pitchFamily="18" charset="0"/>
                <a:cs typeface="Times New Roman" pitchFamily="18" charset="0"/>
              </a:rPr>
              <a:t>Для </a:t>
            </a:r>
            <a:r>
              <a:rPr lang="ru-RU" sz="1600" b="1" i="1" dirty="0">
                <a:solidFill>
                  <a:srgbClr val="C00000"/>
                </a:solidFill>
                <a:latin typeface="Times New Roman" pitchFamily="18" charset="0"/>
                <a:cs typeface="Times New Roman" pitchFamily="18" charset="0"/>
              </a:rPr>
              <a:t>того, чтобы получить максимальный эффект от составления сказки рекомендуется соблюдать ряд простых </a:t>
            </a:r>
            <a:r>
              <a:rPr lang="ru-RU" sz="1600" b="1" i="1" u="sng" dirty="0">
                <a:solidFill>
                  <a:srgbClr val="C00000"/>
                </a:solidFill>
                <a:latin typeface="Times New Roman" pitchFamily="18" charset="0"/>
                <a:cs typeface="Times New Roman" pitchFamily="18" charset="0"/>
              </a:rPr>
              <a:t>правил</a:t>
            </a:r>
            <a:r>
              <a:rPr lang="ru-RU" sz="1600" b="1" i="1" dirty="0">
                <a:solidFill>
                  <a:srgbClr val="C00000"/>
                </a:solidFill>
                <a:latin typeface="Times New Roman" pitchFamily="18" charset="0"/>
                <a:cs typeface="Times New Roman" pitchFamily="18" charset="0"/>
              </a:rPr>
              <a:t>:</a:t>
            </a:r>
          </a:p>
          <a:p>
            <a:r>
              <a:rPr lang="ru-RU" sz="1600" i="1" dirty="0">
                <a:solidFill>
                  <a:srgbClr val="C00000"/>
                </a:solidFill>
                <a:latin typeface="Times New Roman" pitchFamily="18" charset="0"/>
                <a:cs typeface="Times New Roman" pitchFamily="18" charset="0"/>
              </a:rPr>
              <a:t>Желательно чтобы у главного героя и у ребенка были какие-то общие черты. Может они оба любят варенье или смотрят один и тот же мультфильм.</a:t>
            </a:r>
          </a:p>
          <a:p>
            <a:r>
              <a:rPr lang="ru-RU" sz="1600" i="1" dirty="0">
                <a:solidFill>
                  <a:srgbClr val="C00000"/>
                </a:solidFill>
                <a:latin typeface="Times New Roman" pitchFamily="18" charset="0"/>
                <a:cs typeface="Times New Roman" pitchFamily="18" charset="0"/>
              </a:rPr>
              <a:t>Необходимо при построении сказки для главного героя создать безопасное волшебное пространство. Поэтому используются формулы </a:t>
            </a:r>
            <a:r>
              <a:rPr lang="ru-RU" sz="1600" i="1" u="sng" dirty="0">
                <a:solidFill>
                  <a:srgbClr val="C00000"/>
                </a:solidFill>
                <a:latin typeface="Times New Roman" pitchFamily="18" charset="0"/>
                <a:cs typeface="Times New Roman" pitchFamily="18" charset="0"/>
              </a:rPr>
              <a:t>вроде</a:t>
            </a:r>
            <a:r>
              <a:rPr lang="ru-RU" sz="1600" i="1" dirty="0">
                <a:solidFill>
                  <a:srgbClr val="C00000"/>
                </a:solidFill>
                <a:latin typeface="Times New Roman" pitchFamily="18" charset="0"/>
                <a:cs typeface="Times New Roman" pitchFamily="18" charset="0"/>
              </a:rPr>
              <a:t>: «Давным-давно, в некотором царстве-государстве»…</a:t>
            </a:r>
          </a:p>
          <a:p>
            <a:r>
              <a:rPr lang="ru-RU" sz="1600" i="1" dirty="0">
                <a:solidFill>
                  <a:srgbClr val="C00000"/>
                </a:solidFill>
                <a:latin typeface="Times New Roman" pitchFamily="18" charset="0"/>
                <a:cs typeface="Times New Roman" pitchFamily="18" charset="0"/>
              </a:rPr>
              <a:t>Хорошо, когда в пространстве сказки у главного героя оказывается друг-помощник. Друг в сказке помогает ослабить психическое напряжение и разрядить эмоции.</a:t>
            </a:r>
          </a:p>
          <a:p>
            <a:r>
              <a:rPr lang="ru-RU" sz="1600" i="1" dirty="0">
                <a:solidFill>
                  <a:srgbClr val="C00000"/>
                </a:solidFill>
                <a:latin typeface="Times New Roman" pitchFamily="18" charset="0"/>
                <a:cs typeface="Times New Roman" pitchFamily="18" charset="0"/>
              </a:rPr>
              <a:t>В ходе сказки необходимо решить какую-то задачу. Главный герой решает задачку, приобретает определенный навык и преображается.</a:t>
            </a:r>
          </a:p>
          <a:p>
            <a:r>
              <a:rPr lang="ru-RU" sz="1600" i="1" dirty="0">
                <a:solidFill>
                  <a:srgbClr val="C00000"/>
                </a:solidFill>
                <a:latin typeface="Times New Roman" pitchFamily="18" charset="0"/>
                <a:cs typeface="Times New Roman" pitchFamily="18" charset="0"/>
              </a:rPr>
              <a:t>В сказку вводится антигерой – персонаж, которого надо победить (или может быть изменить его).</a:t>
            </a:r>
          </a:p>
          <a:p>
            <a:r>
              <a:rPr lang="ru-RU" sz="1600" i="1" dirty="0">
                <a:solidFill>
                  <a:srgbClr val="C00000"/>
                </a:solidFill>
                <a:latin typeface="Times New Roman" pitchFamily="18" charset="0"/>
                <a:cs typeface="Times New Roman" pitchFamily="18" charset="0"/>
              </a:rPr>
              <a:t>Финал сказки должен быть позитивный. Проблема решена, после чего герой возвращается домой, получает полкоролевства и красавицу жену.</a:t>
            </a:r>
          </a:p>
        </p:txBody>
      </p:sp>
    </p:spTree>
    <p:extLst>
      <p:ext uri="{BB962C8B-B14F-4D97-AF65-F5344CB8AC3E}">
        <p14:creationId xmlns:p14="http://schemas.microsoft.com/office/powerpoint/2010/main" val="15386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412776"/>
            <a:ext cx="4968552" cy="2616101"/>
          </a:xfrm>
          <a:prstGeom prst="rect">
            <a:avLst/>
          </a:prstGeom>
        </p:spPr>
        <p:txBody>
          <a:bodyPr wrap="square">
            <a:spAutoFit/>
          </a:bodyPr>
          <a:lstStyle/>
          <a:p>
            <a:r>
              <a:rPr lang="ru-RU" sz="2000" b="1" i="1" dirty="0">
                <a:solidFill>
                  <a:srgbClr val="C00000"/>
                </a:solidFill>
                <a:latin typeface="Times New Roman" pitchFamily="18" charset="0"/>
                <a:cs typeface="Times New Roman" pitchFamily="18" charset="0"/>
              </a:rPr>
              <a:t>“Как правильно читать ребенку сказку?”,</a:t>
            </a:r>
            <a:r>
              <a:rPr lang="ru-RU" i="1" dirty="0">
                <a:solidFill>
                  <a:srgbClr val="C00000"/>
                </a:solidFill>
                <a:latin typeface="Times New Roman" pitchFamily="18" charset="0"/>
                <a:cs typeface="Times New Roman" pitchFamily="18" charset="0"/>
              </a:rPr>
              <a:t> в первую очередь читать нужно с удовольствием, тогда ребенок получит больше пользы от народного творчества. И вообще, лучше ВСЁ делать с удовольствием, это - лучший и правильный подход. Тогда и в нашей жизни, на которую можно посмотреть двояко, будет больше приятных моментов, чем трудностей.</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116" y="3643068"/>
            <a:ext cx="3445276" cy="209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368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587" y="1268760"/>
            <a:ext cx="620418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51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364088" y="2275840"/>
            <a:ext cx="2664296" cy="2905760"/>
          </a:xfrm>
        </p:spPr>
        <p:txBody>
          <a:bodyPr/>
          <a:lstStyle/>
          <a:p>
            <a:endParaRPr lang="ru-RU" dirty="0"/>
          </a:p>
        </p:txBody>
      </p:sp>
      <p:sp>
        <p:nvSpPr>
          <p:cNvPr id="4" name="Объект 3"/>
          <p:cNvSpPr>
            <a:spLocks noGrp="1"/>
          </p:cNvSpPr>
          <p:nvPr>
            <p:ph sz="quarter" idx="13"/>
          </p:nvPr>
        </p:nvSpPr>
        <p:spPr>
          <a:xfrm>
            <a:off x="971600" y="1340768"/>
            <a:ext cx="4032448" cy="4248472"/>
          </a:xfrm>
        </p:spPr>
        <p:txBody>
          <a:bodyPr>
            <a:normAutofit fontScale="25000" lnSpcReduction="20000"/>
          </a:bodyPr>
          <a:lstStyle/>
          <a:p>
            <a:r>
              <a:rPr lang="ru-RU" sz="5600" i="1" dirty="0">
                <a:solidFill>
                  <a:srgbClr val="C00000"/>
                </a:solidFill>
                <a:latin typeface="Times New Roman" pitchFamily="18" charset="0"/>
                <a:cs typeface="Times New Roman" pitchFamily="18" charset="0"/>
              </a:rPr>
              <a:t>Довольно часто к психологам обращаются мамы и папы </a:t>
            </a:r>
            <a:r>
              <a:rPr lang="ru-RU" sz="5600" b="1" i="1" dirty="0">
                <a:solidFill>
                  <a:srgbClr val="C00000"/>
                </a:solidFill>
                <a:latin typeface="Times New Roman" pitchFamily="18" charset="0"/>
                <a:cs typeface="Times New Roman" pitchFamily="18" charset="0"/>
              </a:rPr>
              <a:t>агрессивных детей</a:t>
            </a:r>
            <a:r>
              <a:rPr lang="ru-RU" sz="5600" i="1" dirty="0">
                <a:solidFill>
                  <a:srgbClr val="C00000"/>
                </a:solidFill>
                <a:latin typeface="Times New Roman" pitchFamily="18" charset="0"/>
                <a:cs typeface="Times New Roman" pitchFamily="18" charset="0"/>
              </a:rPr>
              <a:t>. Одни родители жалуются на то, что их ребенок дерется со сверстниками, другие на то, что их сын (или дочь) издевается над домашними животными, третьи называют свое чадо разрушителем или варваром, громящим все вокруг, и т. П. Чем обусловлено </a:t>
            </a:r>
            <a:r>
              <a:rPr lang="ru-RU" sz="5600" b="1" i="1" dirty="0">
                <a:solidFill>
                  <a:srgbClr val="C00000"/>
                </a:solidFill>
                <a:latin typeface="Times New Roman" pitchFamily="18" charset="0"/>
                <a:cs typeface="Times New Roman" pitchFamily="18" charset="0"/>
              </a:rPr>
              <a:t>агрессивное поведение ребенка</a:t>
            </a:r>
            <a:r>
              <a:rPr lang="ru-RU" sz="5600" i="1" dirty="0">
                <a:solidFill>
                  <a:srgbClr val="C00000"/>
                </a:solidFill>
                <a:latin typeface="Times New Roman" pitchFamily="18" charset="0"/>
                <a:cs typeface="Times New Roman" pitchFamily="18" charset="0"/>
              </a:rPr>
              <a:t>? Является оно врожденным или приобретенным? На сегодняшний день не существует однозначного ответа на данный вопрос. Проблема соотношения вклада наследственности и среды в развитии человека уже давно стала предметом научного интереса и п</a:t>
            </a:r>
            <a:r>
              <a:rPr lang="ru-RU" sz="5600" i="1" dirty="0">
                <a:solidFill>
                  <a:srgbClr val="C00000"/>
                </a:solidFill>
              </a:rPr>
              <a:t>родолжает вызывать споры среди ученых.</a:t>
            </a:r>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276872"/>
            <a:ext cx="295232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820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443841"/>
            <a:ext cx="6696744" cy="2862322"/>
          </a:xfrm>
          <a:prstGeom prst="rect">
            <a:avLst/>
          </a:prstGeom>
        </p:spPr>
        <p:txBody>
          <a:bodyPr wrap="square">
            <a:spAutoFit/>
          </a:bodyPr>
          <a:lstStyle/>
          <a:p>
            <a:r>
              <a:rPr lang="ru-RU" sz="2000" i="1" dirty="0">
                <a:solidFill>
                  <a:srgbClr val="C00000"/>
                </a:solidFill>
                <a:latin typeface="Times New Roman" pitchFamily="18" charset="0"/>
                <a:cs typeface="Times New Roman" pitchFamily="18" charset="0"/>
              </a:rPr>
              <a:t>Одни ученые считают, что </a:t>
            </a:r>
            <a:r>
              <a:rPr lang="ru-RU" sz="2000" b="1" i="1" dirty="0">
                <a:solidFill>
                  <a:srgbClr val="C00000"/>
                </a:solidFill>
                <a:latin typeface="Times New Roman" pitchFamily="18" charset="0"/>
                <a:cs typeface="Times New Roman" pitchFamily="18" charset="0"/>
              </a:rPr>
              <a:t>агрессивность</a:t>
            </a:r>
            <a:r>
              <a:rPr lang="ru-RU" sz="2000" i="1" dirty="0">
                <a:solidFill>
                  <a:srgbClr val="C00000"/>
                </a:solidFill>
                <a:latin typeface="Times New Roman" pitchFamily="18" charset="0"/>
                <a:cs typeface="Times New Roman" pitchFamily="18" charset="0"/>
              </a:rPr>
              <a:t> — врожденная черта и ее корни находятся в биологической природе человека (анатомических, физиологических и биохимических свойствах индивида). Другие утверждают, что </a:t>
            </a:r>
            <a:r>
              <a:rPr lang="ru-RU" sz="2000" b="1" i="1" dirty="0">
                <a:solidFill>
                  <a:srgbClr val="C00000"/>
                </a:solidFill>
                <a:latin typeface="Times New Roman" pitchFamily="18" charset="0"/>
                <a:cs typeface="Times New Roman" pitchFamily="18" charset="0"/>
              </a:rPr>
              <a:t>агрессивные</a:t>
            </a:r>
            <a:r>
              <a:rPr lang="ru-RU" sz="2000" i="1" dirty="0">
                <a:solidFill>
                  <a:srgbClr val="C00000"/>
                </a:solidFill>
                <a:latin typeface="Times New Roman" pitchFamily="18" charset="0"/>
                <a:cs typeface="Times New Roman" pitchFamily="18" charset="0"/>
              </a:rPr>
              <a:t> тенденции обусловлены привычками, приобретенными в результате общения с другими людьми (родителями, учителями, друзьями) или под воздействием фильмов и телепередач, демонстрирующих насилие.</a:t>
            </a:r>
          </a:p>
        </p:txBody>
      </p:sp>
    </p:spTree>
    <p:extLst>
      <p:ext uri="{BB962C8B-B14F-4D97-AF65-F5344CB8AC3E}">
        <p14:creationId xmlns:p14="http://schemas.microsoft.com/office/powerpoint/2010/main" val="399358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74345"/>
            <a:ext cx="7056784" cy="5201424"/>
          </a:xfrm>
          <a:prstGeom prst="rect">
            <a:avLst/>
          </a:prstGeom>
        </p:spPr>
        <p:txBody>
          <a:bodyPr wrap="square">
            <a:spAutoFit/>
          </a:bodyPr>
          <a:lstStyle/>
          <a:p>
            <a:endParaRPr lang="ru-RU" dirty="0" smtClean="0"/>
          </a:p>
          <a:p>
            <a:endParaRPr lang="ru-RU" dirty="0"/>
          </a:p>
          <a:p>
            <a:endParaRPr lang="ru-RU" dirty="0" smtClean="0"/>
          </a:p>
          <a:p>
            <a:r>
              <a:rPr lang="ru-RU" sz="2000" i="1" dirty="0" smtClean="0">
                <a:solidFill>
                  <a:srgbClr val="C00000"/>
                </a:solidFill>
                <a:latin typeface="Times New Roman" pitchFamily="18" charset="0"/>
                <a:cs typeface="Times New Roman" pitchFamily="18" charset="0"/>
              </a:rPr>
              <a:t>Компромиссной </a:t>
            </a:r>
            <a:r>
              <a:rPr lang="ru-RU" sz="2000" i="1" dirty="0">
                <a:solidFill>
                  <a:srgbClr val="C00000"/>
                </a:solidFill>
                <a:latin typeface="Times New Roman" pitchFamily="18" charset="0"/>
                <a:cs typeface="Times New Roman" pitchFamily="18" charset="0"/>
              </a:rPr>
              <a:t>точкой зрения является мнение, что врожденное и приобретенное присутствует в каждом нашем действии. Поведенческие психологи выделяют ряд семейных </a:t>
            </a:r>
            <a:r>
              <a:rPr lang="ru-RU" sz="2000" i="1" dirty="0" smtClean="0">
                <a:solidFill>
                  <a:srgbClr val="C00000"/>
                </a:solidFill>
                <a:latin typeface="Times New Roman" pitchFamily="18" charset="0"/>
                <a:cs typeface="Times New Roman" pitchFamily="18" charset="0"/>
              </a:rPr>
              <a:t>факторов, которые </a:t>
            </a:r>
            <a:r>
              <a:rPr lang="ru-RU" sz="2000" i="1" dirty="0">
                <a:solidFill>
                  <a:srgbClr val="C00000"/>
                </a:solidFill>
                <a:latin typeface="Times New Roman" pitchFamily="18" charset="0"/>
                <a:cs typeface="Times New Roman" pitchFamily="18" charset="0"/>
              </a:rPr>
              <a:t>влияют </a:t>
            </a:r>
            <a:r>
              <a:rPr lang="ru-RU" sz="2000" i="1" dirty="0" smtClean="0">
                <a:solidFill>
                  <a:srgbClr val="C00000"/>
                </a:solidFill>
                <a:latin typeface="Times New Roman" pitchFamily="18" charset="0"/>
                <a:cs typeface="Times New Roman" pitchFamily="18" charset="0"/>
              </a:rPr>
              <a:t>на формирование</a:t>
            </a:r>
            <a:r>
              <a:rPr lang="ru-RU" sz="2000" i="1" dirty="0">
                <a:solidFill>
                  <a:srgbClr val="C00000"/>
                </a:solidFill>
                <a:latin typeface="Times New Roman" pitchFamily="18" charset="0"/>
                <a:cs typeface="Times New Roman" pitchFamily="18" charset="0"/>
              </a:rPr>
              <a:t> </a:t>
            </a:r>
            <a:r>
              <a:rPr lang="ru-RU" sz="2000" b="1" i="1" dirty="0">
                <a:solidFill>
                  <a:srgbClr val="C00000"/>
                </a:solidFill>
                <a:latin typeface="Times New Roman" pitchFamily="18" charset="0"/>
                <a:cs typeface="Times New Roman" pitchFamily="18" charset="0"/>
              </a:rPr>
              <a:t>агрессивных</a:t>
            </a:r>
            <a:r>
              <a:rPr lang="ru-RU" sz="2000" i="1" dirty="0">
                <a:solidFill>
                  <a:srgbClr val="C00000"/>
                </a:solidFill>
                <a:latin typeface="Times New Roman" pitchFamily="18" charset="0"/>
                <a:cs typeface="Times New Roman" pitchFamily="18" charset="0"/>
              </a:rPr>
              <a:t> тенденций в поведении ребенка. </a:t>
            </a:r>
            <a:endParaRPr lang="ru-RU" sz="2000" i="1" dirty="0" smtClean="0">
              <a:solidFill>
                <a:srgbClr val="C00000"/>
              </a:solidFill>
              <a:latin typeface="Times New Roman" pitchFamily="18" charset="0"/>
              <a:cs typeface="Times New Roman" pitchFamily="18" charset="0"/>
            </a:endParaRPr>
          </a:p>
          <a:p>
            <a:r>
              <a:rPr lang="ru-RU" sz="2000" i="1" dirty="0" smtClean="0">
                <a:solidFill>
                  <a:srgbClr val="C00000"/>
                </a:solidFill>
                <a:latin typeface="Times New Roman" pitchFamily="18" charset="0"/>
                <a:cs typeface="Times New Roman" pitchFamily="18" charset="0"/>
              </a:rPr>
              <a:t>Среди</a:t>
            </a:r>
            <a:r>
              <a:rPr lang="ru-RU" sz="2000" i="1" dirty="0">
                <a:solidFill>
                  <a:srgbClr val="C00000"/>
                </a:solidFill>
                <a:latin typeface="Times New Roman" pitchFamily="18" charset="0"/>
                <a:cs typeface="Times New Roman" pitchFamily="18" charset="0"/>
              </a:rPr>
              <a:t> </a:t>
            </a:r>
            <a:r>
              <a:rPr lang="ru-RU" sz="2000" i="1" u="sng" dirty="0">
                <a:solidFill>
                  <a:srgbClr val="C00000"/>
                </a:solidFill>
                <a:latin typeface="Times New Roman" pitchFamily="18" charset="0"/>
                <a:cs typeface="Times New Roman" pitchFamily="18" charset="0"/>
              </a:rPr>
              <a:t>них</a:t>
            </a:r>
            <a:r>
              <a:rPr lang="ru-RU" sz="2000" i="1" dirty="0">
                <a:solidFill>
                  <a:srgbClr val="C00000"/>
                </a:solidFill>
                <a:latin typeface="Times New Roman" pitchFamily="18" charset="0"/>
                <a:cs typeface="Times New Roman" pitchFamily="18" charset="0"/>
              </a:rPr>
              <a:t>:</a:t>
            </a:r>
          </a:p>
          <a:p>
            <a:r>
              <a:rPr lang="ru-RU" sz="2000" i="1" dirty="0">
                <a:solidFill>
                  <a:srgbClr val="C00000"/>
                </a:solidFill>
                <a:latin typeface="Times New Roman" pitchFamily="18" charset="0"/>
                <a:cs typeface="Times New Roman" pitchFamily="18" charset="0"/>
              </a:rPr>
              <a:t>• недостаток тепла, ласки со стороны родителей;</a:t>
            </a:r>
          </a:p>
          <a:p>
            <a:r>
              <a:rPr lang="ru-RU" sz="2000" i="1" dirty="0">
                <a:solidFill>
                  <a:srgbClr val="C00000"/>
                </a:solidFill>
                <a:latin typeface="Times New Roman" pitchFamily="18" charset="0"/>
                <a:cs typeface="Times New Roman" pitchFamily="18" charset="0"/>
              </a:rPr>
              <a:t>• незаинтересованность, равнодушное отношение;</a:t>
            </a:r>
          </a:p>
          <a:p>
            <a:r>
              <a:rPr lang="ru-RU" sz="2000" i="1" dirty="0">
                <a:solidFill>
                  <a:srgbClr val="C00000"/>
                </a:solidFill>
                <a:latin typeface="Times New Roman" pitchFamily="18" charset="0"/>
                <a:cs typeface="Times New Roman" pitchFamily="18" charset="0"/>
              </a:rPr>
              <a:t>• непринятие, демонстрация плохого отношения;</a:t>
            </a:r>
          </a:p>
          <a:p>
            <a:r>
              <a:rPr lang="ru-RU" sz="2000" i="1" dirty="0">
                <a:solidFill>
                  <a:srgbClr val="C00000"/>
                </a:solidFill>
                <a:latin typeface="Times New Roman" pitchFamily="18" charset="0"/>
                <a:cs typeface="Times New Roman" pitchFamily="18" charset="0"/>
              </a:rPr>
              <a:t>• отсутствие контроля, безразличное отношение к проявлению</a:t>
            </a:r>
          </a:p>
          <a:p>
            <a:r>
              <a:rPr lang="ru-RU" sz="2000" b="1" i="1" dirty="0">
                <a:solidFill>
                  <a:srgbClr val="C00000"/>
                </a:solidFill>
                <a:latin typeface="Times New Roman" pitchFamily="18" charset="0"/>
                <a:cs typeface="Times New Roman" pitchFamily="18" charset="0"/>
              </a:rPr>
              <a:t>агрессивного поведения</a:t>
            </a:r>
            <a:r>
              <a:rPr lang="ru-RU" sz="2000" i="1" dirty="0">
                <a:solidFill>
                  <a:srgbClr val="C00000"/>
                </a:solidFill>
                <a:latin typeface="Times New Roman" pitchFamily="18" charset="0"/>
                <a:cs typeface="Times New Roman" pitchFamily="18" charset="0"/>
              </a:rPr>
              <a:t>;</a:t>
            </a:r>
          </a:p>
          <a:p>
            <a:r>
              <a:rPr lang="ru-RU" sz="2000" i="1" dirty="0">
                <a:solidFill>
                  <a:srgbClr val="C00000"/>
                </a:solidFill>
                <a:latin typeface="Times New Roman" pitchFamily="18" charset="0"/>
                <a:cs typeface="Times New Roman" pitchFamily="18" charset="0"/>
              </a:rPr>
              <a:t>• непоследовательность в использовании наказаний;</a:t>
            </a:r>
          </a:p>
          <a:p>
            <a:r>
              <a:rPr lang="ru-RU" sz="2000" i="1" dirty="0">
                <a:solidFill>
                  <a:srgbClr val="C00000"/>
                </a:solidFill>
                <a:latin typeface="Times New Roman" pitchFamily="18" charset="0"/>
                <a:cs typeface="Times New Roman" pitchFamily="18" charset="0"/>
              </a:rPr>
              <a:t>• применение физических наказаний.</a:t>
            </a:r>
          </a:p>
        </p:txBody>
      </p:sp>
    </p:spTree>
    <p:extLst>
      <p:ext uri="{BB962C8B-B14F-4D97-AF65-F5344CB8AC3E}">
        <p14:creationId xmlns:p14="http://schemas.microsoft.com/office/powerpoint/2010/main" val="390114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899592" y="1412776"/>
            <a:ext cx="3960440" cy="4608512"/>
          </a:xfrm>
        </p:spPr>
        <p:txBody>
          <a:bodyPr>
            <a:normAutofit fontScale="25000" lnSpcReduction="20000"/>
          </a:bodyPr>
          <a:lstStyle/>
          <a:p>
            <a:r>
              <a:rPr lang="ru-RU" sz="6400" b="1" i="1" dirty="0">
                <a:solidFill>
                  <a:srgbClr val="C00000"/>
                </a:solidFill>
                <a:latin typeface="Times New Roman" pitchFamily="18" charset="0"/>
                <a:cs typeface="Times New Roman" pitchFamily="18" charset="0"/>
              </a:rPr>
              <a:t>Сказка</a:t>
            </a:r>
            <a:r>
              <a:rPr lang="ru-RU" sz="6400" i="1" dirty="0">
                <a:solidFill>
                  <a:srgbClr val="C00000"/>
                </a:solidFill>
                <a:latin typeface="Times New Roman" pitchFamily="18" charset="0"/>
                <a:cs typeface="Times New Roman" pitchFamily="18" charset="0"/>
              </a:rPr>
              <a:t> входит в жизнь ребенка с самого раннего возраста, сопровождает на протяжении всего дошкольного детства и остается с ним на всю жизнь. Со </a:t>
            </a:r>
            <a:r>
              <a:rPr lang="ru-RU" sz="6400" b="1" i="1" dirty="0">
                <a:solidFill>
                  <a:srgbClr val="C00000"/>
                </a:solidFill>
                <a:latin typeface="Times New Roman" pitchFamily="18" charset="0"/>
                <a:cs typeface="Times New Roman" pitchFamily="18" charset="0"/>
              </a:rPr>
              <a:t>сказки </a:t>
            </a:r>
            <a:r>
              <a:rPr lang="ru-RU" sz="6400" i="1" dirty="0">
                <a:solidFill>
                  <a:srgbClr val="C00000"/>
                </a:solidFill>
                <a:latin typeface="Times New Roman" pitchFamily="18" charset="0"/>
                <a:cs typeface="Times New Roman" pitchFamily="18" charset="0"/>
              </a:rPr>
              <a:t>начинается его знакомство с миром литературы, с миром человеческих взаимоотношений и со всем окружающим миром в целом.</a:t>
            </a:r>
          </a:p>
          <a:p>
            <a:r>
              <a:rPr lang="ru-RU" sz="6400" i="1" dirty="0">
                <a:solidFill>
                  <a:srgbClr val="C00000"/>
                </a:solidFill>
                <a:latin typeface="Times New Roman" pitchFamily="18" charset="0"/>
                <a:cs typeface="Times New Roman" pitchFamily="18" charset="0"/>
              </a:rPr>
              <a:t>В настоящее время практикуется одно из направлений арт-терапии "</a:t>
            </a:r>
            <a:r>
              <a:rPr lang="ru-RU" sz="6400" b="1" i="1" dirty="0" err="1">
                <a:solidFill>
                  <a:srgbClr val="C00000"/>
                </a:solidFill>
                <a:latin typeface="Times New Roman" pitchFamily="18" charset="0"/>
                <a:cs typeface="Times New Roman" pitchFamily="18" charset="0"/>
              </a:rPr>
              <a:t>Сказкотерапия</a:t>
            </a:r>
            <a:r>
              <a:rPr lang="ru-RU" sz="6400" i="1" dirty="0">
                <a:solidFill>
                  <a:srgbClr val="C00000"/>
                </a:solidFill>
                <a:latin typeface="Times New Roman" pitchFamily="18" charset="0"/>
                <a:cs typeface="Times New Roman" pitchFamily="18" charset="0"/>
              </a:rPr>
              <a:t>". С каждым днем </a:t>
            </a:r>
            <a:r>
              <a:rPr lang="ru-RU" sz="6400" b="1" i="1" dirty="0" err="1">
                <a:solidFill>
                  <a:srgbClr val="C00000"/>
                </a:solidFill>
                <a:latin typeface="Times New Roman" pitchFamily="18" charset="0"/>
                <a:cs typeface="Times New Roman" pitchFamily="18" charset="0"/>
              </a:rPr>
              <a:t>сказкотерапия</a:t>
            </a:r>
            <a:r>
              <a:rPr lang="ru-RU" sz="6400" i="1" dirty="0">
                <a:solidFill>
                  <a:srgbClr val="C00000"/>
                </a:solidFill>
                <a:latin typeface="Times New Roman" pitchFamily="18" charset="0"/>
                <a:cs typeface="Times New Roman" pitchFamily="18" charset="0"/>
              </a:rPr>
              <a:t> становится все более популярной.</a:t>
            </a:r>
          </a:p>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4735" y="2204864"/>
            <a:ext cx="3096344" cy="238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955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56651"/>
            <a:ext cx="7488832" cy="5355312"/>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r>
              <a:rPr lang="ru-RU" dirty="0">
                <a:solidFill>
                  <a:srgbClr val="C00000"/>
                </a:solidFill>
                <a:latin typeface="Times New Roman" pitchFamily="18" charset="0"/>
                <a:cs typeface="Times New Roman" pitchFamily="18" charset="0"/>
              </a:rPr>
              <a:t>1</a:t>
            </a:r>
            <a:r>
              <a:rPr lang="ru-RU" i="1" dirty="0" smtClean="0">
                <a:solidFill>
                  <a:srgbClr val="C00000"/>
                </a:solidFill>
                <a:latin typeface="Times New Roman" pitchFamily="18" charset="0"/>
                <a:cs typeface="Times New Roman" pitchFamily="18" charset="0"/>
              </a:rPr>
              <a:t>.</a:t>
            </a:r>
            <a:r>
              <a:rPr lang="ru-RU" i="1" dirty="0">
                <a:solidFill>
                  <a:srgbClr val="C00000"/>
                </a:solidFill>
                <a:latin typeface="Times New Roman" pitchFamily="18" charset="0"/>
                <a:cs typeface="Times New Roman" pitchFamily="18" charset="0"/>
              </a:rPr>
              <a:t> </a:t>
            </a:r>
            <a:r>
              <a:rPr lang="ru-RU" b="1" i="1" u="sng" dirty="0" err="1">
                <a:solidFill>
                  <a:srgbClr val="C00000"/>
                </a:solidFill>
                <a:latin typeface="Times New Roman" pitchFamily="18" charset="0"/>
                <a:cs typeface="Times New Roman" pitchFamily="18" charset="0"/>
              </a:rPr>
              <a:t>Сказкотерапия</a:t>
            </a:r>
            <a:r>
              <a:rPr lang="ru-RU" b="1" i="1" u="sng" dirty="0">
                <a:solidFill>
                  <a:srgbClr val="C00000"/>
                </a:solidFill>
                <a:latin typeface="Times New Roman" pitchFamily="18" charset="0"/>
                <a:cs typeface="Times New Roman" pitchFamily="18" charset="0"/>
              </a:rPr>
              <a:t> </a:t>
            </a:r>
            <a:r>
              <a:rPr lang="ru-RU" i="1" dirty="0">
                <a:solidFill>
                  <a:srgbClr val="C00000"/>
                </a:solidFill>
                <a:latin typeface="Times New Roman" pitchFamily="18" charset="0"/>
                <a:cs typeface="Times New Roman" pitchFamily="18" charset="0"/>
              </a:rPr>
              <a:t>— современный и популярный метод в психоанализе и психотерапии, который используется для лечения детей, подростков и даже взрослых с помощью сказки. Читая или рассказывая сказки, басни, были, можно помочь ребенку навсегда избавиться от психологических проблем и их проявлений (агрессивности, страха, различных фобий и др.).</a:t>
            </a:r>
          </a:p>
          <a:p>
            <a:r>
              <a:rPr lang="ru-RU" i="1" dirty="0">
                <a:solidFill>
                  <a:srgbClr val="C00000"/>
                </a:solidFill>
                <a:latin typeface="Times New Roman" pitchFamily="18" charset="0"/>
                <a:cs typeface="Times New Roman" pitchFamily="18" charset="0"/>
              </a:rPr>
              <a:t>2. </a:t>
            </a:r>
            <a:r>
              <a:rPr lang="ru-RU" b="1" i="1" u="sng" dirty="0" err="1">
                <a:solidFill>
                  <a:srgbClr val="C00000"/>
                </a:solidFill>
                <a:latin typeface="Times New Roman" pitchFamily="18" charset="0"/>
                <a:cs typeface="Times New Roman" pitchFamily="18" charset="0"/>
              </a:rPr>
              <a:t>Сказкотерапия</a:t>
            </a:r>
            <a:r>
              <a:rPr lang="ru-RU" b="1" i="1" u="sng" dirty="0">
                <a:solidFill>
                  <a:srgbClr val="C00000"/>
                </a:solidFill>
                <a:latin typeface="Times New Roman" pitchFamily="18" charset="0"/>
                <a:cs typeface="Times New Roman" pitchFamily="18" charset="0"/>
              </a:rPr>
              <a:t> </a:t>
            </a:r>
            <a:r>
              <a:rPr lang="ru-RU" i="1" dirty="0">
                <a:solidFill>
                  <a:srgbClr val="C00000"/>
                </a:solidFill>
                <a:latin typeface="Times New Roman" pitchFamily="18" charset="0"/>
                <a:cs typeface="Times New Roman" pitchFamily="18" charset="0"/>
              </a:rPr>
              <a:t>как инструмент развития. В процессе слушания, придумывания и обсуждения сказки у ребенка развиваются необходимые для эффективного существования фантазия, творчество. Он усваивает основные механизмы поиска и принятия решений.</a:t>
            </a:r>
          </a:p>
          <a:p>
            <a:r>
              <a:rPr lang="ru-RU" i="1" dirty="0">
                <a:solidFill>
                  <a:srgbClr val="C00000"/>
                </a:solidFill>
                <a:latin typeface="Times New Roman" pitchFamily="18" charset="0"/>
                <a:cs typeface="Times New Roman" pitchFamily="18" charset="0"/>
              </a:rPr>
              <a:t>3. </a:t>
            </a:r>
            <a:r>
              <a:rPr lang="ru-RU" b="1" i="1" u="sng" dirty="0" err="1">
                <a:solidFill>
                  <a:srgbClr val="C00000"/>
                </a:solidFill>
                <a:latin typeface="Times New Roman" pitchFamily="18" charset="0"/>
                <a:cs typeface="Times New Roman" pitchFamily="18" charset="0"/>
              </a:rPr>
              <a:t>Сказкотерапия</a:t>
            </a:r>
            <a:r>
              <a:rPr lang="ru-RU" b="1" i="1" u="sng" dirty="0">
                <a:solidFill>
                  <a:srgbClr val="C00000"/>
                </a:solidFill>
                <a:latin typeface="Times New Roman" pitchFamily="18" charset="0"/>
                <a:cs typeface="Times New Roman" pitchFamily="18" charset="0"/>
              </a:rPr>
              <a:t> </a:t>
            </a:r>
            <a:r>
              <a:rPr lang="ru-RU" i="1" dirty="0">
                <a:solidFill>
                  <a:srgbClr val="C00000"/>
                </a:solidFill>
                <a:latin typeface="Times New Roman" pitchFamily="18" charset="0"/>
                <a:cs typeface="Times New Roman" pitchFamily="18" charset="0"/>
              </a:rPr>
              <a:t>как психотерапия. Работа со сказкой направлена непосредственно на лечение и помощь. </a:t>
            </a:r>
            <a:r>
              <a:rPr lang="ru-RU" i="1" dirty="0" err="1">
                <a:solidFill>
                  <a:srgbClr val="C00000"/>
                </a:solidFill>
                <a:latin typeface="Times New Roman" pitchFamily="18" charset="0"/>
                <a:cs typeface="Times New Roman" pitchFamily="18" charset="0"/>
              </a:rPr>
              <a:t>Сказкотерапевт</a:t>
            </a:r>
            <a:r>
              <a:rPr lang="ru-RU" i="1" dirty="0">
                <a:solidFill>
                  <a:srgbClr val="C00000"/>
                </a:solidFill>
                <a:latin typeface="Times New Roman" pitchFamily="18" charset="0"/>
                <a:cs typeface="Times New Roman" pitchFamily="18" charset="0"/>
              </a:rPr>
              <a:t> создает условия, в которых человек, работая со сказкой (читая, придумывая, разыгрывая, продолжая, находит решения своих жизненных трудностей и проблем. Возможны как групповые, так и индивидуальные формы работы.</a:t>
            </a:r>
          </a:p>
        </p:txBody>
      </p:sp>
    </p:spTree>
    <p:extLst>
      <p:ext uri="{BB962C8B-B14F-4D97-AF65-F5344CB8AC3E}">
        <p14:creationId xmlns:p14="http://schemas.microsoft.com/office/powerpoint/2010/main" val="4104496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827584" y="1124744"/>
            <a:ext cx="4896544" cy="4608512"/>
          </a:xfrm>
        </p:spPr>
        <p:txBody>
          <a:bodyPr>
            <a:normAutofit fontScale="62500" lnSpcReduction="20000"/>
          </a:bodyPr>
          <a:lstStyle/>
          <a:p>
            <a:r>
              <a:rPr lang="ru-RU" sz="2100" b="1" i="1" dirty="0" err="1">
                <a:solidFill>
                  <a:srgbClr val="C00000"/>
                </a:solidFill>
                <a:latin typeface="Times New Roman" pitchFamily="18" charset="0"/>
                <a:cs typeface="Times New Roman" pitchFamily="18" charset="0"/>
              </a:rPr>
              <a:t>Сказкотерапия</a:t>
            </a:r>
            <a:r>
              <a:rPr lang="ru-RU" sz="2100" b="1" i="1" dirty="0">
                <a:solidFill>
                  <a:srgbClr val="C00000"/>
                </a:solidFill>
                <a:latin typeface="Times New Roman" pitchFamily="18" charset="0"/>
                <a:cs typeface="Times New Roman" pitchFamily="18" charset="0"/>
              </a:rPr>
              <a:t> - означает </a:t>
            </a:r>
            <a:r>
              <a:rPr lang="ru-RU" sz="2100" i="1" dirty="0">
                <a:solidFill>
                  <a:srgbClr val="C00000"/>
                </a:solidFill>
                <a:latin typeface="Times New Roman" pitchFamily="18" charset="0"/>
                <a:cs typeface="Times New Roman" pitchFamily="18" charset="0"/>
              </a:rPr>
              <a:t>«лечение </a:t>
            </a:r>
            <a:r>
              <a:rPr lang="ru-RU" sz="2100" b="1" i="1" dirty="0">
                <a:solidFill>
                  <a:srgbClr val="C00000"/>
                </a:solidFill>
                <a:latin typeface="Times New Roman" pitchFamily="18" charset="0"/>
                <a:cs typeface="Times New Roman" pitchFamily="18" charset="0"/>
              </a:rPr>
              <a:t>сказкой</a:t>
            </a:r>
            <a:r>
              <a:rPr lang="ru-RU" sz="2100" i="1" dirty="0">
                <a:solidFill>
                  <a:srgbClr val="C00000"/>
                </a:solidFill>
                <a:latin typeface="Times New Roman" pitchFamily="18" charset="0"/>
                <a:cs typeface="Times New Roman" pitchFamily="18" charset="0"/>
              </a:rPr>
              <a:t>».</a:t>
            </a:r>
          </a:p>
          <a:p>
            <a:r>
              <a:rPr lang="ru-RU" sz="2100" b="1" i="1" dirty="0" err="1">
                <a:solidFill>
                  <a:srgbClr val="C00000"/>
                </a:solidFill>
                <a:latin typeface="Times New Roman" pitchFamily="18" charset="0"/>
                <a:cs typeface="Times New Roman" pitchFamily="18" charset="0"/>
              </a:rPr>
              <a:t>Сказкотерапия</a:t>
            </a:r>
            <a:r>
              <a:rPr lang="ru-RU" sz="2100" i="1" dirty="0">
                <a:solidFill>
                  <a:srgbClr val="C00000"/>
                </a:solidFill>
                <a:latin typeface="Times New Roman" pitchFamily="18" charset="0"/>
                <a:cs typeface="Times New Roman" pitchFamily="18" charset="0"/>
              </a:rPr>
              <a:t> преследует такие </a:t>
            </a:r>
            <a:r>
              <a:rPr lang="ru-RU" sz="2100" i="1" u="sng" dirty="0">
                <a:solidFill>
                  <a:srgbClr val="C00000"/>
                </a:solidFill>
                <a:latin typeface="Times New Roman" pitchFamily="18" charset="0"/>
                <a:cs typeface="Times New Roman" pitchFamily="18" charset="0"/>
              </a:rPr>
              <a:t>цели</a:t>
            </a:r>
            <a:r>
              <a:rPr lang="ru-RU" sz="2100" i="1" dirty="0">
                <a:solidFill>
                  <a:srgbClr val="C00000"/>
                </a:solidFill>
                <a:latin typeface="Times New Roman" pitchFamily="18" charset="0"/>
                <a:cs typeface="Times New Roman" pitchFamily="18" charset="0"/>
              </a:rPr>
              <a:t>:</a:t>
            </a:r>
          </a:p>
          <a:p>
            <a:r>
              <a:rPr lang="ru-RU" sz="2100" i="1" dirty="0">
                <a:solidFill>
                  <a:srgbClr val="C00000"/>
                </a:solidFill>
                <a:latin typeface="Times New Roman" pitchFamily="18" charset="0"/>
                <a:cs typeface="Times New Roman" pitchFamily="18" charset="0"/>
              </a:rPr>
              <a:t>• Создание коммуникативной направленности каждого слова и </a:t>
            </a:r>
            <a:r>
              <a:rPr lang="ru-RU" sz="2100" b="1" i="1" dirty="0">
                <a:solidFill>
                  <a:srgbClr val="C00000"/>
                </a:solidFill>
                <a:latin typeface="Times New Roman" pitchFamily="18" charset="0"/>
                <a:cs typeface="Times New Roman" pitchFamily="18" charset="0"/>
              </a:rPr>
              <a:t>высказывания ребенка</a:t>
            </a:r>
            <a:r>
              <a:rPr lang="ru-RU" sz="2100" i="1" dirty="0">
                <a:solidFill>
                  <a:srgbClr val="C00000"/>
                </a:solidFill>
                <a:latin typeface="Times New Roman" pitchFamily="18" charset="0"/>
                <a:cs typeface="Times New Roman" pitchFamily="18" charset="0"/>
              </a:rPr>
              <a:t>.</a:t>
            </a:r>
          </a:p>
          <a:p>
            <a:r>
              <a:rPr lang="ru-RU" sz="2100" i="1" dirty="0">
                <a:solidFill>
                  <a:srgbClr val="C00000"/>
                </a:solidFill>
                <a:latin typeface="Times New Roman" pitchFamily="18" charset="0"/>
                <a:cs typeface="Times New Roman" pitchFamily="18" charset="0"/>
              </a:rPr>
              <a:t>• Совершенствование лексико-грамматических средств языка. Совершенствование звуковой стороны речи в сфере произношения, восприятия и выразительности.</a:t>
            </a:r>
          </a:p>
          <a:p>
            <a:r>
              <a:rPr lang="ru-RU" sz="2100" i="1" dirty="0">
                <a:solidFill>
                  <a:srgbClr val="C00000"/>
                </a:solidFill>
                <a:latin typeface="Times New Roman" pitchFamily="18" charset="0"/>
                <a:cs typeface="Times New Roman" pitchFamily="18" charset="0"/>
              </a:rPr>
              <a:t>• Развитие диалогической и монологической речи.</a:t>
            </a:r>
          </a:p>
          <a:p>
            <a:r>
              <a:rPr lang="ru-RU" sz="2100" i="1" dirty="0">
                <a:solidFill>
                  <a:srgbClr val="C00000"/>
                </a:solidFill>
                <a:latin typeface="Times New Roman" pitchFamily="18" charset="0"/>
                <a:cs typeface="Times New Roman" pitchFamily="18" charset="0"/>
              </a:rPr>
              <a:t>• Эффективность игровой мотивации детской речи. Взаимосвязь зрительного, слухового и моторного анализаторов.</a:t>
            </a:r>
          </a:p>
          <a:p>
            <a:r>
              <a:rPr lang="ru-RU" sz="2100" i="1" dirty="0">
                <a:solidFill>
                  <a:srgbClr val="C00000"/>
                </a:solidFill>
                <a:latin typeface="Times New Roman" pitchFamily="18" charset="0"/>
                <a:cs typeface="Times New Roman" pitchFamily="18" charset="0"/>
              </a:rPr>
              <a:t>• Сотрудничество педагога с детьми и друг с другом.</a:t>
            </a:r>
          </a:p>
          <a:p>
            <a:r>
              <a:rPr lang="ru-RU" sz="2100" i="1" dirty="0">
                <a:solidFill>
                  <a:srgbClr val="C00000"/>
                </a:solidFill>
                <a:latin typeface="Times New Roman" pitchFamily="18" charset="0"/>
                <a:cs typeface="Times New Roman" pitchFamily="18" charset="0"/>
              </a:rPr>
              <a:t>• Создание в деятельности благоприятной психологической атмосферы, обогащение эмоционально-чувственной сферы ребенка.</a:t>
            </a:r>
          </a:p>
          <a:p>
            <a:r>
              <a:rPr lang="ru-RU" sz="2100" i="1" dirty="0">
                <a:solidFill>
                  <a:srgbClr val="C00000"/>
                </a:solidFill>
                <a:latin typeface="Times New Roman" pitchFamily="18" charset="0"/>
                <a:cs typeface="Times New Roman" pitchFamily="18" charset="0"/>
              </a:rPr>
              <a:t>• Приобщение </a:t>
            </a:r>
            <a:r>
              <a:rPr lang="ru-RU" sz="2100" b="1" i="1" dirty="0">
                <a:solidFill>
                  <a:srgbClr val="C00000"/>
                </a:solidFill>
                <a:latin typeface="Times New Roman" pitchFamily="18" charset="0"/>
                <a:cs typeface="Times New Roman" pitchFamily="18" charset="0"/>
              </a:rPr>
              <a:t>детей</a:t>
            </a:r>
            <a:r>
              <a:rPr lang="ru-RU" sz="2100" i="1" dirty="0">
                <a:solidFill>
                  <a:srgbClr val="C00000"/>
                </a:solidFill>
                <a:latin typeface="Times New Roman" pitchFamily="18" charset="0"/>
                <a:cs typeface="Times New Roman" pitchFamily="18" charset="0"/>
              </a:rPr>
              <a:t> к прошлому и настоящему русской культуры, народному фольклору.</a:t>
            </a: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44824"/>
            <a:ext cx="2245659" cy="317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7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97346"/>
            <a:ext cx="7416824" cy="5632311"/>
          </a:xfrm>
          <a:prstGeom prst="rect">
            <a:avLst/>
          </a:prstGeom>
        </p:spPr>
        <p:txBody>
          <a:bodyPr wrap="square">
            <a:spAutoFit/>
          </a:bodyPr>
          <a:lstStyle/>
          <a:p>
            <a:r>
              <a:rPr lang="ru-RU" dirty="0" smtClean="0"/>
              <a:t>\</a:t>
            </a:r>
          </a:p>
          <a:p>
            <a:endParaRPr lang="ru-RU" dirty="0"/>
          </a:p>
          <a:p>
            <a:endParaRPr lang="ru-RU" dirty="0" smtClean="0"/>
          </a:p>
          <a:p>
            <a:r>
              <a:rPr lang="ru-RU" b="1" i="1" dirty="0" smtClean="0">
                <a:solidFill>
                  <a:srgbClr val="C00000"/>
                </a:solidFill>
                <a:latin typeface="Times New Roman" pitchFamily="18" charset="0"/>
                <a:cs typeface="Times New Roman" pitchFamily="18" charset="0"/>
              </a:rPr>
              <a:t>Основные </a:t>
            </a:r>
            <a:r>
              <a:rPr lang="ru-RU" b="1" i="1" dirty="0">
                <a:solidFill>
                  <a:srgbClr val="C00000"/>
                </a:solidFill>
                <a:latin typeface="Times New Roman" pitchFamily="18" charset="0"/>
                <a:cs typeface="Times New Roman" pitchFamily="18" charset="0"/>
              </a:rPr>
              <a:t>приемы работы со сказкой:</a:t>
            </a:r>
          </a:p>
          <a:p>
            <a:r>
              <a:rPr lang="ru-RU" i="1" dirty="0" smtClean="0">
                <a:solidFill>
                  <a:srgbClr val="C00000"/>
                </a:solidFill>
                <a:latin typeface="Times New Roman" pitchFamily="18" charset="0"/>
                <a:cs typeface="Times New Roman" pitchFamily="18" charset="0"/>
              </a:rPr>
              <a:t>1</a:t>
            </a:r>
            <a:r>
              <a:rPr lang="ru-RU" i="1" dirty="0">
                <a:solidFill>
                  <a:srgbClr val="C00000"/>
                </a:solidFill>
                <a:latin typeface="Times New Roman" pitchFamily="18" charset="0"/>
                <a:cs typeface="Times New Roman" pitchFamily="18" charset="0"/>
              </a:rPr>
              <a:t>. Анализ </a:t>
            </a:r>
            <a:r>
              <a:rPr lang="ru-RU" b="1" i="1" dirty="0">
                <a:solidFill>
                  <a:srgbClr val="C00000"/>
                </a:solidFill>
                <a:latin typeface="Times New Roman" pitchFamily="18" charset="0"/>
                <a:cs typeface="Times New Roman" pitchFamily="18" charset="0"/>
              </a:rPr>
              <a:t>сказок</a:t>
            </a:r>
            <a:endParaRPr lang="ru-RU" i="1" dirty="0">
              <a:solidFill>
                <a:srgbClr val="C00000"/>
              </a:solidFill>
              <a:latin typeface="Times New Roman" pitchFamily="18" charset="0"/>
              <a:cs typeface="Times New Roman" pitchFamily="18" charset="0"/>
            </a:endParaRPr>
          </a:p>
          <a:p>
            <a:endParaRPr lang="ru-RU" i="1" dirty="0" smtClean="0">
              <a:solidFill>
                <a:srgbClr val="C00000"/>
              </a:solidFill>
              <a:latin typeface="Times New Roman" pitchFamily="18" charset="0"/>
              <a:cs typeface="Times New Roman" pitchFamily="18" charset="0"/>
            </a:endParaRPr>
          </a:p>
          <a:p>
            <a:r>
              <a:rPr lang="ru-RU" i="1" dirty="0" smtClean="0">
                <a:solidFill>
                  <a:srgbClr val="C00000"/>
                </a:solidFill>
                <a:latin typeface="Times New Roman" pitchFamily="18" charset="0"/>
                <a:cs typeface="Times New Roman" pitchFamily="18" charset="0"/>
              </a:rPr>
              <a:t>Цель </a:t>
            </a:r>
            <a:r>
              <a:rPr lang="ru-RU" i="1" dirty="0">
                <a:solidFill>
                  <a:srgbClr val="C00000"/>
                </a:solidFill>
                <a:latin typeface="Times New Roman" pitchFamily="18" charset="0"/>
                <a:cs typeface="Times New Roman" pitchFamily="18" charset="0"/>
              </a:rPr>
              <a:t>— осознание, интерпретация того, что стоит за каждой </a:t>
            </a:r>
            <a:r>
              <a:rPr lang="ru-RU" b="1" i="1" dirty="0">
                <a:solidFill>
                  <a:srgbClr val="C00000"/>
                </a:solidFill>
                <a:latin typeface="Times New Roman" pitchFamily="18" charset="0"/>
                <a:cs typeface="Times New Roman" pitchFamily="18" charset="0"/>
              </a:rPr>
              <a:t>сказочной ситуацией</a:t>
            </a:r>
            <a:r>
              <a:rPr lang="ru-RU" i="1" dirty="0">
                <a:solidFill>
                  <a:srgbClr val="C00000"/>
                </a:solidFill>
                <a:latin typeface="Times New Roman" pitchFamily="18" charset="0"/>
                <a:cs typeface="Times New Roman" pitchFamily="18" charset="0"/>
              </a:rPr>
              <a:t>, за конструкцией сюжета, за поведением героев. Например, для анализа выбирается известная </a:t>
            </a:r>
            <a:r>
              <a:rPr lang="ru-RU" b="1" i="1" dirty="0">
                <a:solidFill>
                  <a:srgbClr val="C00000"/>
                </a:solidFill>
                <a:latin typeface="Times New Roman" pitchFamily="18" charset="0"/>
                <a:cs typeface="Times New Roman" pitchFamily="18" charset="0"/>
              </a:rPr>
              <a:t>сказка</a:t>
            </a:r>
            <a:r>
              <a:rPr lang="ru-RU" i="1" dirty="0">
                <a:solidFill>
                  <a:srgbClr val="C00000"/>
                </a:solidFill>
                <a:latin typeface="Times New Roman" pitchFamily="18" charset="0"/>
                <a:cs typeface="Times New Roman" pitchFamily="18" charset="0"/>
              </a:rPr>
              <a:t>.</a:t>
            </a:r>
          </a:p>
          <a:p>
            <a:endParaRPr lang="ru-RU" i="1" dirty="0" smtClean="0">
              <a:solidFill>
                <a:srgbClr val="C00000"/>
              </a:solidFill>
              <a:latin typeface="Times New Roman" pitchFamily="18" charset="0"/>
              <a:cs typeface="Times New Roman" pitchFamily="18" charset="0"/>
            </a:endParaRPr>
          </a:p>
          <a:p>
            <a:r>
              <a:rPr lang="ru-RU" i="1" dirty="0" smtClean="0">
                <a:solidFill>
                  <a:srgbClr val="C00000"/>
                </a:solidFill>
                <a:latin typeface="Times New Roman" pitchFamily="18" charset="0"/>
                <a:cs typeface="Times New Roman" pitchFamily="18" charset="0"/>
              </a:rPr>
              <a:t>После </a:t>
            </a:r>
            <a:r>
              <a:rPr lang="ru-RU" i="1" dirty="0">
                <a:solidFill>
                  <a:srgbClr val="C00000"/>
                </a:solidFill>
                <a:latin typeface="Times New Roman" pitchFamily="18" charset="0"/>
                <a:cs typeface="Times New Roman" pitchFamily="18" charset="0"/>
              </a:rPr>
              <a:t>прослушивания детьми </a:t>
            </a:r>
            <a:r>
              <a:rPr lang="ru-RU" b="1" i="1" dirty="0">
                <a:solidFill>
                  <a:srgbClr val="C00000"/>
                </a:solidFill>
                <a:latin typeface="Times New Roman" pitchFamily="18" charset="0"/>
                <a:cs typeface="Times New Roman" pitchFamily="18" charset="0"/>
              </a:rPr>
              <a:t>сказки</a:t>
            </a:r>
            <a:r>
              <a:rPr lang="ru-RU" i="1" dirty="0">
                <a:solidFill>
                  <a:srgbClr val="C00000"/>
                </a:solidFill>
                <a:latin typeface="Times New Roman" pitchFamily="18" charset="0"/>
                <a:cs typeface="Times New Roman" pitchFamily="18" charset="0"/>
              </a:rPr>
              <a:t> им задается ряд </a:t>
            </a:r>
            <a:r>
              <a:rPr lang="ru-RU" i="1" u="sng" dirty="0">
                <a:solidFill>
                  <a:srgbClr val="C00000"/>
                </a:solidFill>
                <a:latin typeface="Times New Roman" pitchFamily="18" charset="0"/>
                <a:cs typeface="Times New Roman" pitchFamily="18" charset="0"/>
              </a:rPr>
              <a:t>вопросов</a:t>
            </a:r>
            <a:r>
              <a:rPr lang="ru-RU" i="1" dirty="0">
                <a:solidFill>
                  <a:srgbClr val="C00000"/>
                </a:solidFill>
                <a:latin typeface="Times New Roman" pitchFamily="18" charset="0"/>
                <a:cs typeface="Times New Roman" pitchFamily="18" charset="0"/>
              </a:rPr>
              <a:t>:</a:t>
            </a:r>
          </a:p>
          <a:p>
            <a:r>
              <a:rPr lang="ru-RU" i="1" dirty="0">
                <a:solidFill>
                  <a:srgbClr val="C00000"/>
                </a:solidFill>
                <a:latin typeface="Times New Roman" pitchFamily="18" charset="0"/>
                <a:cs typeface="Times New Roman" pitchFamily="18" charset="0"/>
              </a:rPr>
              <a:t>• Как вы думаете, о чем (про что, про кого) эта </a:t>
            </a:r>
            <a:r>
              <a:rPr lang="ru-RU" b="1" i="1" dirty="0">
                <a:solidFill>
                  <a:srgbClr val="C00000"/>
                </a:solidFill>
                <a:latin typeface="Times New Roman" pitchFamily="18" charset="0"/>
                <a:cs typeface="Times New Roman" pitchFamily="18" charset="0"/>
              </a:rPr>
              <a:t>сказка</a:t>
            </a:r>
            <a:r>
              <a:rPr lang="ru-RU" i="1" dirty="0">
                <a:solidFill>
                  <a:srgbClr val="C00000"/>
                </a:solidFill>
                <a:latin typeface="Times New Roman" pitchFamily="18" charset="0"/>
                <a:cs typeface="Times New Roman" pitchFamily="18" charset="0"/>
              </a:rPr>
              <a:t>?</a:t>
            </a:r>
          </a:p>
          <a:p>
            <a:r>
              <a:rPr lang="ru-RU" i="1" dirty="0">
                <a:solidFill>
                  <a:srgbClr val="C00000"/>
                </a:solidFill>
                <a:latin typeface="Times New Roman" pitchFamily="18" charset="0"/>
                <a:cs typeface="Times New Roman" pitchFamily="18" charset="0"/>
              </a:rPr>
              <a:t>• Кто из героев вам больше всего понравился (не понравился? И др. …</a:t>
            </a:r>
          </a:p>
          <a:p>
            <a:r>
              <a:rPr lang="ru-RU" i="1" dirty="0">
                <a:solidFill>
                  <a:srgbClr val="C00000"/>
                </a:solidFill>
                <a:latin typeface="Times New Roman" pitchFamily="18" charset="0"/>
                <a:cs typeface="Times New Roman" pitchFamily="18" charset="0"/>
              </a:rPr>
              <a:t>• Как вы думаете, почему тот или иной герой совершал те или иные поступки?</a:t>
            </a:r>
          </a:p>
          <a:p>
            <a:r>
              <a:rPr lang="ru-RU" i="1" dirty="0">
                <a:solidFill>
                  <a:srgbClr val="C00000"/>
                </a:solidFill>
                <a:latin typeface="Times New Roman" pitchFamily="18" charset="0"/>
                <a:cs typeface="Times New Roman" pitchFamily="18" charset="0"/>
              </a:rPr>
              <a:t>• Придумайте, что было бы, если бы главный герой не сделал того-то поступка?</a:t>
            </a:r>
          </a:p>
          <a:p>
            <a:r>
              <a:rPr lang="ru-RU" i="1" dirty="0">
                <a:solidFill>
                  <a:srgbClr val="C00000"/>
                </a:solidFill>
                <a:latin typeface="Times New Roman" pitchFamily="18" charset="0"/>
                <a:cs typeface="Times New Roman" pitchFamily="18" charset="0"/>
              </a:rPr>
              <a:t>• Как вы думаете, если бы в </a:t>
            </a:r>
            <a:r>
              <a:rPr lang="ru-RU" b="1" i="1" dirty="0">
                <a:solidFill>
                  <a:srgbClr val="C00000"/>
                </a:solidFill>
                <a:latin typeface="Times New Roman" pitchFamily="18" charset="0"/>
                <a:cs typeface="Times New Roman" pitchFamily="18" charset="0"/>
              </a:rPr>
              <a:t>сказке</a:t>
            </a:r>
            <a:r>
              <a:rPr lang="ru-RU" i="1" dirty="0">
                <a:solidFill>
                  <a:srgbClr val="C00000"/>
                </a:solidFill>
                <a:latin typeface="Times New Roman" pitchFamily="18" charset="0"/>
                <a:cs typeface="Times New Roman" pitchFamily="18" charset="0"/>
              </a:rPr>
              <a:t> были одни хорошие герои (или одни плохие герои, что это была бы за </a:t>
            </a:r>
            <a:r>
              <a:rPr lang="ru-RU" b="1" i="1" dirty="0">
                <a:solidFill>
                  <a:srgbClr val="C00000"/>
                </a:solidFill>
                <a:latin typeface="Times New Roman" pitchFamily="18" charset="0"/>
                <a:cs typeface="Times New Roman" pitchFamily="18" charset="0"/>
              </a:rPr>
              <a:t>сказка</a:t>
            </a:r>
            <a:r>
              <a:rPr lang="ru-RU" i="1" dirty="0">
                <a:solidFill>
                  <a:srgbClr val="C00000"/>
                </a:solidFill>
                <a:latin typeface="Times New Roman" pitchFamily="18" charset="0"/>
                <a:cs typeface="Times New Roman" pitchFamily="18" charset="0"/>
              </a:rPr>
              <a:t>?</a:t>
            </a:r>
          </a:p>
          <a:p>
            <a:r>
              <a:rPr lang="ru-RU" i="1" dirty="0">
                <a:solidFill>
                  <a:srgbClr val="C00000"/>
                </a:solidFill>
                <a:latin typeface="Times New Roman" pitchFamily="18" charset="0"/>
                <a:cs typeface="Times New Roman" pitchFamily="18" charset="0"/>
              </a:rPr>
              <a:t>• Зачем в </a:t>
            </a:r>
            <a:r>
              <a:rPr lang="ru-RU" b="1" i="1" dirty="0">
                <a:solidFill>
                  <a:srgbClr val="C00000"/>
                </a:solidFill>
                <a:latin typeface="Times New Roman" pitchFamily="18" charset="0"/>
                <a:cs typeface="Times New Roman" pitchFamily="18" charset="0"/>
              </a:rPr>
              <a:t>сказке</a:t>
            </a:r>
            <a:r>
              <a:rPr lang="ru-RU" i="1" dirty="0">
                <a:solidFill>
                  <a:srgbClr val="C00000"/>
                </a:solidFill>
                <a:latin typeface="Times New Roman" pitchFamily="18" charset="0"/>
                <a:cs typeface="Times New Roman" pitchFamily="18" charset="0"/>
              </a:rPr>
              <a:t> есть плохие и хорошие герои?</a:t>
            </a:r>
          </a:p>
        </p:txBody>
      </p:sp>
    </p:spTree>
    <p:extLst>
      <p:ext uri="{BB962C8B-B14F-4D97-AF65-F5344CB8AC3E}">
        <p14:creationId xmlns:p14="http://schemas.microsoft.com/office/powerpoint/2010/main" val="21005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130</TotalTime>
  <Words>223</Words>
  <Application>Microsoft Office PowerPoint</Application>
  <PresentationFormat>Экран (4:3)</PresentationFormat>
  <Paragraphs>112</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Кутюр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12</cp:revision>
  <dcterms:created xsi:type="dcterms:W3CDTF">2018-10-22T15:41:23Z</dcterms:created>
  <dcterms:modified xsi:type="dcterms:W3CDTF">2019-02-25T07:40:57Z</dcterms:modified>
</cp:coreProperties>
</file>