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3" r:id="rId4"/>
    <p:sldId id="262" r:id="rId5"/>
    <p:sldId id="264" r:id="rId6"/>
    <p:sldId id="265" r:id="rId7"/>
    <p:sldId id="269" r:id="rId8"/>
    <p:sldId id="270" r:id="rId9"/>
    <p:sldId id="271" r:id="rId10"/>
    <p:sldId id="272" r:id="rId11"/>
    <p:sldId id="273" r:id="rId12"/>
    <p:sldId id="275" r:id="rId13"/>
    <p:sldId id="27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3BAD1-3E32-4911-B2AA-2BF8EDEAD2F5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1E02-C5EA-429E-96B5-D3A24DBF98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9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646B-58A2-470D-93E8-6BB5C0CD5ADE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B35A3-3820-40D9-8D25-95800AA7A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3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54"/>
            <a:ext cx="8869111" cy="594614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827584" y="1124744"/>
            <a:ext cx="7632848" cy="4032448"/>
          </a:xfrm>
          <a:prstGeom prst="roundRect">
            <a:avLst/>
          </a:prstGeom>
          <a:solidFill>
            <a:schemeClr val="lt1">
              <a:alpha val="84000"/>
            </a:schemeClr>
          </a:solidFill>
          <a:ln w="76200">
            <a:solidFill>
              <a:srgbClr val="C0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73" y="4072406"/>
            <a:ext cx="4499938" cy="2665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7530">
            <a:off x="654938" y="362327"/>
            <a:ext cx="2166764" cy="2491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gradFill>
            <a:gsLst>
              <a:gs pos="100000">
                <a:srgbClr val="000082"/>
              </a:gs>
              <a:gs pos="14000">
                <a:srgbClr val="66008F"/>
              </a:gs>
              <a:gs pos="81000">
                <a:srgbClr val="BA0066"/>
              </a:gs>
              <a:gs pos="46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8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55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8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" y="4437112"/>
            <a:ext cx="3443684" cy="2118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gradFill>
            <a:gsLst>
              <a:gs pos="100000">
                <a:srgbClr val="000082"/>
              </a:gs>
              <a:gs pos="14000">
                <a:srgbClr val="66008F"/>
              </a:gs>
              <a:gs pos="81000">
                <a:srgbClr val="BA0066"/>
              </a:gs>
              <a:gs pos="46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8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5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67544" y="332656"/>
            <a:ext cx="7848872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16632"/>
            <a:ext cx="8856984" cy="6480720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998229" cy="1502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gradFill>
            <a:gsLst>
              <a:gs pos="100000">
                <a:srgbClr val="000082"/>
              </a:gs>
              <a:gs pos="14000">
                <a:srgbClr val="66008F"/>
              </a:gs>
              <a:gs pos="81000">
                <a:srgbClr val="BA0066"/>
              </a:gs>
              <a:gs pos="46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4225">
            <a:off x="397174" y="2150221"/>
            <a:ext cx="3100918" cy="3565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2438405" cy="169773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gradFill>
            <a:gsLst>
              <a:gs pos="100000">
                <a:srgbClr val="000082"/>
              </a:gs>
              <a:gs pos="14000">
                <a:srgbClr val="66008F"/>
              </a:gs>
              <a:gs pos="81000">
                <a:srgbClr val="BA0066"/>
              </a:gs>
              <a:gs pos="46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0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0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7A00"/>
            </a:gs>
            <a:gs pos="56000">
              <a:srgbClr val="FFF200"/>
            </a:gs>
            <a:gs pos="73000">
              <a:srgbClr val="FF7A00"/>
            </a:gs>
            <a:gs pos="89000">
              <a:srgbClr val="FF0300"/>
            </a:gs>
            <a:gs pos="37000">
              <a:srgbClr val="FFC0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F3A1-0691-4A9A-82CD-9411085833E4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052C-C545-45F6-A3A0-0250D94B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80728"/>
            <a:ext cx="6264696" cy="29523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ПРОЕКТ                                        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ПО  ОСВОЕНИЮ    НЕТРАДИЦИОННЫМИ ТЕХНИКАМИ  РИСОВАНИЯ  В  МЛАДШЕЙ  ГРУППЕ        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«ЦВЕТНЫЕ  ЛАДОШКИ»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89040"/>
            <a:ext cx="4608512" cy="12241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СОСТАВИЛА: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Воспитатель  </a:t>
            </a:r>
            <a:r>
              <a:rPr lang="ru-RU" sz="2000" b="1" dirty="0" smtClean="0">
                <a:solidFill>
                  <a:srgbClr val="002060"/>
                </a:solidFill>
              </a:rPr>
              <a:t>Абдуллаева </a:t>
            </a:r>
            <a:r>
              <a:rPr lang="ru-RU" sz="2000" b="1" dirty="0" smtClean="0">
                <a:solidFill>
                  <a:srgbClr val="002060"/>
                </a:solidFill>
              </a:rPr>
              <a:t>И.И.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26246"/>
            <a:ext cx="779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Федеральное государственное казенное общеобразовательное учреждение </a:t>
            </a:r>
          </a:p>
          <a:p>
            <a:pPr algn="ctr"/>
            <a:r>
              <a:rPr lang="ru-RU" dirty="0" smtClean="0"/>
              <a:t>«Средняя общеобразовательная школа №13» Детский сад №1 «Улыбка»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6920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МЕРОПРИЯТИЯ  ПО  РЕАЛИЗАЦИИ  ПРОЕКТА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Коллективная  работа «Осеннее  дерево»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WhatsApp Image 2020-10-06 at 22.38.44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735"/>
            <a:ext cx="6000792" cy="514353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МЕРОПРИЯТИЯ  ПО  РЕАЛИЗАЦИИ  ПРОЕКТА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Коллективная  работа « Зимний лес»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WhatsApp Image 2020-10-06 at 22.38.4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7715304" cy="47863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МЕРОПРИЯТИЯ  ПО  РЕАЛИЗАЦИИ  ПРОЕКТА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>Коллективная работа «9 мая - День Победы!»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WhatsApp Image 2020-05-27 at 11.00.12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285860"/>
            <a:ext cx="4786346" cy="535784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МЕРОПРИЯТИЯ  ПО  РЕАЛИЗАЦИИ  ПРОЕКТА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Arial Black" pitchFamily="34" charset="0"/>
              </a:rPr>
              <a:t>Наши ладошки.</a:t>
            </a:r>
            <a:endParaRPr lang="ru-RU" sz="2700" dirty="0"/>
          </a:p>
        </p:txBody>
      </p:sp>
      <p:pic>
        <p:nvPicPr>
          <p:cNvPr id="4" name="Рисунок 3" descr="WhatsApp Image 2020-10-06 at 23.05.5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43050"/>
            <a:ext cx="3643338" cy="4500594"/>
          </a:xfrm>
          <a:prstGeom prst="rect">
            <a:avLst/>
          </a:prstGeom>
        </p:spPr>
      </p:pic>
      <p:pic>
        <p:nvPicPr>
          <p:cNvPr id="5" name="Рисунок 4" descr="WhatsApp Image 2020-10-06 at 23.05.5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84" y="1643050"/>
            <a:ext cx="3801602" cy="450059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gra-animatsionnaya-kartinka-00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5976664" cy="4536504"/>
          </a:xfrm>
          <a:prstGeom prst="rect">
            <a:avLst/>
          </a:prstGeom>
        </p:spPr>
      </p:pic>
      <p:pic>
        <p:nvPicPr>
          <p:cNvPr id="7" name="Рисунок 6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erz.com-20161012181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04856" cy="595384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260648"/>
            <a:ext cx="6156176" cy="3240359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Я  рисую  -  руки  в  краске, 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  это  мелочь  для  меня.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                      </a:t>
            </a:r>
            <a:r>
              <a:rPr lang="ru-RU" sz="3200" b="1" i="1" dirty="0" smtClean="0">
                <a:solidFill>
                  <a:srgbClr val="00B050"/>
                </a:solidFill>
              </a:rPr>
              <a:t>Я  рисую  яркой  краской,     </a:t>
            </a:r>
          </a:p>
          <a:p>
            <a:r>
              <a:rPr lang="ru-RU" sz="3200" b="1" i="1" dirty="0" smtClean="0">
                <a:solidFill>
                  <a:srgbClr val="00B050"/>
                </a:solidFill>
              </a:rPr>
              <a:t>                          посмотрите  на  меня</a:t>
            </a:r>
            <a:r>
              <a:rPr lang="ru-RU" sz="32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                    В  садике  рисуем  краской  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                        ушки,  носики  и  глазки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                  Получаются  мордашки  и 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                         детишки – замарашки!</a:t>
            </a:r>
          </a:p>
        </p:txBody>
      </p:sp>
      <p:pic>
        <p:nvPicPr>
          <p:cNvPr id="8" name="Рисунок 7" descr="animated_paint_brus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2592288" cy="31683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1066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ЦЕЛЬ  ПРОЕКТА: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600" b="1" dirty="0" smtClean="0"/>
              <a:t>Формирование  художественно – творческих  способностей  у  детей  младшего  дошкольного  возраста  посредством  использования  нетрадиционных техник рисования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ЗАДАЧИ  ПРОЕКТА: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600" b="1" dirty="0" smtClean="0"/>
              <a:t>1.Знакомить  детей  младшего  дошкольного  возраста  с  нетрадиционными  способами  рисования,  формировать  интерес  к  изобразительной  деятельности.</a:t>
            </a:r>
            <a:br>
              <a:rPr lang="ru-RU" sz="2600" b="1" dirty="0" smtClean="0"/>
            </a:br>
            <a:r>
              <a:rPr lang="ru-RU" sz="2600" b="1" dirty="0" smtClean="0"/>
              <a:t>2. Способствовать  овладению  младшими  дошкольниками  простейшими  техническими  приемами  работы  с  различными  изобразительными  материалами.</a:t>
            </a:r>
            <a:br>
              <a:rPr lang="ru-RU" sz="2600" b="1" dirty="0" smtClean="0"/>
            </a:br>
            <a:r>
              <a:rPr lang="ru-RU" sz="2600" b="1" dirty="0" smtClean="0"/>
              <a:t>3. Побуждать  воспитанников  самостоятельно  применять  нетрадиционные  способы  рисования (рисование  пальчиками,  ладошкой).</a:t>
            </a:r>
            <a:br>
              <a:rPr lang="ru-RU" sz="2600" b="1" dirty="0" smtClean="0"/>
            </a:br>
            <a:r>
              <a:rPr lang="ru-RU" sz="2600" dirty="0" smtClean="0">
                <a:solidFill>
                  <a:srgbClr val="002060"/>
                </a:solidFill>
              </a:rPr>
              <a:t/>
            </a:r>
            <a:br>
              <a:rPr lang="ru-RU" sz="2600" dirty="0" smtClean="0">
                <a:solidFill>
                  <a:srgbClr val="002060"/>
                </a:solidFill>
              </a:rPr>
            </a:br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АКТУАЛЬНОСТЬ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3212976"/>
            <a:ext cx="6264696" cy="31683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рисует  пальчиками, ладошкой, ваткой и т.д.,  осваивая  нетрадиционные  техники  рисования, что  способствует  не  только  развитию  воображения,  но  и  приобщению  к  миру  искусства. Нетрадиционное  рисование , </a:t>
            </a:r>
            <a:r>
              <a:rPr lang="ru-RU" dirty="0" err="1" smtClean="0"/>
              <a:t>основа-нное</a:t>
            </a:r>
            <a:r>
              <a:rPr lang="ru-RU" dirty="0" smtClean="0"/>
              <a:t>  на  творческой  фантазии,  интересно  тем, что  рисунки  у  всех  детей  получаются  </a:t>
            </a:r>
            <a:r>
              <a:rPr lang="ru-RU" dirty="0" err="1" smtClean="0"/>
              <a:t>разны-ми</a:t>
            </a:r>
            <a:r>
              <a:rPr lang="ru-RU" dirty="0" smtClean="0"/>
              <a:t>. Оно  привлекает  своей  простотой  и  </a:t>
            </a:r>
            <a:r>
              <a:rPr lang="ru-RU" dirty="0" err="1" smtClean="0"/>
              <a:t>доступ-ностью</a:t>
            </a:r>
            <a:r>
              <a:rPr lang="ru-RU" dirty="0" smtClean="0"/>
              <a:t>, раскрывает  возможность  </a:t>
            </a:r>
            <a:r>
              <a:rPr lang="ru-RU" dirty="0" err="1" smtClean="0"/>
              <a:t>использова-ния</a:t>
            </a:r>
            <a:r>
              <a:rPr lang="ru-RU" dirty="0" smtClean="0"/>
              <a:t>  знакомых  предметов   в  качестве  </a:t>
            </a:r>
            <a:r>
              <a:rPr lang="ru-RU" dirty="0" err="1" smtClean="0"/>
              <a:t>художес-твенных</a:t>
            </a:r>
            <a:r>
              <a:rPr lang="ru-RU" dirty="0" smtClean="0"/>
              <a:t>  материалов.          </a:t>
            </a:r>
            <a:r>
              <a:rPr lang="ru-RU" sz="2000" dirty="0" smtClean="0"/>
              <a:t>                              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57200" y="1196753"/>
            <a:ext cx="4040188" cy="2232248"/>
          </a:xfrm>
        </p:spPr>
        <p:txBody>
          <a:bodyPr>
            <a:normAutofit fontScale="40000" lnSpcReduction="2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             </a:t>
            </a: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              </a:t>
            </a:r>
            <a:endParaRPr lang="ru-RU" sz="32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699792" y="692697"/>
            <a:ext cx="6264696" cy="27363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Рисование  является  одним  из  важнейших  средств  познания  мира  и  развития  знаний  эстетического  восприятия,   так  как  связано  с  самостоятельной,  практической  и  творческой  деятельностью  ребенка. Занятия  </a:t>
            </a:r>
            <a:r>
              <a:rPr lang="ru-RU" sz="2000" dirty="0" err="1" smtClean="0"/>
              <a:t>изодеятельностью</a:t>
            </a:r>
            <a:r>
              <a:rPr lang="ru-RU" sz="2000" dirty="0" smtClean="0"/>
              <a:t>  способствуют  развитию  творческих  способностей,  воображения,  </a:t>
            </a:r>
            <a:r>
              <a:rPr lang="ru-RU" sz="2000" dirty="0" err="1" smtClean="0"/>
              <a:t>наблюдате-льности</a:t>
            </a:r>
            <a:r>
              <a:rPr lang="ru-RU" sz="2000" dirty="0" smtClean="0"/>
              <a:t>,  художественного  мышления  и  памяти   у  детей.  В  младшем  возрасте  тактильные  ощущения  играют  в  развитии  ребенка  большую  роль. Малыш</a:t>
            </a:r>
            <a:endParaRPr lang="ru-RU" sz="2000" dirty="0"/>
          </a:p>
        </p:txBody>
      </p:sp>
      <p:pic>
        <p:nvPicPr>
          <p:cNvPr id="11" name="Содержимое 10" descr="0351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372200" y="3933056"/>
            <a:ext cx="2592288" cy="2449066"/>
          </a:xfrm>
        </p:spPr>
      </p:pic>
      <p:pic>
        <p:nvPicPr>
          <p:cNvPr id="12" name="Рисунок 11" descr="230316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9"/>
            <a:ext cx="2664296" cy="187220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             </a:t>
            </a:r>
            <a:r>
              <a:rPr lang="ru-RU" dirty="0" smtClean="0">
                <a:solidFill>
                  <a:srgbClr val="002060"/>
                </a:solidFill>
              </a:rPr>
              <a:t>ПРЕДПОЛАГАЕМЫЕ  РЕЗУЛЬТАТЫ: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784976" cy="6165303"/>
          </a:xfrm>
        </p:spPr>
        <p:txBody>
          <a:bodyPr>
            <a:normAutofit/>
          </a:bodyPr>
          <a:lstStyle/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100" b="1" dirty="0" smtClean="0">
              <a:solidFill>
                <a:srgbClr val="002060"/>
              </a:solidFill>
            </a:endParaRPr>
          </a:p>
          <a:p>
            <a:endParaRPr lang="ru-RU" sz="2100" b="1" dirty="0" smtClean="0">
              <a:solidFill>
                <a:srgbClr val="002060"/>
              </a:solidFill>
            </a:endParaRPr>
          </a:p>
          <a:p>
            <a:endParaRPr lang="ru-RU" sz="21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У  детей: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1. У  детей  младшего  дошкольного  возраста  будут  сформированы  знания  о  нетрадиционных  способах  рисования  пальчиками  и  ладошкой.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2.Дети  овладеют  простейшими  техническими  приемами  работами.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3. Дети  самостоятельно  смогут  применять  нетрадиционные  техники  рисования  ладошкой  и  пальчиками.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4464055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29000"/>
            <a:ext cx="3960440" cy="316835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568952" cy="6120679"/>
          </a:xfrm>
        </p:spPr>
        <p:txBody>
          <a:bodyPr>
            <a:normAutofit lnSpcReduction="10000"/>
          </a:bodyPr>
          <a:lstStyle/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У  педагогов: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Повышение  профессионального  уровня  и педагогической  компетентности  педагогов  по  формированию  </a:t>
            </a:r>
            <a:r>
              <a:rPr lang="ru-RU" sz="2400" b="1" dirty="0" err="1" smtClean="0">
                <a:solidFill>
                  <a:schemeClr val="tx1"/>
                </a:solidFill>
              </a:rPr>
              <a:t>художествен-но</a:t>
            </a:r>
            <a:r>
              <a:rPr lang="ru-RU" sz="2400" b="1" dirty="0" smtClean="0">
                <a:solidFill>
                  <a:schemeClr val="tx1"/>
                </a:solidFill>
              </a:rPr>
              <a:t> - творческих  способностей  у  детей  младшего  </a:t>
            </a:r>
            <a:r>
              <a:rPr lang="ru-RU" sz="2400" b="1" dirty="0" err="1" smtClean="0">
                <a:solidFill>
                  <a:schemeClr val="tx1"/>
                </a:solidFill>
              </a:rPr>
              <a:t>дошколь-ного</a:t>
            </a:r>
            <a:r>
              <a:rPr lang="ru-RU" sz="2400" b="1" dirty="0" smtClean="0">
                <a:solidFill>
                  <a:schemeClr val="tx1"/>
                </a:solidFill>
              </a:rPr>
              <a:t>  возраста  посредством  использования  нетрадиционных  техник  рисования.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122224923_122212006_fba699da8acaa722badd54e9ff5d73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76872"/>
            <a:ext cx="4536504" cy="439248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40960" cy="640871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</a:t>
            </a:r>
          </a:p>
          <a:p>
            <a:r>
              <a:rPr lang="ru-RU" dirty="0" smtClean="0"/>
              <a:t>                      </a:t>
            </a:r>
          </a:p>
          <a:p>
            <a:r>
              <a:rPr lang="ru-RU" dirty="0" smtClean="0"/>
              <a:t> </a:t>
            </a: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                 ЭТАПЫ  ПРОЕКТА            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179512" y="764704"/>
            <a:ext cx="3384376" cy="5112568"/>
          </a:xfrm>
          <a:prstGeom prst="flowChartInputOutpu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FF00"/>
                </a:solidFill>
              </a:rPr>
              <a:t>1 Этап – подготовительный</a:t>
            </a:r>
          </a:p>
          <a:p>
            <a:r>
              <a:rPr lang="ru-RU" dirty="0" smtClean="0"/>
              <a:t>-  Изучение, анализ методической литературы,                 -  Подготовка методической базы;                         -   Разработка содержания проекта;                          -   Планирование предстоящей деятельности.</a:t>
            </a:r>
            <a:endParaRPr lang="ru-RU" dirty="0"/>
          </a:p>
        </p:txBody>
      </p:sp>
      <p:sp>
        <p:nvSpPr>
          <p:cNvPr id="7" name="Блок-схема: данные 6"/>
          <p:cNvSpPr/>
          <p:nvPr/>
        </p:nvSpPr>
        <p:spPr>
          <a:xfrm>
            <a:off x="3131840" y="764704"/>
            <a:ext cx="3240360" cy="5112568"/>
          </a:xfrm>
          <a:prstGeom prst="flowChartInputOutp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7030A0"/>
                </a:solidFill>
              </a:rPr>
              <a:t>2 Этап – основной  </a:t>
            </a:r>
          </a:p>
          <a:p>
            <a:pPr algn="ctr"/>
            <a:r>
              <a:rPr lang="ru-RU" sz="1900" dirty="0" smtClean="0">
                <a:solidFill>
                  <a:srgbClr val="C00000"/>
                </a:solidFill>
              </a:rPr>
              <a:t>-   Создание  условий  для развития  творческих  способностей;     - Формирование  навыков  художественной  деятельности;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5940152" y="764704"/>
            <a:ext cx="3024336" cy="5184576"/>
          </a:xfrm>
          <a:prstGeom prst="flowChartInputOutpu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3  Этап -  завершающий</a:t>
            </a:r>
          </a:p>
          <a:p>
            <a:pPr algn="ctr">
              <a:buAutoNum type="arabicPlain" startAt="3"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 Открытое  занятие;              - Персональные выставки  детей;                    -  Презентация  проекта;             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9" name="Рисунок 8" descr="7115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72660" cy="707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6408711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   МЕРОПРИЯТИЯ   ПО  РЕАЛИЗАЦИИ  ПРОЕКТА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   Коллективная  работа «Букет любви и    нежности для наших мам!»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WhatsApp Image 2020-05-27 at 10.48.56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00240"/>
            <a:ext cx="7143800" cy="450059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МЕРОПРИЯТИЯ  ПО  РЕАЛИЗАЦИИ  ПРОЕКТА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« Подарок маме на 8 марта!»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WhatsApp Image 2020-05-27 at 10.48.57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71612"/>
            <a:ext cx="6072230" cy="48577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411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ПРОЕКТ                                           ПО  ОСВОЕНИЮ    НЕТРАДИЦИОННЫМИ ТЕХНИКАМИ  РИСОВАНИЯ  В  МЛАДШЕЙ  ГРУППЕ                «ЦВЕТНЫЕ  ЛАДОШКИ»</vt:lpstr>
      <vt:lpstr>Презентация PowerPoint</vt:lpstr>
      <vt:lpstr> ЦЕЛЬ  ПРОЕКТА: Формирование  художественно – творческих  способностей  у  детей  младшего  дошкольного  возраста  посредством  использования  нетрадиционных техник рисования.  ЗАДАЧИ  ПРОЕКТА: 1.Знакомить  детей  младшего  дошкольного  возраста  с  нетрадиционными  способами  рисования,  формировать  интерес  к  изобразительной  деятельности. 2. Способствовать  овладению  младшими  дошкольниками  простейшими  техническими  приемами  работы  с  различными  изобразительными  материалами. 3. Побуждать  воспитанников  самостоятельно  применять  нетрадиционные  способы  рисования (рисование  пальчиками,  ладошкой).  </vt:lpstr>
      <vt:lpstr>АКТУАЛЬНОСТЬ</vt:lpstr>
      <vt:lpstr>              ПРЕДПОЛАГАЕМЫЕ  РЕЗУЛЬТАТЫ: </vt:lpstr>
      <vt:lpstr>Презентация PowerPoint</vt:lpstr>
      <vt:lpstr>Презентация PowerPoint</vt:lpstr>
      <vt:lpstr>Презентация PowerPoint</vt:lpstr>
      <vt:lpstr>МЕРОПРИЯТИЯ  ПО  РЕАЛИЗАЦИИ  ПРОЕКТА  « Подарок маме на 8 марта!» </vt:lpstr>
      <vt:lpstr>МЕРОПРИЯТИЯ  ПО  РЕАЛИЗАЦИИ  ПРОЕКТА Коллективная  работа «Осеннее  дерево»</vt:lpstr>
      <vt:lpstr>МЕРОПРИЯТИЯ  ПО  РЕАЛИЗАЦИИ  ПРОЕКТА Коллективная  работа « Зимний лес»</vt:lpstr>
      <vt:lpstr>МЕРОПРИЯТИЯ  ПО  РЕАЛИЗАЦИИ  ПРОЕКТА Коллективная работа «9 мая - День Победы!»</vt:lpstr>
      <vt:lpstr>МЕРОПРИЯТИЯ  ПО  РЕАЛИЗАЦИИ  ПРОЕКТА Наши ладошки.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«Веселый художник 3»</dc:title>
  <dc:creator>Ольга</dc:creator>
  <cp:lastModifiedBy>admin</cp:lastModifiedBy>
  <cp:revision>61</cp:revision>
  <dcterms:created xsi:type="dcterms:W3CDTF">2016-07-08T08:53:53Z</dcterms:created>
  <dcterms:modified xsi:type="dcterms:W3CDTF">2020-10-09T10:47:56Z</dcterms:modified>
</cp:coreProperties>
</file>