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8" r:id="rId3"/>
    <p:sldMasterId id="2147483724" r:id="rId4"/>
  </p:sldMasterIdLst>
  <p:notesMasterIdLst>
    <p:notesMasterId r:id="rId26"/>
  </p:notesMasterIdLst>
  <p:sldIdLst>
    <p:sldId id="258" r:id="rId5"/>
    <p:sldId id="259" r:id="rId6"/>
    <p:sldId id="257" r:id="rId7"/>
    <p:sldId id="260" r:id="rId8"/>
    <p:sldId id="263" r:id="rId9"/>
    <p:sldId id="261" r:id="rId10"/>
    <p:sldId id="306" r:id="rId11"/>
    <p:sldId id="307" r:id="rId12"/>
    <p:sldId id="295" r:id="rId13"/>
    <p:sldId id="296" r:id="rId14"/>
    <p:sldId id="268" r:id="rId15"/>
    <p:sldId id="309" r:id="rId16"/>
    <p:sldId id="308" r:id="rId17"/>
    <p:sldId id="272" r:id="rId18"/>
    <p:sldId id="273" r:id="rId19"/>
    <p:sldId id="274" r:id="rId20"/>
    <p:sldId id="276" r:id="rId21"/>
    <p:sldId id="277" r:id="rId22"/>
    <p:sldId id="279" r:id="rId23"/>
    <p:sldId id="292" r:id="rId24"/>
    <p:sldId id="31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86470" autoAdjust="0"/>
  </p:normalViewPr>
  <p:slideViewPr>
    <p:cSldViewPr snapToGrid="0">
      <p:cViewPr varScale="1">
        <p:scale>
          <a:sx n="75" d="100"/>
          <a:sy n="75" d="100"/>
        </p:scale>
        <p:origin x="516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C5BDF-6FB0-402E-82DC-E2539CE124F7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EE5D1-D5F3-487A-BF95-B6413E655D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578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EE5D1-D5F3-487A-BF95-B6413E655D1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935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EE5D1-D5F3-487A-BF95-B6413E655D1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700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6140-4373-45D2-A518-1536D30F7F22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7E3B8-EFA4-4D66-9D3C-8183870E50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725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6140-4373-45D2-A518-1536D30F7F22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7E3B8-EFA4-4D66-9D3C-8183870E50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082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6140-4373-45D2-A518-1536D30F7F22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7E3B8-EFA4-4D66-9D3C-8183870E50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785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F15E7-F04C-4E75-A6DD-E2C585E5DB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CD612A-3905-420E-8F97-3D4FD295A6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000520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1D9F8-CBAC-4DC6-8503-0481855DC44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F790B-6C9C-4E50-8124-92DA38F539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613857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32D08-91CF-4C00-AA7C-65A9F667837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47F35-0F9E-4B56-8AC0-0098A4BD3E5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949371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BFD1B-AB38-4DEB-8A83-6F876380A91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1E4AD-F8EF-4FE8-A292-D7488FAEB5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126396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730E7-4935-4385-8AB3-A86AB5D352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5E49A-44DB-4E50-82BD-D3012BD34D3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985149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C1EE9-529F-45C1-9E63-3486790DE17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EBFEF8-E39F-4884-83F5-F67045B718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300198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AB56C-7BA6-4CD8-8459-1178BD9733E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788527-0362-460D-BA09-FFBFE74B5F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523437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67EDC-0904-4A86-9D32-4511CFEB5A7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68DFA-A609-47D2-9501-1DF882339AC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195940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6140-4373-45D2-A518-1536D30F7F22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7E3B8-EFA4-4D66-9D3C-8183870E50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9758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69EFE-BB80-4359-B298-1775659DA7D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50DDC-310A-4336-96B3-7BEE135035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194250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3EE5A-C0C7-4904-A79B-35FE7A0FC0E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5BDB72-0800-4263-B850-19FF8CAEB3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661838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754C9-03E4-4386-9621-7D8EA801011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C633BC-E931-4B1C-A469-7338AB1FDD4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617098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3379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79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79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79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79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0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0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0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0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0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0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0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0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0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0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1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1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1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</p:grpSp>
      <p:sp>
        <p:nvSpPr>
          <p:cNvPr id="3381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28801"/>
            <a:ext cx="103632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3381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33815" name="Rectangle 2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3816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3817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DC39F38-A2F2-4A94-AC1F-96E3AC265F1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396615"/>
      </p:ext>
    </p:extLst>
  </p:cSld>
  <p:clrMapOvr>
    <a:masterClrMapping/>
  </p:clrMapOvr>
  <p:transition spd="slow" advClick="0" advTm="15000">
    <p:diamond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A28C52-EE74-490F-B3FD-9538B3E9016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570115"/>
      </p:ext>
    </p:extLst>
  </p:cSld>
  <p:clrMapOvr>
    <a:masterClrMapping/>
  </p:clrMapOvr>
  <p:transition spd="slow" advClick="0" advTm="15000"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D1C29-A346-46B1-B0F6-94FD2AF05F8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371051"/>
      </p:ext>
    </p:extLst>
  </p:cSld>
  <p:clrMapOvr>
    <a:masterClrMapping/>
  </p:clrMapOvr>
  <p:transition spd="slow" advClick="0" advTm="15000">
    <p:diamond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903475-AFD4-45CE-99C0-B00B295AFE9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18621"/>
      </p:ext>
    </p:extLst>
  </p:cSld>
  <p:clrMapOvr>
    <a:masterClrMapping/>
  </p:clrMapOvr>
  <p:transition spd="slow" advClick="0" advTm="15000"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B3B20-9BEE-4DB8-84A2-9A61567CDED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875801"/>
      </p:ext>
    </p:extLst>
  </p:cSld>
  <p:clrMapOvr>
    <a:masterClrMapping/>
  </p:clrMapOvr>
  <p:transition spd="slow" advClick="0" advTm="15000"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111B6B-0FB9-42B2-BC12-DBB711A8767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362841"/>
      </p:ext>
    </p:extLst>
  </p:cSld>
  <p:clrMapOvr>
    <a:masterClrMapping/>
  </p:clrMapOvr>
  <p:transition spd="slow" advClick="0" advTm="15000">
    <p:diamond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014F59-6856-4BD0-9D33-D1C8D08ACC4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979781"/>
      </p:ext>
    </p:extLst>
  </p:cSld>
  <p:clrMapOvr>
    <a:masterClrMapping/>
  </p:clrMapOvr>
  <p:transition spd="slow" advClick="0" advTm="15000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6140-4373-45D2-A518-1536D30F7F22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7E3B8-EFA4-4D66-9D3C-8183870E50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6709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A533D-D3A4-40BD-A167-76445C8BF47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713289"/>
      </p:ext>
    </p:extLst>
  </p:cSld>
  <p:clrMapOvr>
    <a:masterClrMapping/>
  </p:clrMapOvr>
  <p:transition spd="slow" advClick="0" advTm="15000">
    <p:diamond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C629C-D6F3-4C88-91CE-1778C6DAD77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740420"/>
      </p:ext>
    </p:extLst>
  </p:cSld>
  <p:clrMapOvr>
    <a:masterClrMapping/>
  </p:clrMapOvr>
  <p:transition spd="slow" advClick="0" advTm="15000">
    <p:diamond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5353D-8CA0-46DD-98AE-E468C689021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88777"/>
      </p:ext>
    </p:extLst>
  </p:cSld>
  <p:clrMapOvr>
    <a:masterClrMapping/>
  </p:clrMapOvr>
  <p:transition spd="slow" advClick="0" advTm="15000">
    <p:diamond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E2B041-A227-46E0-92BC-BDF7F80E6D6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47623"/>
      </p:ext>
    </p:extLst>
  </p:cSld>
  <p:clrMapOvr>
    <a:masterClrMapping/>
  </p:clrMapOvr>
  <p:transition spd="slow" advClick="0" advTm="15000">
    <p:diamond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F32E41A9-747B-4BF2-B258-2C478467573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99667"/>
      </p:ext>
    </p:extLst>
  </p:cSld>
  <p:clrMapOvr>
    <a:masterClrMapping/>
  </p:clrMapOvr>
  <p:transition spd="slow" advClick="0" advTm="15000">
    <p:diamond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BC1D71A-68E4-4696-B6B9-6342CC5E6F6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32142"/>
      </p:ext>
    </p:extLst>
  </p:cSld>
  <p:clrMapOvr>
    <a:masterClrMapping/>
  </p:clrMapOvr>
  <p:transition spd="slow" advClick="0" advTm="15000">
    <p:diamond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28F1AE2-D985-4209-9DB1-15B32852746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55346"/>
      </p:ext>
    </p:extLst>
  </p:cSld>
  <p:clrMapOvr>
    <a:masterClrMapping/>
  </p:clrMapOvr>
  <p:transition spd="slow" advClick="0" advTm="15000">
    <p:diamond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B3599332-7240-4659-BCF2-D7FD99404B5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394052"/>
      </p:ext>
    </p:extLst>
  </p:cSld>
  <p:clrMapOvr>
    <a:masterClrMapping/>
  </p:clrMapOvr>
  <p:transition spd="slow" advClick="0" advTm="15000">
    <p:diamond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3379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79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79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79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79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0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0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0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0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0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0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0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0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0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0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1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1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381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</p:grpSp>
      <p:sp>
        <p:nvSpPr>
          <p:cNvPr id="3381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28801"/>
            <a:ext cx="103632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3381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33815" name="Rectangle 2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3816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3817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DC39F38-A2F2-4A94-AC1F-96E3AC265F1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4078"/>
      </p:ext>
    </p:extLst>
  </p:cSld>
  <p:clrMapOvr>
    <a:masterClrMapping/>
  </p:clrMapOvr>
  <p:transition spd="slow" advClick="0" advTm="15000">
    <p:diamond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A28C52-EE74-490F-B3FD-9538B3E9016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691370"/>
      </p:ext>
    </p:extLst>
  </p:cSld>
  <p:clrMapOvr>
    <a:masterClrMapping/>
  </p:clrMapOvr>
  <p:transition spd="slow" advClick="0" advTm="15000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6140-4373-45D2-A518-1536D30F7F22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7E3B8-EFA4-4D66-9D3C-8183870E50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9492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D1C29-A346-46B1-B0F6-94FD2AF05F8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55295"/>
      </p:ext>
    </p:extLst>
  </p:cSld>
  <p:clrMapOvr>
    <a:masterClrMapping/>
  </p:clrMapOvr>
  <p:transition spd="slow" advClick="0" advTm="15000">
    <p:diamond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903475-AFD4-45CE-99C0-B00B295AFE9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901425"/>
      </p:ext>
    </p:extLst>
  </p:cSld>
  <p:clrMapOvr>
    <a:masterClrMapping/>
  </p:clrMapOvr>
  <p:transition spd="slow" advClick="0" advTm="15000">
    <p:diamond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B3B20-9BEE-4DB8-84A2-9A61567CDED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554036"/>
      </p:ext>
    </p:extLst>
  </p:cSld>
  <p:clrMapOvr>
    <a:masterClrMapping/>
  </p:clrMapOvr>
  <p:transition spd="slow" advClick="0" advTm="15000">
    <p:diamond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111B6B-0FB9-42B2-BC12-DBB711A8767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01365"/>
      </p:ext>
    </p:extLst>
  </p:cSld>
  <p:clrMapOvr>
    <a:masterClrMapping/>
  </p:clrMapOvr>
  <p:transition spd="slow" advClick="0" advTm="15000">
    <p:diamond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014F59-6856-4BD0-9D33-D1C8D08ACC4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35487"/>
      </p:ext>
    </p:extLst>
  </p:cSld>
  <p:clrMapOvr>
    <a:masterClrMapping/>
  </p:clrMapOvr>
  <p:transition spd="slow" advClick="0" advTm="15000">
    <p:diamond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A533D-D3A4-40BD-A167-76445C8BF47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428123"/>
      </p:ext>
    </p:extLst>
  </p:cSld>
  <p:clrMapOvr>
    <a:masterClrMapping/>
  </p:clrMapOvr>
  <p:transition spd="slow" advClick="0" advTm="15000">
    <p:diamond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C629C-D6F3-4C88-91CE-1778C6DAD77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502020"/>
      </p:ext>
    </p:extLst>
  </p:cSld>
  <p:clrMapOvr>
    <a:masterClrMapping/>
  </p:clrMapOvr>
  <p:transition spd="slow" advClick="0" advTm="15000">
    <p:diamond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5353D-8CA0-46DD-98AE-E468C689021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09478"/>
      </p:ext>
    </p:extLst>
  </p:cSld>
  <p:clrMapOvr>
    <a:masterClrMapping/>
  </p:clrMapOvr>
  <p:transition spd="slow" advClick="0" advTm="15000">
    <p:diamond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E2B041-A227-46E0-92BC-BDF7F80E6D6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898"/>
      </p:ext>
    </p:extLst>
  </p:cSld>
  <p:clrMapOvr>
    <a:masterClrMapping/>
  </p:clrMapOvr>
  <p:transition spd="slow" advClick="0" advTm="15000">
    <p:diamond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F32E41A9-747B-4BF2-B258-2C478467573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489450"/>
      </p:ext>
    </p:extLst>
  </p:cSld>
  <p:clrMapOvr>
    <a:masterClrMapping/>
  </p:clrMapOvr>
  <p:transition spd="slow" advClick="0" advTm="15000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6140-4373-45D2-A518-1536D30F7F22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7E3B8-EFA4-4D66-9D3C-8183870E50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4273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BC1D71A-68E4-4696-B6B9-6342CC5E6F6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78542"/>
      </p:ext>
    </p:extLst>
  </p:cSld>
  <p:clrMapOvr>
    <a:masterClrMapping/>
  </p:clrMapOvr>
  <p:transition spd="slow" advClick="0" advTm="15000">
    <p:diamond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28F1AE2-D985-4209-9DB1-15B32852746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28576"/>
      </p:ext>
    </p:extLst>
  </p:cSld>
  <p:clrMapOvr>
    <a:masterClrMapping/>
  </p:clrMapOvr>
  <p:transition spd="slow" advClick="0" advTm="15000">
    <p:diamond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B3599332-7240-4659-BCF2-D7FD99404B5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786547"/>
      </p:ext>
    </p:extLst>
  </p:cSld>
  <p:clrMapOvr>
    <a:masterClrMapping/>
  </p:clrMapOvr>
  <p:transition spd="slow" advClick="0" advTm="15000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6140-4373-45D2-A518-1536D30F7F22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7E3B8-EFA4-4D66-9D3C-8183870E50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787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6140-4373-45D2-A518-1536D30F7F22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7E3B8-EFA4-4D66-9D3C-8183870E50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768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6140-4373-45D2-A518-1536D30F7F22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7E3B8-EFA4-4D66-9D3C-8183870E50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268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A6140-4373-45D2-A518-1536D30F7F22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7E3B8-EFA4-4D66-9D3C-8183870E50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144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A6140-4373-45D2-A518-1536D30F7F22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7E3B8-EFA4-4D66-9D3C-8183870E50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811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E19825-4BAC-4FFC-A03D-EF3A2D84EE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02.03.2020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1C2910-1B37-40E4-82A4-030004C9CB54}" type="slidenum">
              <a:rPr lang="ru-RU" alt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75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heel spokes="8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3277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72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73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74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75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76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77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78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79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80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81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8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8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8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85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86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8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88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</p:grpSp>
      <p:sp>
        <p:nvSpPr>
          <p:cNvPr id="3278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279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3279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279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279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828A90-BD4F-4568-828E-FFA1EC66B5AA}" type="slidenum">
              <a:rPr lang="ru-RU" alt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808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transition spd="slow" advClick="0" advTm="15000">
    <p:diamond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"/>
          <p:cNvGrpSpPr>
            <a:grpSpLocks/>
          </p:cNvGrpSpPr>
          <p:nvPr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3277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72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73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74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75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76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77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78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79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80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81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8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8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8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85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86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8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  <p:sp>
          <p:nvSpPr>
            <p:cNvPr id="32788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800">
                <a:solidFill>
                  <a:srgbClr val="FFFFFF"/>
                </a:solidFill>
              </a:endParaRPr>
            </a:p>
          </p:txBody>
        </p:sp>
      </p:grpSp>
      <p:sp>
        <p:nvSpPr>
          <p:cNvPr id="3278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279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3279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279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279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828A90-BD4F-4568-828E-FFA1EC66B5AA}" type="slidenum">
              <a:rPr lang="ru-RU" alt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6850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p:transition spd="slow" advClick="0" advTm="15000">
    <p:diamond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gallery.ru/?ph=m6E-bNv3K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7390" y="1508760"/>
            <a:ext cx="85267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Презентация </a:t>
            </a:r>
          </a:p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Тема:</a:t>
            </a:r>
          </a:p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«Фольклор- как средство развития речи детей3-4 лет»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93049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2580" cy="6976533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dirty="0">
                <a:ln>
                  <a:solidFill>
                    <a:srgbClr val="0070C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Детский фольклор </a:t>
            </a:r>
            <a:r>
              <a:rPr lang="ru-RU" altLang="ru-RU" sz="4000" dirty="0" smtClean="0">
                <a:ln>
                  <a:solidFill>
                    <a:srgbClr val="0070C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использую </a:t>
            </a:r>
            <a:r>
              <a:rPr lang="ru-RU" altLang="ru-RU" sz="4000" dirty="0">
                <a:ln>
                  <a:solidFill>
                    <a:srgbClr val="0070C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095022" y="1628775"/>
            <a:ext cx="6400800" cy="4470400"/>
          </a:xfrm>
        </p:spPr>
        <p:txBody>
          <a:bodyPr/>
          <a:lstStyle/>
          <a:p>
            <a:r>
              <a:rPr lang="ru-RU" altLang="ru-RU" sz="240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в период адаптации;</a:t>
            </a:r>
          </a:p>
          <a:p>
            <a:r>
              <a:rPr lang="ru-RU" altLang="ru-RU" sz="240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в режимных      моментах;</a:t>
            </a:r>
          </a:p>
          <a:p>
            <a:r>
              <a:rPr lang="ru-RU" altLang="ru-RU" sz="240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на прогулке;</a:t>
            </a:r>
          </a:p>
          <a:p>
            <a:r>
              <a:rPr lang="ru-RU" altLang="ru-RU" sz="240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в непосредственно </a:t>
            </a:r>
            <a:r>
              <a:rPr lang="ru-RU" altLang="ru-RU" sz="240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образовательной</a:t>
            </a:r>
            <a:endParaRPr lang="ru-RU" altLang="ru-RU" sz="2400" dirty="0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40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     деятельности:</a:t>
            </a:r>
          </a:p>
          <a:p>
            <a:r>
              <a:rPr lang="ru-RU" altLang="ru-RU" sz="240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в игре;</a:t>
            </a:r>
          </a:p>
          <a:p>
            <a:r>
              <a:rPr lang="ru-RU" altLang="ru-RU" sz="240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в свободной деятельности.</a:t>
            </a:r>
          </a:p>
          <a:p>
            <a:endParaRPr lang="ru-RU" alt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728" y="5969000"/>
            <a:ext cx="121443" cy="16192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312" y="1420814"/>
            <a:ext cx="3683288" cy="491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5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" y="0"/>
            <a:ext cx="12223749" cy="6858000"/>
          </a:xfrm>
          <a:prstGeom prst="rect">
            <a:avLst/>
          </a:prstGeom>
        </p:spPr>
      </p:pic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1906588" y="4948278"/>
            <a:ext cx="82153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200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Использу</a:t>
            </a:r>
            <a:r>
              <a:rPr lang="ru-RU" altLang="ru-RU" sz="2200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ю</a:t>
            </a:r>
            <a:r>
              <a:rPr lang="ru-RU" altLang="ru-RU" sz="2200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наглядные средства (игрушки, картинки, пособия), с помощью которых создается развернутая картина </a:t>
            </a:r>
            <a:r>
              <a:rPr lang="ru-RU" altLang="ru-RU" sz="2200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действий.</a:t>
            </a:r>
            <a:endParaRPr lang="ru-RU" altLang="ru-RU" sz="2200" dirty="0">
              <a:solidFill>
                <a:srgbClr val="1111F3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283389"/>
            <a:ext cx="5842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566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220" y="381000"/>
            <a:ext cx="3613150" cy="48175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768" y="986365"/>
            <a:ext cx="4032251" cy="53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2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5666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00" y="527050"/>
            <a:ext cx="7099300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7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297112"/>
          </a:xfrm>
        </p:spPr>
        <p:txBody>
          <a:bodyPr/>
          <a:lstStyle/>
          <a:p>
            <a:r>
              <a:rPr lang="ru-RU" altLang="ru-RU" sz="1800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Так, во время умывания </a:t>
            </a:r>
            <a:r>
              <a:rPr lang="ru-RU" altLang="ru-RU" sz="1800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использую </a:t>
            </a:r>
            <a:r>
              <a:rPr lang="ru-RU" altLang="ru-RU" sz="1800" dirty="0" err="1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потешки</a:t>
            </a:r>
            <a:r>
              <a:rPr lang="ru-RU" altLang="ru-RU" sz="1800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«Водичка, водичка, умой мое личико, чтобы  глазки блестели…., или </a:t>
            </a:r>
            <a:r>
              <a:rPr lang="ru-RU" altLang="ru-RU" sz="1800" b="1" i="1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«Чистая водичка моет Даше, Ване личико». </a:t>
            </a:r>
            <a:r>
              <a:rPr lang="ru-RU" altLang="ru-RU" sz="1800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Ритмичные слова вызывают у ребят радость, они с удовольствием подставляют руки под струю воды. </a:t>
            </a:r>
            <a:r>
              <a:rPr lang="ru-RU" altLang="ru-RU" sz="1800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800" dirty="0">
                <a:solidFill>
                  <a:srgbClr val="1111F3"/>
                </a:solidFill>
                <a:latin typeface="Georgia" panose="02040502050405020303" pitchFamily="18" charset="0"/>
              </a:rPr>
              <a:t/>
            </a:r>
            <a:br>
              <a:rPr lang="ru-RU" altLang="ru-RU" sz="1800" dirty="0">
                <a:solidFill>
                  <a:srgbClr val="1111F3"/>
                </a:solidFill>
                <a:latin typeface="Georgia" panose="02040502050405020303" pitchFamily="18" charset="0"/>
              </a:rPr>
            </a:br>
            <a:endParaRPr lang="ru-RU" altLang="ru-RU" sz="1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2146300"/>
            <a:ext cx="3371850" cy="3924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88" y="2193925"/>
            <a:ext cx="3190875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70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1800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Помогают </a:t>
            </a:r>
            <a:r>
              <a:rPr lang="ru-RU" altLang="ru-RU" sz="1800" dirty="0" err="1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потешки</a:t>
            </a:r>
            <a:r>
              <a:rPr lang="ru-RU" altLang="ru-RU" sz="1800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 в процессе </a:t>
            </a:r>
            <a:r>
              <a:rPr lang="ru-RU" altLang="ru-RU" sz="1800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приема пищи (завтрак, обед, полдник). </a:t>
            </a:r>
            <a:r>
              <a:rPr lang="ru-RU" altLang="ru-RU" sz="1800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Чтобы вызвать у детей желание есть, </a:t>
            </a:r>
            <a:r>
              <a:rPr lang="ru-RU" altLang="ru-RU" sz="1800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произношу</a:t>
            </a:r>
            <a:br>
              <a:rPr lang="ru-RU" altLang="ru-RU" sz="1800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altLang="ru-RU" sz="1800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разные </a:t>
            </a:r>
            <a:r>
              <a:rPr lang="ru-RU" altLang="ru-RU" sz="1800" dirty="0" err="1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потешки</a:t>
            </a:r>
            <a:r>
              <a:rPr lang="ru-RU" altLang="ru-RU" sz="1800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, прибаутки</a:t>
            </a:r>
            <a:r>
              <a:rPr lang="ru-RU" altLang="ru-RU" sz="1800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:</a:t>
            </a:r>
            <a:br>
              <a:rPr lang="ru-RU" altLang="ru-RU" sz="1800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800" b="1" i="1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Умница </a:t>
            </a:r>
            <a:r>
              <a:rPr lang="ru-RU" altLang="ru-RU" sz="1800" b="1" i="1" dirty="0" err="1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Ариночка</a:t>
            </a:r>
            <a:r>
              <a:rPr lang="ru-RU" altLang="ru-RU" sz="1800" b="1" i="1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,  </a:t>
            </a:r>
            <a:r>
              <a:rPr lang="ru-RU" altLang="ru-RU" sz="1800" b="1" i="1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ешь кашку </a:t>
            </a:r>
            <a:r>
              <a:rPr lang="ru-RU" altLang="ru-RU" sz="1800" b="1" i="1" dirty="0" err="1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сладеньку</a:t>
            </a:r>
            <a:r>
              <a:rPr lang="ru-RU" altLang="ru-RU" sz="1800" b="1" i="1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, вкусную, душистую».</a:t>
            </a:r>
            <a:endParaRPr lang="ru-RU" alt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4" r="2249" b="775"/>
          <a:stretch/>
        </p:blipFill>
        <p:spPr>
          <a:xfrm>
            <a:off x="2184400" y="1808237"/>
            <a:ext cx="7391400" cy="459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35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7890" name="Rectangle 1"/>
          <p:cNvSpPr>
            <a:spLocks noChangeArrowheads="1"/>
          </p:cNvSpPr>
          <p:nvPr/>
        </p:nvSpPr>
        <p:spPr bwMode="auto">
          <a:xfrm>
            <a:off x="1809751" y="517198"/>
            <a:ext cx="81438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Не все дети охотно ложились в постель, </a:t>
            </a:r>
            <a:r>
              <a:rPr lang="ru-RU" altLang="ru-RU" sz="2400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капризничали. </a:t>
            </a:r>
            <a:r>
              <a:rPr lang="ru-RU" altLang="ru-RU" sz="2400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Такое поведение не редкость в первые дни пребывания ребёнка в детском </a:t>
            </a:r>
            <a:r>
              <a:rPr lang="ru-RU" altLang="ru-RU" sz="2400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саду. </a:t>
            </a:r>
            <a:r>
              <a:rPr lang="ru-RU" altLang="ru-RU" sz="2400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Таким </a:t>
            </a:r>
            <a:r>
              <a:rPr lang="ru-RU" altLang="ru-RU" sz="2400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детям иногда пела </a:t>
            </a:r>
            <a:r>
              <a:rPr lang="ru-RU" altLang="ru-RU" sz="2400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песенки </a:t>
            </a:r>
            <a:r>
              <a:rPr lang="ru-RU" altLang="ru-RU" sz="2400" b="1" i="1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«Баю, </a:t>
            </a:r>
            <a:r>
              <a:rPr lang="ru-RU" altLang="ru-RU" sz="2400" b="1" i="1" dirty="0" err="1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баюшки</a:t>
            </a:r>
            <a:r>
              <a:rPr lang="ru-RU" altLang="ru-RU" sz="2400" b="1" i="1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, баю</a:t>
            </a:r>
            <a:r>
              <a:rPr lang="ru-RU" altLang="ru-RU" sz="2400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». Дети с удовольствием заучивали колыбельные вместе со мной</a:t>
            </a:r>
            <a:endParaRPr lang="ru-RU" altLang="ru-RU" sz="2400" dirty="0">
              <a:solidFill>
                <a:srgbClr val="1111F3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643" y="2456190"/>
            <a:ext cx="5480956" cy="411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3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2095500" y="1214439"/>
            <a:ext cx="40005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Использую </a:t>
            </a:r>
            <a:r>
              <a:rPr lang="ru-RU" altLang="ru-RU" sz="2400" dirty="0" err="1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потешки</a:t>
            </a:r>
            <a:r>
              <a:rPr lang="ru-RU" altLang="ru-RU" sz="2400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как средство обогащения словаря детей новыми словами, выражениями. Вслушиваясь в напевность, ритмичность и образность народного языка, ребёнок не только овладевает речью, но и приобщается к красоте и самобытности русского слова.</a:t>
            </a:r>
            <a:endParaRPr lang="ru-RU" altLang="ru-RU" sz="2400" dirty="0">
              <a:solidFill>
                <a:srgbClr val="1111F3"/>
              </a:solidFill>
              <a:latin typeface="Georgia" panose="02040502050405020303" pitchFamily="18" charset="0"/>
            </a:endParaRPr>
          </a:p>
        </p:txBody>
      </p:sp>
      <p:pic>
        <p:nvPicPr>
          <p:cNvPr id="39939" name="Рисунок 2" descr="http://data3.gallery.ru/albums/gallery/49754--24155296-m750x740.jpg">
            <a:hlinkClick r:id="rId3" tooltip="&quot;На следующее изображение&quot;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491" y="1006476"/>
            <a:ext cx="3267075" cy="5310187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0" name="Прямоугольник 3"/>
          <p:cNvSpPr>
            <a:spLocks noChangeArrowheads="1"/>
          </p:cNvSpPr>
          <p:nvPr/>
        </p:nvSpPr>
        <p:spPr bwMode="auto">
          <a:xfrm>
            <a:off x="3956050" y="1006476"/>
            <a:ext cx="228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  <a:endParaRPr lang="ru-RU" altLang="ru-RU" sz="2400">
              <a:solidFill>
                <a:srgbClr val="1111F3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79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1066800" y="463288"/>
            <a:ext cx="8229600" cy="774700"/>
          </a:xfrm>
        </p:spPr>
        <p:txBody>
          <a:bodyPr/>
          <a:lstStyle/>
          <a:p>
            <a:r>
              <a:rPr lang="ru-RU" alt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совместной деятельности использую народные игры с платочками, игрушками. Например: «Заинька, выйди в круг, еще не балуйся, лучше поцелуйся!»</a:t>
            </a:r>
            <a:endParaRPr lang="ru-RU" alt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5" y="1905070"/>
            <a:ext cx="5573673" cy="39499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928" y="2438665"/>
            <a:ext cx="5092172" cy="381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82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Текст 4"/>
          <p:cNvSpPr>
            <a:spLocks noGrp="1"/>
          </p:cNvSpPr>
          <p:nvPr>
            <p:ph type="body" sz="half" idx="2"/>
          </p:nvPr>
        </p:nvSpPr>
        <p:spPr>
          <a:xfrm>
            <a:off x="1666875" y="642939"/>
            <a:ext cx="3429000" cy="1363661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ru-RU" altLang="ru-RU" sz="2200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Использую фольклор в театрализованной деятельности.</a:t>
            </a:r>
            <a:endParaRPr lang="ru-RU" altLang="ru-RU" sz="2200" dirty="0">
              <a:solidFill>
                <a:srgbClr val="1111F3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ru-RU" altLang="ru-RU" sz="1300" dirty="0"/>
          </a:p>
        </p:txBody>
      </p:sp>
      <p:sp>
        <p:nvSpPr>
          <p:cNvPr id="43011" name="Прямоугольник 6"/>
          <p:cNvSpPr>
            <a:spLocks noChangeArrowheads="1"/>
          </p:cNvSpPr>
          <p:nvPr/>
        </p:nvSpPr>
        <p:spPr bwMode="auto">
          <a:xfrm>
            <a:off x="2238376" y="4500564"/>
            <a:ext cx="65008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Через </a:t>
            </a:r>
            <a:r>
              <a:rPr lang="ru-RU" altLang="ru-RU" sz="2400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сказки, </a:t>
            </a:r>
            <a:r>
              <a:rPr lang="ru-RU" altLang="ru-RU" sz="2400" dirty="0" err="1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потешки</a:t>
            </a:r>
            <a:r>
              <a:rPr lang="ru-RU" altLang="ru-RU" sz="2400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, песенки у малышей складываются более глубокие представления о плодотворном труде человека.</a:t>
            </a:r>
            <a:endParaRPr lang="ru-RU" altLang="ru-RU" sz="2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434" y="248195"/>
            <a:ext cx="5138057" cy="38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0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4037" y="388324"/>
            <a:ext cx="679865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 тема актуальна, так как ценность устного народного творчества в том, что с его помощью взрослый легко устанавливает с ребенком эмоциональный контакт. Произведения устного народного творчества имеют огромное познавательное и воспитательное значение для ребенка, способствуют развитию образного мышления, обогащают речь детей.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Особую значимость в развитии речи малыша с первых дней посещения ДОУ играет русский народный фольклор. Знакомство ребенка с художественной литературой начинается с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потешек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прибауток, песен, народных сказок.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значение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 приобретает в период привыкания к новой обстановке детского сада, когда он скучает по дому, маме, еще не может общаться со взрослыми. Хорошо подобранная, с выразительностью рассказанная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порой помогает установить контакт с ребенком, вызвать у него положительные эмоции, симпатию к пока еще мало знакомому человеку-воспитателю.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народные произведения позволяют вставить любое имя, не изменяя содержание.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0">
            <a:off x="7492186" y="915953"/>
            <a:ext cx="4145639" cy="3139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28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942964"/>
          </a:xfrm>
          <a:prstGeom prst="rect">
            <a:avLst/>
          </a:prstGeom>
        </p:spPr>
      </p:pic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67923" y="288867"/>
            <a:ext cx="8740423" cy="2400299"/>
          </a:xfrm>
        </p:spPr>
        <p:txBody>
          <a:bodyPr/>
          <a:lstStyle/>
          <a:p>
            <a:pPr algn="ctr">
              <a:lnSpc>
                <a:spcPct val="90000"/>
              </a:lnSpc>
              <a:buNone/>
            </a:pPr>
            <a:r>
              <a:rPr lang="ru-RU" altLang="ru-RU" sz="280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Используемая художественная литература при ознакомлении детей с фольклором. </a:t>
            </a:r>
          </a:p>
          <a:p>
            <a:pPr algn="ctr">
              <a:lnSpc>
                <a:spcPct val="90000"/>
              </a:lnSpc>
              <a:buNone/>
            </a:pPr>
            <a:r>
              <a:rPr lang="ru-RU" altLang="ru-RU" sz="280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Создана картотека </a:t>
            </a:r>
            <a:r>
              <a:rPr lang="ru-RU" altLang="ru-RU" sz="2800" dirty="0" err="1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потешек</a:t>
            </a:r>
            <a:r>
              <a:rPr lang="ru-RU" altLang="ru-RU" sz="280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, загадок, колыбельных песен, сказок. </a:t>
            </a:r>
          </a:p>
          <a:p>
            <a:pPr algn="ctr">
              <a:lnSpc>
                <a:spcPct val="90000"/>
              </a:lnSpc>
              <a:buNone/>
            </a:pPr>
            <a:r>
              <a:rPr lang="ru-RU" altLang="ru-RU" sz="2800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Для родителей подготовлены информация, буклеты.</a:t>
            </a:r>
            <a:endParaRPr lang="ru-RU" altLang="ru-RU" sz="2800" dirty="0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288" y="2951258"/>
            <a:ext cx="3055234" cy="37296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914" y="1489016"/>
            <a:ext cx="376668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5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942964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599" y="540658"/>
            <a:ext cx="10972800" cy="4530725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Результатом моей </a:t>
            </a:r>
            <a:r>
              <a:rPr lang="ru-RU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работы являются положительные эмоции, веселое, бодрое настроение наших детей, которое </a:t>
            </a:r>
            <a:r>
              <a:rPr lang="ru-RU" sz="40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помогло </a:t>
            </a:r>
            <a:r>
              <a:rPr lang="ru-RU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легче пройти </a:t>
            </a:r>
            <a:r>
              <a:rPr lang="ru-RU" sz="40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адаптацию в начале года. Знакомство с фольклором </a:t>
            </a:r>
            <a:r>
              <a:rPr lang="ru-RU" sz="4000" b="1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помогает детям  </a:t>
            </a:r>
            <a:r>
              <a:rPr lang="ru-RU" sz="40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постепенно овладевать </a:t>
            </a:r>
            <a:r>
              <a:rPr lang="ru-RU" sz="4000" b="1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родным </a:t>
            </a:r>
            <a:r>
              <a:rPr lang="ru-RU" sz="4000" b="1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языком, </a:t>
            </a:r>
            <a:r>
              <a:rPr lang="ru-RU" sz="40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развивает память, воображение, мышление, дает возможность побегать, попрыгать, т. е. всесторонне развивает ребенка.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384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" y="0"/>
            <a:ext cx="12142777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95876" y="211401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Обращаясь с вновь прибывшими детьм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я обратила внимание, что у многих детей недостаточный словарный запас, не все дети могут отвечать на вопросы взрослого по содержанию знакомых сказок, не умеют в общении игровые и  бытовые действия сопровождать речью.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83808" y="401075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Работая по своей теме саморазвития  разработала краткосрочный проект на тему «Роль русского народного фольклора в развитии речи детей 3-4 лет». Подобрала для детей сказки.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отешки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прибаутки. Организовала работу с родителями.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r="11352"/>
          <a:stretch/>
        </p:blipFill>
        <p:spPr>
          <a:xfrm>
            <a:off x="8307091" y="111179"/>
            <a:ext cx="2758699" cy="356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336" y="2746587"/>
            <a:ext cx="3332137" cy="3525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998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2777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86100" y="627433"/>
            <a:ext cx="478917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Потому что, </a:t>
            </a:r>
            <a:r>
              <a:rPr lang="ru-RU" sz="2800" b="1" dirty="0">
                <a:latin typeface="Batang" panose="02030600000101010101" pitchFamily="18" charset="-127"/>
                <a:ea typeface="Batang" panose="02030600000101010101" pitchFamily="18" charset="-127"/>
              </a:rPr>
              <a:t>ф</a:t>
            </a:r>
            <a:r>
              <a:rPr lang="ru-RU" sz="28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ольклор увлекает детей  яркими  поэтическими  образами, вызывает у  них  положительные  эмоции,  укрепляет  светлое,  жизнерадостное восприятие жизни, помогает понять, что хорошо, а что плохо,  что  красиво  а что не красиво.</a:t>
            </a:r>
            <a:endParaRPr lang="ru-RU" sz="28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551" y="2441934"/>
            <a:ext cx="3530671" cy="41310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065" y="250242"/>
            <a:ext cx="3576299" cy="392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Серик\Pictures\смешарики\1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1285875"/>
            <a:ext cx="3795712" cy="3771900"/>
          </a:xfrm>
          <a:prstGeom prst="rect">
            <a:avLst/>
          </a:prstGeom>
          <a:noFill/>
          <a:ln w="57150">
            <a:solidFill>
              <a:srgbClr val="00B050"/>
            </a:solidFill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809751" y="545227"/>
            <a:ext cx="4714875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200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 самое главное, </a:t>
            </a:r>
            <a:r>
              <a:rPr lang="ru-RU" altLang="ru-RU" sz="2200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</a:t>
            </a:r>
            <a:r>
              <a:rPr lang="ru-RU" altLang="ru-RU" sz="2200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усский народный фольклор является самым благоприятным  </a:t>
            </a:r>
            <a:r>
              <a:rPr lang="ru-RU" altLang="ru-RU" sz="2200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для развития речи ребенка</a:t>
            </a:r>
            <a:r>
              <a:rPr lang="ru-RU" altLang="ru-RU" sz="2200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20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Ведь </a:t>
            </a:r>
            <a:endParaRPr lang="ru-RU" altLang="ru-RU" sz="2200" dirty="0" smtClean="0">
              <a:solidFill>
                <a:srgbClr val="1111F3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200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2200" dirty="0" smtClean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сновная </a:t>
            </a:r>
            <a:r>
              <a:rPr lang="ru-RU" altLang="ru-RU" sz="2200" dirty="0">
                <a:solidFill>
                  <a:srgbClr val="1111F3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задача развития речи ребенка - овладение нормами и правилами родного для него языка. Устное народное творчество таит в себе неисчерпаемые возможности для пробуждения познавательной активности, самостоятельности, яркой индивидуальности малыша, для развития речевых навыков. </a:t>
            </a:r>
            <a:endParaRPr lang="ru-RU" altLang="ru-RU" sz="2200" dirty="0">
              <a:solidFill>
                <a:srgbClr val="1111F3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93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44565" y="1568858"/>
            <a:ext cx="100620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наши дети плохо говорят? Может потому, что мы разучились с ними разговаривать. Общаясь со своими детьми, родители редко используют поговорки, пословицы,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ведь в них заключается суть разрешения любого конфликта.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28445" y="430486"/>
            <a:ext cx="2935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75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8578" y="858033"/>
            <a:ext cx="4244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15515" y="2004664"/>
            <a:ext cx="76142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Приобщать детей к культурным ценностям и народным  традициям.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правильно использовать фольклор для развития речи детей.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0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9286" y="520468"/>
            <a:ext cx="38156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803752" y="1628464"/>
            <a:ext cx="833465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Определить основные методы и формы использования малых форм фольклора в процессе речевого развития детей.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Формировать у детей навыки художественно-речевой деятельности, интереса и любви к фольклору.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Приобщить родителей к активному участию в жизни ДОУ.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8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5244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dirty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</a:rPr>
              <a:t>Жанры детского фольклора,</a:t>
            </a:r>
            <a:br>
              <a:rPr lang="ru-RU" altLang="ru-RU" sz="4000" dirty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</a:rPr>
            </a:br>
            <a:r>
              <a:rPr lang="ru-RU" altLang="ru-RU" sz="4000" dirty="0">
                <a:ln>
                  <a:solidFill>
                    <a:srgbClr val="002060"/>
                  </a:solidFill>
                </a:ln>
                <a:solidFill>
                  <a:sysClr val="windowText" lastClr="000000"/>
                </a:solidFill>
              </a:rPr>
              <a:t> используемые в работе: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3022" y="1600201"/>
            <a:ext cx="9979378" cy="4530725"/>
          </a:xfrm>
          <a:ln>
            <a:solidFill>
              <a:schemeClr val="accent5">
                <a:lumMod val="25000"/>
              </a:schemeClr>
            </a:solidFill>
          </a:ln>
        </p:spPr>
        <p:txBody>
          <a:bodyPr/>
          <a:lstStyle/>
          <a:p>
            <a:r>
              <a:rPr lang="ru-RU" altLang="ru-RU" sz="2800" dirty="0">
                <a:ln>
                  <a:solidFill>
                    <a:srgbClr val="0070C0"/>
                  </a:solidFill>
                </a:ln>
                <a:solidFill>
                  <a:schemeClr val="accent5">
                    <a:lumMod val="10000"/>
                  </a:schemeClr>
                </a:solidFill>
              </a:rPr>
              <a:t>колыбельные песни;</a:t>
            </a:r>
          </a:p>
          <a:p>
            <a:r>
              <a:rPr lang="ru-RU" altLang="ru-RU" sz="2800" dirty="0" err="1">
                <a:ln>
                  <a:solidFill>
                    <a:srgbClr val="0070C0"/>
                  </a:solidFill>
                </a:ln>
                <a:solidFill>
                  <a:schemeClr val="accent5">
                    <a:lumMod val="10000"/>
                  </a:schemeClr>
                </a:solidFill>
              </a:rPr>
              <a:t>потешки</a:t>
            </a:r>
            <a:r>
              <a:rPr lang="ru-RU" altLang="ru-RU" sz="2800" dirty="0">
                <a:ln>
                  <a:solidFill>
                    <a:srgbClr val="0070C0"/>
                  </a:solidFill>
                </a:ln>
                <a:solidFill>
                  <a:schemeClr val="accent5">
                    <a:lumMod val="10000"/>
                  </a:schemeClr>
                </a:solidFill>
              </a:rPr>
              <a:t>;                                           </a:t>
            </a:r>
          </a:p>
          <a:p>
            <a:r>
              <a:rPr lang="ru-RU" altLang="ru-RU" sz="2800" dirty="0">
                <a:ln>
                  <a:solidFill>
                    <a:srgbClr val="0070C0"/>
                  </a:solidFill>
                </a:ln>
                <a:solidFill>
                  <a:schemeClr val="accent5">
                    <a:lumMod val="10000"/>
                  </a:schemeClr>
                </a:solidFill>
              </a:rPr>
              <a:t>прибаутки;</a:t>
            </a:r>
          </a:p>
          <a:p>
            <a:r>
              <a:rPr lang="ru-RU" altLang="ru-RU" sz="2800" dirty="0" err="1">
                <a:ln>
                  <a:solidFill>
                    <a:srgbClr val="0070C0"/>
                  </a:solidFill>
                </a:ln>
                <a:solidFill>
                  <a:schemeClr val="accent5">
                    <a:lumMod val="10000"/>
                  </a:schemeClr>
                </a:solidFill>
              </a:rPr>
              <a:t>заклички</a:t>
            </a:r>
            <a:r>
              <a:rPr lang="ru-RU" altLang="ru-RU" sz="2800" dirty="0">
                <a:ln>
                  <a:solidFill>
                    <a:srgbClr val="0070C0"/>
                  </a:solidFill>
                </a:ln>
                <a:solidFill>
                  <a:schemeClr val="accent5">
                    <a:lumMod val="10000"/>
                  </a:schemeClr>
                </a:solidFill>
              </a:rPr>
              <a:t>;</a:t>
            </a:r>
          </a:p>
          <a:p>
            <a:r>
              <a:rPr lang="ru-RU" altLang="ru-RU" sz="2800" dirty="0">
                <a:ln>
                  <a:solidFill>
                    <a:srgbClr val="0070C0"/>
                  </a:solidFill>
                </a:ln>
                <a:solidFill>
                  <a:schemeClr val="accent5">
                    <a:lumMod val="10000"/>
                  </a:schemeClr>
                </a:solidFill>
              </a:rPr>
              <a:t>приговорки;</a:t>
            </a:r>
          </a:p>
          <a:p>
            <a:r>
              <a:rPr lang="ru-RU" altLang="ru-RU" sz="2800" dirty="0">
                <a:ln>
                  <a:solidFill>
                    <a:srgbClr val="0070C0"/>
                  </a:solidFill>
                </a:ln>
                <a:solidFill>
                  <a:schemeClr val="accent5">
                    <a:lumMod val="10000"/>
                  </a:schemeClr>
                </a:solidFill>
              </a:rPr>
              <a:t>детские игровые песни (считалки, дразнилки, песни для детей об окружающей их жизни); </a:t>
            </a:r>
          </a:p>
          <a:p>
            <a:r>
              <a:rPr lang="ru-RU" altLang="ru-RU" sz="2800" dirty="0">
                <a:ln>
                  <a:solidFill>
                    <a:srgbClr val="0070C0"/>
                  </a:solidFill>
                </a:ln>
                <a:solidFill>
                  <a:schemeClr val="accent5">
                    <a:lumMod val="10000"/>
                  </a:schemeClr>
                </a:solidFill>
              </a:rPr>
              <a:t>народные игры.</a:t>
            </a:r>
          </a:p>
        </p:txBody>
      </p:sp>
    </p:spTree>
    <p:extLst>
      <p:ext uri="{BB962C8B-B14F-4D97-AF65-F5344CB8AC3E}">
        <p14:creationId xmlns:p14="http://schemas.microsoft.com/office/powerpoint/2010/main" val="46950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Клен">
  <a:themeElements>
    <a:clrScheme name="Клен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Клен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Клен">
  <a:themeElements>
    <a:clrScheme name="Клен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Клен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803</Words>
  <Application>Microsoft Office PowerPoint</Application>
  <PresentationFormat>Широкоэкранный</PresentationFormat>
  <Paragraphs>50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21</vt:i4>
      </vt:variant>
    </vt:vector>
  </HeadingPairs>
  <TitlesOfParts>
    <vt:vector size="32" baseType="lpstr">
      <vt:lpstr>Batang</vt:lpstr>
      <vt:lpstr>Arial</vt:lpstr>
      <vt:lpstr>Calibri</vt:lpstr>
      <vt:lpstr>Calibri Light</vt:lpstr>
      <vt:lpstr>Georgia</vt:lpstr>
      <vt:lpstr>Times New Roman</vt:lpstr>
      <vt:lpstr>Wingdings</vt:lpstr>
      <vt:lpstr>Тема Office</vt:lpstr>
      <vt:lpstr>1_Тема Office</vt:lpstr>
      <vt:lpstr>Клен</vt:lpstr>
      <vt:lpstr>1_Клен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Жанры детского фольклора,  используемые в работе:</vt:lpstr>
      <vt:lpstr>Детский фольклор использую :</vt:lpstr>
      <vt:lpstr>Презентация PowerPoint</vt:lpstr>
      <vt:lpstr>Презентация PowerPoint</vt:lpstr>
      <vt:lpstr>Презентация PowerPoint</vt:lpstr>
      <vt:lpstr>Так, во время умывания использую потешки «Водичка, водичка, умой мое личико, чтобы  глазки блестели…., или «Чистая водичка моет Даше, Ване личико». Ритмичные слова вызывают у ребят радость, они с удовольствием подставляют руки под струю воды. . </vt:lpstr>
      <vt:lpstr>Помогают потешки и в процессе приема пищи (завтрак, обед, полдник). Чтобы вызвать у детей желание есть, произношу разные потешки, прибаутки:  «Умница Ариночка,  ешь кашку сладеньку, вкусную, душистую».</vt:lpstr>
      <vt:lpstr>Презентация PowerPoint</vt:lpstr>
      <vt:lpstr>Презентация PowerPoint</vt:lpstr>
      <vt:lpstr>В совместной деятельности использую народные игры с платочками, игрушками. Например: «Заинька, выйди в круг, еще не балуйся, лучше поцелуйся!»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57</cp:revision>
  <dcterms:created xsi:type="dcterms:W3CDTF">2015-11-23T12:06:19Z</dcterms:created>
  <dcterms:modified xsi:type="dcterms:W3CDTF">2020-03-02T09:02:37Z</dcterms:modified>
</cp:coreProperties>
</file>