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99" r:id="rId4"/>
    <p:sldId id="300" r:id="rId5"/>
    <p:sldId id="271" r:id="rId6"/>
    <p:sldId id="276" r:id="rId7"/>
    <p:sldId id="277" r:id="rId8"/>
    <p:sldId id="297" r:id="rId9"/>
    <p:sldId id="296" r:id="rId10"/>
    <p:sldId id="298" r:id="rId11"/>
    <p:sldId id="284" r:id="rId12"/>
    <p:sldId id="287" r:id="rId13"/>
    <p:sldId id="288" r:id="rId14"/>
    <p:sldId id="289" r:id="rId15"/>
    <p:sldId id="301" r:id="rId16"/>
    <p:sldId id="295" r:id="rId17"/>
    <p:sldId id="291" r:id="rId18"/>
    <p:sldId id="292" r:id="rId19"/>
    <p:sldId id="293" r:id="rId20"/>
    <p:sldId id="294" r:id="rId21"/>
    <p:sldId id="275" r:id="rId22"/>
    <p:sldId id="262" r:id="rId23"/>
    <p:sldId id="290" r:id="rId24"/>
    <p:sldId id="309" r:id="rId25"/>
    <p:sldId id="308" r:id="rId26"/>
    <p:sldId id="285" r:id="rId27"/>
    <p:sldId id="269" r:id="rId28"/>
    <p:sldId id="268" r:id="rId29"/>
    <p:sldId id="302" r:id="rId30"/>
    <p:sldId id="305" r:id="rId31"/>
    <p:sldId id="304" r:id="rId32"/>
    <p:sldId id="306" r:id="rId33"/>
    <p:sldId id="303" r:id="rId34"/>
    <p:sldId id="307" r:id="rId35"/>
    <p:sldId id="257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27" autoAdjust="0"/>
  </p:normalViewPr>
  <p:slideViewPr>
    <p:cSldViewPr>
      <p:cViewPr varScale="1">
        <p:scale>
          <a:sx n="74" d="100"/>
          <a:sy n="74" d="100"/>
        </p:scale>
        <p:origin x="840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4FD5-5EA8-4F72-B993-D08317B5A06F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EE4B3-3D95-48A6-88A7-8AF158EBE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7041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4FD5-5EA8-4F72-B993-D08317B5A06F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EE4B3-3D95-48A6-88A7-8AF158EBE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752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4FD5-5EA8-4F72-B993-D08317B5A06F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EE4B3-3D95-48A6-88A7-8AF158EBE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5095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4FD5-5EA8-4F72-B993-D08317B5A06F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EE4B3-3D95-48A6-88A7-8AF158EBE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58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4FD5-5EA8-4F72-B993-D08317B5A06F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EE4B3-3D95-48A6-88A7-8AF158EBE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156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4FD5-5EA8-4F72-B993-D08317B5A06F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EE4B3-3D95-48A6-88A7-8AF158EBE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975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4FD5-5EA8-4F72-B993-D08317B5A06F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EE4B3-3D95-48A6-88A7-8AF158EBE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802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4FD5-5EA8-4F72-B993-D08317B5A06F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EE4B3-3D95-48A6-88A7-8AF158EBE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897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4FD5-5EA8-4F72-B993-D08317B5A06F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EE4B3-3D95-48A6-88A7-8AF158EBE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5506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4FD5-5EA8-4F72-B993-D08317B5A06F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EE4B3-3D95-48A6-88A7-8AF158EBE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807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4FD5-5EA8-4F72-B993-D08317B5A06F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EE4B3-3D95-48A6-88A7-8AF158EBE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749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2C4FD5-5EA8-4F72-B993-D08317B5A06F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EE4B3-3D95-48A6-88A7-8AF158EBE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9425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ПРОЕКТ-ПОКОРМИТЕ ПТИЦ ЗИМОЙ\фоны\7be24e95d50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3976891"/>
            <a:ext cx="76328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548680"/>
            <a:ext cx="7632848" cy="452339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Inflate">
              <a:avLst/>
            </a:prstTxWarp>
            <a:spAutoFit/>
          </a:bodyPr>
          <a:lstStyle/>
          <a:p>
            <a:pPr algn="ctr"/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«Зимующие птицы родного края»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67944" y="5157192"/>
            <a:ext cx="482681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Georgia" pitchFamily="18" charset="0"/>
              </a:rPr>
              <a:t>Воспитатели группы №9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  <a:latin typeface="Georgia" pitchFamily="18" charset="0"/>
              </a:rPr>
              <a:t> МБДОУ Дс№4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</a:rPr>
              <a:t>городского округа-город Камышин: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  <a:latin typeface="Georgia" pitchFamily="18" charset="0"/>
              </a:rPr>
              <a:t>Швецова</a:t>
            </a:r>
            <a:r>
              <a:rPr lang="ru-RU" b="1" i="1" dirty="0" smtClean="0">
                <a:solidFill>
                  <a:srgbClr val="002060"/>
                </a:solidFill>
                <a:latin typeface="Georgia" pitchFamily="18" charset="0"/>
              </a:rPr>
              <a:t> Елена Викторовна</a:t>
            </a:r>
          </a:p>
          <a:p>
            <a:pPr algn="ctr"/>
            <a:r>
              <a:rPr lang="ru-RU" b="1" i="1" dirty="0" err="1" smtClean="0">
                <a:solidFill>
                  <a:srgbClr val="002060"/>
                </a:solidFill>
                <a:latin typeface="Georgia" pitchFamily="18" charset="0"/>
              </a:rPr>
              <a:t>Стрельцова</a:t>
            </a:r>
            <a:r>
              <a:rPr lang="ru-RU" b="1" i="1" dirty="0" smtClean="0">
                <a:solidFill>
                  <a:srgbClr val="002060"/>
                </a:solidFill>
                <a:latin typeface="Georgia" pitchFamily="18" charset="0"/>
              </a:rPr>
              <a:t> Лидия Павловна</a:t>
            </a:r>
            <a:endParaRPr lang="ru-RU" b="1" i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3" name="nastja-godunova-pticam-kholodno-zimojj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35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91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60648"/>
            <a:ext cx="3528392" cy="62726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60648"/>
            <a:ext cx="3538090" cy="628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69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672"/>
            <a:ext cx="9144001" cy="6891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116632"/>
            <a:ext cx="8433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Участие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конкурсе природного парка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Щербаковский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052736"/>
            <a:ext cx="3456384" cy="56082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247" y="1143802"/>
            <a:ext cx="3247459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86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672"/>
            <a:ext cx="9144001" cy="6891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560" y="233338"/>
            <a:ext cx="8217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«Зимующие птицы родного края»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393" y="1037888"/>
            <a:ext cx="3080940" cy="54772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037888"/>
            <a:ext cx="3065255" cy="544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13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672"/>
            <a:ext cx="9144001" cy="6891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089" y="867447"/>
            <a:ext cx="3227622" cy="57379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47" y="867447"/>
            <a:ext cx="3209698" cy="57061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764" y="867447"/>
            <a:ext cx="3226492" cy="573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47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672"/>
            <a:ext cx="9144001" cy="6891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06607" y="1174761"/>
            <a:ext cx="4837155" cy="27209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85392" y="2156119"/>
            <a:ext cx="5373215" cy="30224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74979" y="1476543"/>
            <a:ext cx="5229199" cy="294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38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672"/>
            <a:ext cx="9144001" cy="6891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9516" y="764704"/>
            <a:ext cx="8704967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14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91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060848"/>
            <a:ext cx="7668344" cy="431344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19672" y="645452"/>
            <a:ext cx="65527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   Изготовление с детьми </a:t>
            </a:r>
          </a:p>
          <a:p>
            <a:r>
              <a:rPr lang="ru-RU" sz="3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зимующих птиц из пряжи</a:t>
            </a:r>
            <a:endParaRPr lang="ru-RU" sz="32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87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91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889" y="355330"/>
            <a:ext cx="3353569" cy="59619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949" y="412795"/>
            <a:ext cx="3336397" cy="593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80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91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04" y="259173"/>
            <a:ext cx="3584996" cy="63733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68179"/>
            <a:ext cx="3557425" cy="632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86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91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61612"/>
            <a:ext cx="3357253" cy="59684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61612"/>
            <a:ext cx="3409853" cy="606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24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91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39650" y="1399122"/>
            <a:ext cx="626469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02060"/>
                </a:solidFill>
                <a:latin typeface="Georgia" pitchFamily="18" charset="0"/>
                <a:cs typeface="Times New Roman" panose="02020603050405020304" pitchFamily="18" charset="0"/>
              </a:rPr>
              <a:t>Общение педагогов с родителями воспитанников всегда было и остаётся актуальным вопросом для детских садов. </a:t>
            </a:r>
            <a:endParaRPr lang="ru-RU" sz="2400" b="1" i="1" dirty="0" smtClean="0">
              <a:solidFill>
                <a:srgbClr val="002060"/>
              </a:solidFill>
              <a:latin typeface="Georgia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Georgia" pitchFamily="18" charset="0"/>
                <a:cs typeface="Times New Roman" panose="02020603050405020304" pitchFamily="18" charset="0"/>
              </a:rPr>
              <a:t>Особенно </a:t>
            </a:r>
            <a:r>
              <a:rPr lang="ru-RU" sz="2400" b="1" i="1" dirty="0">
                <a:solidFill>
                  <a:srgbClr val="002060"/>
                </a:solidFill>
                <a:latin typeface="Georgia" pitchFamily="18" charset="0"/>
                <a:cs typeface="Times New Roman" panose="02020603050405020304" pitchFamily="18" charset="0"/>
              </a:rPr>
              <a:t>актуальным становится поиск форм совместной деятельности взрослых (педагогов и родителей) и детей. И здесь удачной находкой оказался </a:t>
            </a:r>
            <a:r>
              <a:rPr lang="ru-RU" sz="2400" b="1" i="1" dirty="0">
                <a:solidFill>
                  <a:srgbClr val="FF0000"/>
                </a:solidFill>
                <a:latin typeface="Georgia" pitchFamily="18" charset="0"/>
                <a:cs typeface="Times New Roman" panose="02020603050405020304" pitchFamily="18" charset="0"/>
              </a:rPr>
              <a:t>метод проектов</a:t>
            </a:r>
            <a:r>
              <a:rPr lang="ru-RU" sz="2400" b="1" i="1" dirty="0">
                <a:solidFill>
                  <a:srgbClr val="002060"/>
                </a:solidFill>
                <a:latin typeface="Georgia" pitchFamily="18" charset="0"/>
                <a:cs typeface="Times New Roman" panose="02020603050405020304" pitchFamily="18" charset="0"/>
              </a:rPr>
              <a:t>.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33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91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82" y="198444"/>
            <a:ext cx="3639386" cy="62139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550" y="227017"/>
            <a:ext cx="3649592" cy="635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7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7" y="0"/>
            <a:ext cx="9144001" cy="6891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39801" y="589285"/>
            <a:ext cx="53019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«Птичья столовая»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1" y="1499432"/>
            <a:ext cx="2851040" cy="50685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352" y="1540144"/>
            <a:ext cx="2852429" cy="50709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335" y="1540144"/>
            <a:ext cx="2860416" cy="50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86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91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92276" y="5756722"/>
            <a:ext cx="52149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Организация дежурства по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«Птичьей столовой»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91" y="404128"/>
            <a:ext cx="3010834" cy="53525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99544"/>
            <a:ext cx="2981930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08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7" y="0"/>
            <a:ext cx="9144001" cy="6891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27180"/>
            <a:ext cx="3508488" cy="62373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42554"/>
            <a:ext cx="3430559" cy="609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09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7" y="0"/>
            <a:ext cx="9144001" cy="6891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54119"/>
            <a:ext cx="3384376" cy="60166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53489"/>
            <a:ext cx="3497585" cy="621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09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7" y="0"/>
            <a:ext cx="9144001" cy="6891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87" y="116631"/>
            <a:ext cx="4409560" cy="46884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911" y="2420888"/>
            <a:ext cx="3833993" cy="418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20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9144001" cy="6891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13790" y="165423"/>
            <a:ext cx="831641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Работа с родителями</a:t>
            </a:r>
          </a:p>
          <a:p>
            <a:pPr algn="ctr"/>
            <a:endParaRPr lang="ru-RU" sz="2400" b="1" i="1" dirty="0" smtClean="0">
              <a:solidFill>
                <a:schemeClr val="accent2">
                  <a:lumMod val="75000"/>
                </a:schemeClr>
              </a:solidFill>
              <a:latin typeface="Georgia" pitchFamily="18" charset="0"/>
              <a:cs typeface="Times New Roman" pitchFamily="18" charset="0"/>
            </a:endParaRPr>
          </a:p>
          <a:p>
            <a:pPr algn="ctr"/>
            <a:r>
              <a:rPr lang="ru-RU" sz="28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Косультации,буклеты</a:t>
            </a:r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  </a:t>
            </a:r>
            <a:endParaRPr lang="ru-RU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21" y="1766082"/>
            <a:ext cx="8728757" cy="49099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672"/>
            <a:ext cx="9172307" cy="6891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 rot="10800000" flipV="1">
            <a:off x="500034" y="571480"/>
            <a:ext cx="2847830" cy="321756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Снегири прилетели</a:t>
            </a:r>
          </a:p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(объёмная картина изготовлена воспитанником с родителями)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274" y="332910"/>
            <a:ext cx="3464160" cy="615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08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91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43608" y="188640"/>
            <a:ext cx="74888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Конкурс «Птичья </a:t>
            </a:r>
            <a:r>
              <a:rPr lang="ru-RU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кормушка своими руками»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17" y="1019637"/>
            <a:ext cx="3153291" cy="56058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676" y="1146210"/>
            <a:ext cx="3066476" cy="545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49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91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55171"/>
            <a:ext cx="3672408" cy="65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5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91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9672" y="1988840"/>
            <a:ext cx="626469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Georgia" pitchFamily="18" charset="0"/>
                <a:cs typeface="Times New Roman" panose="02020603050405020304" pitchFamily="18" charset="0"/>
              </a:rPr>
              <a:t>Проектная деятельность </a:t>
            </a:r>
            <a:r>
              <a:rPr lang="ru-RU" sz="2400" b="1" i="1" dirty="0">
                <a:solidFill>
                  <a:srgbClr val="002060"/>
                </a:solidFill>
                <a:latin typeface="Georgia" pitchFamily="18" charset="0"/>
                <a:cs typeface="Times New Roman" panose="02020603050405020304" pitchFamily="18" charset="0"/>
              </a:rPr>
              <a:t>является наиболее перспективной в решении задач социализации детей, при которой семья ребёнка не остаётся в стороне, а принимает активное участие в жизни ДОУ.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05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91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188640"/>
            <a:ext cx="7920880" cy="1478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Bef>
                <a:spcPts val="650"/>
              </a:spcBef>
              <a:buSzPct val="100000"/>
            </a:pPr>
            <a:endParaRPr lang="en-US" altLang="ru-RU" sz="28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0000"/>
              </a:lnSpc>
              <a:spcBef>
                <a:spcPts val="650"/>
              </a:spcBef>
              <a:buSzPct val="100000"/>
            </a:pPr>
            <a:r>
              <a:rPr lang="ru-RU" alt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anose="02020603050405020304" pitchFamily="18" charset="0"/>
              </a:rPr>
              <a:t>Изготовление книжки-малышки «Зимующие птицы»</a:t>
            </a:r>
            <a:endParaRPr lang="ru-RU" altLang="ru-RU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0000"/>
              </a:lnSpc>
              <a:spcBef>
                <a:spcPts val="650"/>
              </a:spcBef>
              <a:buSzPct val="100000"/>
            </a:pPr>
            <a:endParaRPr lang="ru-RU" altLang="ru-RU" sz="28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83" y="1412776"/>
            <a:ext cx="8244408" cy="463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10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91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65" y="1124744"/>
            <a:ext cx="8796469" cy="494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50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181" y="-33672"/>
            <a:ext cx="9144001" cy="6891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6083" y="-245319"/>
            <a:ext cx="7920880" cy="1959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Bef>
                <a:spcPts val="650"/>
              </a:spcBef>
              <a:buSzPct val="100000"/>
            </a:pPr>
            <a:endParaRPr lang="en-US" altLang="ru-RU" sz="28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0000"/>
              </a:lnSpc>
              <a:spcBef>
                <a:spcPts val="650"/>
              </a:spcBef>
              <a:buSzPct val="100000"/>
            </a:pPr>
            <a:r>
              <a:rPr lang="ru-RU" altLang="ru-RU" sz="28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anose="02020603050405020304" pitchFamily="18" charset="0"/>
              </a:rPr>
              <a:t>Родительское собрание: </a:t>
            </a:r>
          </a:p>
          <a:p>
            <a:pPr algn="ctr">
              <a:lnSpc>
                <a:spcPct val="70000"/>
              </a:lnSpc>
              <a:spcBef>
                <a:spcPts val="650"/>
              </a:spcBef>
              <a:buSzPct val="100000"/>
            </a:pPr>
            <a:r>
              <a:rPr lang="ru-RU" altLang="ru-RU" sz="2800" b="1" i="1" dirty="0" smtClean="0">
                <a:solidFill>
                  <a:srgbClr val="002060"/>
                </a:solidFill>
                <a:latin typeface="Georgia" pitchFamily="18" charset="0"/>
                <a:cs typeface="Times New Roman" panose="02020603050405020304" pitchFamily="18" charset="0"/>
              </a:rPr>
              <a:t>мастер-класс</a:t>
            </a:r>
          </a:p>
          <a:p>
            <a:pPr algn="ctr">
              <a:lnSpc>
                <a:spcPct val="70000"/>
              </a:lnSpc>
              <a:spcBef>
                <a:spcPts val="650"/>
              </a:spcBef>
              <a:buSzPct val="100000"/>
            </a:pPr>
            <a:r>
              <a:rPr lang="ru-RU" altLang="ru-RU" sz="2800" b="1" i="1" dirty="0" smtClean="0">
                <a:solidFill>
                  <a:srgbClr val="002060"/>
                </a:solidFill>
                <a:latin typeface="Georgia" pitchFamily="18" charset="0"/>
                <a:cs typeface="Times New Roman" panose="02020603050405020304" pitchFamily="18" charset="0"/>
              </a:rPr>
              <a:t> «Изготовление птиц своими руками»</a:t>
            </a:r>
            <a:endParaRPr lang="ru-RU" altLang="ru-RU" sz="2800" b="1" i="1" dirty="0">
              <a:solidFill>
                <a:srgbClr val="002060"/>
              </a:solidFill>
              <a:latin typeface="Georgia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0000"/>
              </a:lnSpc>
              <a:spcBef>
                <a:spcPts val="650"/>
              </a:spcBef>
              <a:buSzPct val="100000"/>
            </a:pPr>
            <a:endParaRPr lang="ru-RU" altLang="ru-RU" sz="28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84784"/>
            <a:ext cx="6858411" cy="514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06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91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92696"/>
            <a:ext cx="4353948" cy="58052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88640"/>
            <a:ext cx="5616625" cy="421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2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91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35301"/>
            <a:ext cx="4665802" cy="62210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0"/>
            <a:ext cx="5256584" cy="672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67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91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D:\ПРОЕКТ-ПОКОРМИТЕ ПТИЦ ЗИМОЙ\фоны\i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565" y="4293096"/>
            <a:ext cx="3461265" cy="23075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692696"/>
            <a:ext cx="7344816" cy="2774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Bef>
                <a:spcPts val="650"/>
              </a:spcBef>
              <a:buSzPct val="100000"/>
            </a:pPr>
            <a:endParaRPr lang="en-US" altLang="ru-RU" sz="28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0000"/>
              </a:lnSpc>
              <a:spcBef>
                <a:spcPts val="650"/>
              </a:spcBef>
              <a:buSzPct val="100000"/>
            </a:pPr>
            <a:r>
              <a:rPr lang="ru-RU" altLang="ru-RU" sz="2800" b="1" i="1" dirty="0">
                <a:solidFill>
                  <a:srgbClr val="002060"/>
                </a:solidFill>
                <a:latin typeface="Georgia" pitchFamily="18" charset="0"/>
                <a:cs typeface="Times New Roman" panose="02020603050405020304" pitchFamily="18" charset="0"/>
              </a:rPr>
              <a:t>Работая вместе с детьми над проектом, </a:t>
            </a:r>
            <a:endParaRPr lang="ru-RU" altLang="ru-RU" sz="2800" b="1" i="1" dirty="0" smtClean="0">
              <a:solidFill>
                <a:srgbClr val="002060"/>
              </a:solidFill>
              <a:latin typeface="Georgia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0000"/>
              </a:lnSpc>
              <a:spcBef>
                <a:spcPts val="650"/>
              </a:spcBef>
              <a:buSzPct val="100000"/>
            </a:pPr>
            <a:r>
              <a:rPr lang="ru-RU" altLang="ru-RU" sz="2800" b="1" i="1" dirty="0" smtClean="0">
                <a:solidFill>
                  <a:srgbClr val="002060"/>
                </a:solidFill>
                <a:latin typeface="Georgia" pitchFamily="18" charset="0"/>
                <a:cs typeface="Times New Roman" panose="02020603050405020304" pitchFamily="18" charset="0"/>
              </a:rPr>
              <a:t>родители </a:t>
            </a:r>
            <a:r>
              <a:rPr lang="ru-RU" altLang="ru-RU" sz="2800" b="1" i="1" dirty="0">
                <a:solidFill>
                  <a:srgbClr val="002060"/>
                </a:solidFill>
                <a:latin typeface="Georgia" pitchFamily="18" charset="0"/>
                <a:cs typeface="Times New Roman" panose="02020603050405020304" pitchFamily="18" charset="0"/>
              </a:rPr>
              <a:t>больше времени проводят с детьми. </a:t>
            </a:r>
            <a:endParaRPr lang="ru-RU" altLang="ru-RU" sz="2800" b="1" i="1" dirty="0" smtClean="0">
              <a:solidFill>
                <a:srgbClr val="002060"/>
              </a:solidFill>
              <a:latin typeface="Georgia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0000"/>
              </a:lnSpc>
              <a:spcBef>
                <a:spcPts val="650"/>
              </a:spcBef>
              <a:buSzPct val="100000"/>
            </a:pPr>
            <a:r>
              <a:rPr lang="ru-RU" altLang="ru-RU" sz="2800" b="1" i="1" dirty="0" smtClean="0">
                <a:solidFill>
                  <a:srgbClr val="002060"/>
                </a:solidFill>
                <a:latin typeface="Georgia" pitchFamily="18" charset="0"/>
                <a:cs typeface="Times New Roman" panose="02020603050405020304" pitchFamily="18" charset="0"/>
              </a:rPr>
              <a:t>Они </a:t>
            </a:r>
            <a:r>
              <a:rPr lang="ru-RU" altLang="ru-RU" sz="2800" b="1" i="1" dirty="0">
                <a:solidFill>
                  <a:srgbClr val="002060"/>
                </a:solidFill>
                <a:latin typeface="Georgia" pitchFamily="18" charset="0"/>
                <a:cs typeface="Times New Roman" panose="02020603050405020304" pitchFamily="18" charset="0"/>
              </a:rPr>
              <a:t>становятся ближе к ним, начинают лучше понимать своего ребёнка.</a:t>
            </a:r>
            <a:endParaRPr lang="ru-RU" altLang="ru-RU" sz="28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3" name="Picture 5" descr="D:\ПРОЕКТ-ПОКОРМИТЕ ПТИЦ ЗИМОЙ\кормление птиц\ima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93096"/>
            <a:ext cx="3048000" cy="2286000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12700" stA="30000" endPos="30000" dist="5000" dir="5400000" sy="-100000" algn="bl" rotWithShape="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47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91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1640" y="1214456"/>
            <a:ext cx="626469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02060"/>
                </a:solidFill>
                <a:latin typeface="Georgia" pitchFamily="18" charset="0"/>
                <a:cs typeface="Times New Roman" panose="02020603050405020304" pitchFamily="18" charset="0"/>
              </a:rPr>
              <a:t>Взаимодействие с природой это важный компонент экологического и эстетического развития ребенка. </a:t>
            </a:r>
            <a:endParaRPr lang="ru-RU" sz="2400" b="1" i="1" dirty="0" smtClean="0">
              <a:solidFill>
                <a:srgbClr val="002060"/>
              </a:solidFill>
              <a:latin typeface="Georgia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Georgia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2400" b="1" i="1" dirty="0">
                <a:solidFill>
                  <a:srgbClr val="FF0000"/>
                </a:solidFill>
                <a:latin typeface="Georgia" pitchFamily="18" charset="0"/>
                <a:cs typeface="Times New Roman" panose="02020603050405020304" pitchFamily="18" charset="0"/>
              </a:rPr>
              <a:t>«Зимующие птицы родного </a:t>
            </a:r>
            <a:r>
              <a:rPr lang="ru-RU" sz="2400" b="1" i="1" dirty="0" smtClean="0">
                <a:solidFill>
                  <a:srgbClr val="FF0000"/>
                </a:solidFill>
                <a:latin typeface="Georgia" pitchFamily="18" charset="0"/>
                <a:cs typeface="Times New Roman" panose="02020603050405020304" pitchFamily="18" charset="0"/>
              </a:rPr>
              <a:t>края»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Georgia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srgbClr val="002060"/>
                </a:solidFill>
                <a:latin typeface="Georgia" pitchFamily="18" charset="0"/>
                <a:cs typeface="Times New Roman" panose="02020603050405020304" pitchFamily="18" charset="0"/>
              </a:rPr>
              <a:t>был реализован в </a:t>
            </a:r>
            <a:r>
              <a:rPr lang="ru-RU" sz="2400" b="1" i="1" dirty="0" smtClean="0">
                <a:solidFill>
                  <a:srgbClr val="002060"/>
                </a:solidFill>
                <a:latin typeface="Georgia" pitchFamily="18" charset="0"/>
                <a:cs typeface="Times New Roman" panose="02020603050405020304" pitchFamily="18" charset="0"/>
              </a:rPr>
              <a:t>подготовительной группе №9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Georgia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i="1" dirty="0">
                <a:solidFill>
                  <a:srgbClr val="002060"/>
                </a:solidFill>
                <a:latin typeface="Georgia" pitchFamily="18" charset="0"/>
                <a:cs typeface="Times New Roman" panose="02020603050405020304" pitchFamily="18" charset="0"/>
              </a:rPr>
              <a:t>процессе интеграции разнообразных видов детской </a:t>
            </a:r>
            <a:r>
              <a:rPr lang="ru-RU" sz="2400" b="1" i="1" dirty="0" smtClean="0">
                <a:solidFill>
                  <a:srgbClr val="002060"/>
                </a:solidFill>
                <a:latin typeface="Georgia" pitchFamily="18" charset="0"/>
                <a:cs typeface="Times New Roman" panose="02020603050405020304" pitchFamily="18" charset="0"/>
              </a:rPr>
              <a:t>деятельности и с привлечением родителей воспитанников.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65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91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64088" y="1285860"/>
            <a:ext cx="33123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Georgia" pitchFamily="18" charset="0"/>
                <a:cs typeface="Times New Roman" panose="02020603050405020304" pitchFamily="18" charset="0"/>
              </a:rPr>
              <a:t>Коллективная аппликация</a:t>
            </a:r>
          </a:p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Georgia" pitchFamily="18" charset="0"/>
                <a:cs typeface="Times New Roman" panose="02020603050405020304" pitchFamily="18" charset="0"/>
              </a:rPr>
              <a:t>«Снегири»</a:t>
            </a:r>
            <a:endParaRPr lang="ru-RU" sz="2800" b="1" i="1" dirty="0">
              <a:solidFill>
                <a:srgbClr val="FF0000"/>
              </a:solidFill>
              <a:latin typeface="Georgia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9684" y="4932702"/>
            <a:ext cx="29881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Аппликация</a:t>
            </a:r>
          </a:p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«Снегири на ветке»</a:t>
            </a:r>
            <a:endParaRPr lang="ru-RU" sz="2800" b="1" i="1" dirty="0">
              <a:solidFill>
                <a:srgbClr val="FF0000"/>
              </a:solidFill>
              <a:latin typeface="Georgia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190688"/>
            <a:ext cx="4893813" cy="36703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285" y="3495050"/>
            <a:ext cx="5245683" cy="317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08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672"/>
            <a:ext cx="9144001" cy="6891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64088" y="332656"/>
            <a:ext cx="352839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Georgia" pitchFamily="18" charset="0"/>
                <a:cs typeface="Times New Roman" pitchFamily="18" charset="0"/>
              </a:rPr>
              <a:t>Дидактическое пособие 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Georgia" pitchFamily="18" charset="0"/>
                <a:cs typeface="Times New Roman" pitchFamily="18" charset="0"/>
              </a:rPr>
              <a:t>«Круги </a:t>
            </a:r>
            <a:r>
              <a:rPr lang="ru-RU" sz="2800" b="1" i="1" dirty="0" err="1">
                <a:solidFill>
                  <a:srgbClr val="002060"/>
                </a:solidFill>
                <a:latin typeface="Georgia" pitchFamily="18" charset="0"/>
                <a:cs typeface="Times New Roman" pitchFamily="18" charset="0"/>
              </a:rPr>
              <a:t>Луллия</a:t>
            </a:r>
            <a:r>
              <a:rPr lang="ru-RU" sz="2800" b="1" i="1" dirty="0">
                <a:solidFill>
                  <a:srgbClr val="00206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solidFill>
                  <a:srgbClr val="002060"/>
                </a:solidFill>
                <a:latin typeface="Georgia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Georgia" pitchFamily="18" charset="0"/>
                <a:cs typeface="Times New Roman" pitchFamily="18" charset="0"/>
              </a:rPr>
              <a:t>«Чей клювик?»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Georgia" pitchFamily="18" charset="0"/>
                <a:cs typeface="Times New Roman" pitchFamily="18" charset="0"/>
              </a:rPr>
              <a:t>«Чьё крылышко?»</a:t>
            </a:r>
          </a:p>
          <a:p>
            <a:pPr algn="ctr"/>
            <a:endParaRPr lang="ru-RU" sz="2800" b="1" i="1" dirty="0" smtClean="0">
              <a:solidFill>
                <a:srgbClr val="002060"/>
              </a:solidFill>
              <a:latin typeface="Georgia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>
                <a:solidFill>
                  <a:srgbClr val="002060"/>
                </a:solidFill>
                <a:latin typeface="Georgia" pitchFamily="18" charset="0"/>
                <a:cs typeface="Times New Roman" pitchFamily="18" charset="0"/>
              </a:rPr>
              <a:t>(</a:t>
            </a:r>
            <a:r>
              <a:rPr lang="ru-RU" sz="2000" b="1" i="1" dirty="0" smtClean="0">
                <a:solidFill>
                  <a:srgbClr val="002060"/>
                </a:solidFill>
                <a:latin typeface="Georgia" pitchFamily="18" charset="0"/>
                <a:cs typeface="Times New Roman" pitchFamily="18" charset="0"/>
              </a:rPr>
              <a:t>вносит </a:t>
            </a:r>
            <a:r>
              <a:rPr lang="ru-RU" sz="2000" b="1" i="1" dirty="0">
                <a:solidFill>
                  <a:srgbClr val="002060"/>
                </a:solidFill>
                <a:latin typeface="Georgia" pitchFamily="18" charset="0"/>
                <a:cs typeface="Times New Roman" pitchFamily="18" charset="0"/>
              </a:rPr>
              <a:t>элемент игры в занятие, </a:t>
            </a:r>
            <a:r>
              <a:rPr lang="ru-RU" sz="2000" b="1" i="1" dirty="0" smtClean="0">
                <a:solidFill>
                  <a:srgbClr val="002060"/>
                </a:solidFill>
                <a:latin typeface="Georgia" pitchFamily="18" charset="0"/>
                <a:cs typeface="Times New Roman" pitchFamily="18" charset="0"/>
              </a:rPr>
              <a:t>помогает </a:t>
            </a:r>
            <a:r>
              <a:rPr lang="ru-RU" sz="2000" b="1" i="1" dirty="0">
                <a:solidFill>
                  <a:srgbClr val="002060"/>
                </a:solidFill>
                <a:latin typeface="Georgia" pitchFamily="18" charset="0"/>
                <a:cs typeface="Times New Roman" pitchFamily="18" charset="0"/>
              </a:rPr>
              <a:t>поддерживать интерес к изучаемому </a:t>
            </a:r>
            <a:r>
              <a:rPr lang="ru-RU" sz="2000" b="1" i="1" dirty="0" smtClean="0">
                <a:solidFill>
                  <a:srgbClr val="002060"/>
                </a:solidFill>
                <a:latin typeface="Georgia" pitchFamily="18" charset="0"/>
                <a:cs typeface="Times New Roman" pitchFamily="18" charset="0"/>
              </a:rPr>
              <a:t>материалу)</a:t>
            </a:r>
          </a:p>
          <a:p>
            <a:pPr algn="ctr"/>
            <a:endParaRPr lang="ru-RU" sz="2800" b="1" i="1" dirty="0">
              <a:solidFill>
                <a:srgbClr val="002060"/>
              </a:solidFill>
              <a:latin typeface="Georgia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7801"/>
            <a:ext cx="3672408" cy="65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86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91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656"/>
            <a:ext cx="3600400" cy="6400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92205"/>
            <a:ext cx="3533407" cy="628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86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91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72816"/>
            <a:ext cx="8540441" cy="48039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552" y="332656"/>
            <a:ext cx="8352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Georgia" pitchFamily="18" charset="0"/>
                <a:cs typeface="Times New Roman" pitchFamily="18" charset="0"/>
              </a:rPr>
              <a:t>Методическое пособие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Georgia" pitchFamily="18" charset="0"/>
                <a:cs typeface="Times New Roman" pitchFamily="18" charset="0"/>
              </a:rPr>
              <a:t>лепбук</a:t>
            </a:r>
            <a:r>
              <a:rPr lang="ru-RU" sz="2800" b="1" i="1" dirty="0" smtClean="0">
                <a:solidFill>
                  <a:srgbClr val="002060"/>
                </a:solidFill>
                <a:latin typeface="Georgia" pitchFamily="18" charset="0"/>
                <a:cs typeface="Times New Roman" pitchFamily="18" charset="0"/>
              </a:rPr>
              <a:t> по экологии «Птицы» </a:t>
            </a:r>
            <a:endParaRPr lang="ru-RU" sz="2800" b="1" i="1" dirty="0">
              <a:solidFill>
                <a:srgbClr val="002060"/>
              </a:solidFill>
              <a:latin typeface="Georgia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64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91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3569593" cy="63459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04664"/>
            <a:ext cx="3507143" cy="623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71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1330</TotalTime>
  <Words>283</Words>
  <Application>Microsoft Office PowerPoint</Application>
  <PresentationFormat>Экран (4:3)</PresentationFormat>
  <Paragraphs>50</Paragraphs>
  <Slides>35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1" baseType="lpstr">
      <vt:lpstr>Arial</vt:lpstr>
      <vt:lpstr>Arial Black</vt:lpstr>
      <vt:lpstr>Calibri</vt:lpstr>
      <vt:lpstr>Georgia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Берёзка</dc:creator>
  <cp:lastModifiedBy>RePack by Diakov</cp:lastModifiedBy>
  <cp:revision>142</cp:revision>
  <dcterms:created xsi:type="dcterms:W3CDTF">2015-01-19T21:58:46Z</dcterms:created>
  <dcterms:modified xsi:type="dcterms:W3CDTF">2020-12-22T16:25:07Z</dcterms:modified>
</cp:coreProperties>
</file>