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259" r:id="rId3"/>
    <p:sldId id="260" r:id="rId4"/>
    <p:sldId id="280" r:id="rId5"/>
    <p:sldId id="285" r:id="rId6"/>
    <p:sldId id="262" r:id="rId7"/>
    <p:sldId id="263" r:id="rId8"/>
    <p:sldId id="286" r:id="rId9"/>
    <p:sldId id="287" r:id="rId10"/>
    <p:sldId id="265" r:id="rId11"/>
    <p:sldId id="288" r:id="rId12"/>
    <p:sldId id="290" r:id="rId13"/>
    <p:sldId id="269" r:id="rId14"/>
    <p:sldId id="292" r:id="rId15"/>
    <p:sldId id="293" r:id="rId16"/>
    <p:sldId id="29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8" autoAdjust="0"/>
    <p:restoredTop sz="94709" autoAdjust="0"/>
  </p:normalViewPr>
  <p:slideViewPr>
    <p:cSldViewPr>
      <p:cViewPr varScale="1">
        <p:scale>
          <a:sx n="72" d="100"/>
          <a:sy n="72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340924-9C83-4BB1-8594-0A8B841A1BDE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E827E75-0AFE-4223-BE42-4DF7963FB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24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364B52-939C-40A7-B0E8-549CFB8F2D98}" type="slidenum">
              <a:rPr lang="ru-RU" smtClean="0">
                <a:cs typeface="Arial" pitchFamily="34" charset="0"/>
              </a:rPr>
              <a:pPr/>
              <a:t>10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F1F610-39B6-42B8-AB43-E86BCA928958}" type="slidenum">
              <a:rPr lang="en-US"/>
              <a:pPr/>
              <a:t>12</a:t>
            </a:fld>
            <a:endParaRPr 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9E519A-016D-4F21-B22B-764DED5597AD}" type="slidenum">
              <a:rPr lang="ru-RU" smtClean="0">
                <a:cs typeface="Arial" pitchFamily="34" charset="0"/>
              </a:rPr>
              <a:pPr/>
              <a:t>13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E2BE1-40B1-4847-B288-E80CEC434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7D85-0125-4701-B7B1-32A8CEF2F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8A146-D652-4341-9896-FC3DDCD62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1654E-DA4E-49F5-A1AC-C934D774F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41E1-DBA7-43B0-AAAD-2BB9A495E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BADFF-FDD1-418B-B67F-7EAF8949B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FF298-FC72-4039-B907-7D1CC9BCA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22CCE-9008-44B1-A050-E09632CB2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98F7-DB8C-4B5E-AE17-109DF2BB0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349F3-43FA-4C62-9CAD-C65AE9F8F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43A0-7192-4861-9002-436661920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6147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8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43E914AD-8515-468F-9183-6C55311C5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7086600" cy="213360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2060"/>
                </a:solidFill>
              </a:rPr>
              <a:t>ИКТ </a:t>
            </a:r>
            <a:r>
              <a:rPr lang="ru-RU" sz="4000" b="1" dirty="0" smtClean="0">
                <a:solidFill>
                  <a:srgbClr val="002060"/>
                </a:solidFill>
              </a:rPr>
              <a:t>в образовательном процессе </a:t>
            </a:r>
            <a:r>
              <a:rPr lang="ru-RU" sz="4000" b="1" dirty="0" smtClean="0">
                <a:solidFill>
                  <a:srgbClr val="002060"/>
                </a:solidFill>
              </a:rPr>
              <a:t>ДОУ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1676400" y="2057400"/>
            <a:ext cx="7239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1752600" y="5715000"/>
            <a:ext cx="7239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2" name="Picture 7" descr="http://im2-tub-ru.yandex.net/i?id=559417719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76200"/>
            <a:ext cx="20955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3899" y="1143000"/>
            <a:ext cx="6535726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0" y="838200"/>
            <a:ext cx="5410200" cy="5715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endParaRPr lang="ru-RU" sz="3600" b="1" dirty="0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524000"/>
            <a:ext cx="7848600" cy="5105399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Презентация не должна быть меньше 10 слайдов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Презентация состоит из   коротких слов и предложений, количество текста на слайде в презентации регулируется с учетом назначения самой презентации и  категории людей, на которых она рассчитана.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Один слайд, в среднем, должен содержать 7 - 13 строк.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слайде следует располагать список не более чем из 5-6 пунктов, в каждом из которых – не более 5-6 слов.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Язык изложения материал понятен для аудитории.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Стоит использовать правило;  «люди могут запомнить единовременно не более трех фактов, выводов, определений».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Заголовки должны привлекать внимание аудитории.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1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	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71599" y="685800"/>
            <a:ext cx="3929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4"/>
                </a:solidFill>
              </a:rPr>
              <a:t>Ошибка №3</a:t>
            </a:r>
            <a:endParaRPr lang="ru-RU" sz="4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4"/>
                </a:solidFill>
              </a:rPr>
              <a:t>Ошибка №4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276600"/>
            <a:ext cx="2466975" cy="33564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72998"/>
            <a:ext cx="3581400" cy="364210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52600" y="1447800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Бессмысленная анимация – одна из грубейших ошибок при создании презентаций. Если в презентации используется анимация, то она должна быть показана единожды и под контролем – ровно в тот момент, когда это необходимо.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90600"/>
            <a:ext cx="8229600" cy="12192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Ошибка </a:t>
            </a:r>
            <a:r>
              <a:rPr lang="ru-RU" sz="4400" dirty="0">
                <a:solidFill>
                  <a:srgbClr val="FFFF00"/>
                </a:solidFill>
              </a:rPr>
              <a:t>№ </a:t>
            </a:r>
            <a:r>
              <a:rPr lang="ru-RU" sz="4400" dirty="0" smtClean="0">
                <a:solidFill>
                  <a:srgbClr val="FFFF00"/>
                </a:solidFill>
              </a:rPr>
              <a:t>5: </a:t>
            </a:r>
            <a:r>
              <a:rPr lang="ru-RU" sz="4400" dirty="0">
                <a:solidFill>
                  <a:srgbClr val="FFFF00"/>
                </a:solidFill>
              </a:rPr>
              <a:t>отсутствие единообразия и жесткого макета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52600" y="2057400"/>
            <a:ext cx="7391400" cy="480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dirty="0">
                <a:solidFill>
                  <a:srgbClr val="FFFFFF"/>
                </a:solidFill>
                <a:latin typeface="Calibri" pitchFamily="34" charset="0"/>
                <a:ea typeface="Noto Sans CJK SC DemiLight" charset="0"/>
                <a:cs typeface="Noto Sans CJK SC DemiLight" charset="0"/>
              </a:rPr>
              <a:t>Если слайды делаются структурно единообразными, то и макет – расположение основных элементов – должен быть жестким.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dirty="0">
                <a:solidFill>
                  <a:srgbClr val="FFFFFF"/>
                </a:solidFill>
                <a:latin typeface="Calibri" pitchFamily="34" charset="0"/>
                <a:ea typeface="Noto Sans CJK SC DemiLight" charset="0"/>
                <a:cs typeface="Noto Sans CJK SC DemiLight" charset="0"/>
              </a:rPr>
              <a:t>Надо не забывать соблюдать единообразие в цветовом и шрифтовом оформлении текста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79244">
            <a:off x="-191609" y="782592"/>
            <a:ext cx="82867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obliqueBottomLeft"/>
            <a:lightRig rig="threePt" dir="t"/>
          </a:scene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9331584">
            <a:off x="-252413" y="-49213"/>
            <a:ext cx="4795838" cy="2219326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</a:t>
            </a:r>
            <a:r>
              <a:rPr lang="ru-RU" sz="3500" dirty="0" smtClean="0"/>
              <a:t>не стоит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перегружать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визуальный ряд слишком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подробными и точными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данными.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1508" name="Содержимое 2"/>
          <p:cNvSpPr txBox="1">
            <a:spLocks/>
          </p:cNvSpPr>
          <p:nvPr/>
        </p:nvSpPr>
        <p:spPr bwMode="auto">
          <a:xfrm rot="-2388042">
            <a:off x="4545013" y="3611563"/>
            <a:ext cx="5732462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700">
                <a:latin typeface="Calibri" pitchFamily="34" charset="0"/>
              </a:rPr>
              <a:t>слайд должен иметь простую, понятную структуру и содержать текстовые или графические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700">
                <a:latin typeface="Calibri" pitchFamily="34" charset="0"/>
              </a:rPr>
              <a:t>       элементы, несущие в себе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700">
                <a:latin typeface="Calibri" pitchFamily="34" charset="0"/>
              </a:rPr>
              <a:t>               зрительный образ как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700">
                <a:latin typeface="Calibri" pitchFamily="34" charset="0"/>
              </a:rPr>
              <a:t>                       основную идею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700">
                <a:latin typeface="Calibri" pitchFamily="34" charset="0"/>
              </a:rPr>
              <a:t>                                 слайда;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</a:rPr>
              <a:t>  Ошибка №7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4"/>
                </a:solidFill>
                <a:latin typeface="Calibri" charset="0"/>
                <a:ea typeface="Noto Sans CJK SC DemiLight" charset="0"/>
                <a:cs typeface="Noto Sans CJK SC DemiLight" charset="0"/>
              </a:rPr>
              <a:t>    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4"/>
                </a:solidFill>
                <a:latin typeface="Calibri" charset="0"/>
                <a:ea typeface="Noto Sans CJK SC DemiLight" charset="0"/>
                <a:cs typeface="Noto Sans CJK SC DemiLight" charset="0"/>
              </a:rPr>
              <a:t>      </a:t>
            </a:r>
            <a:endParaRPr lang="ru-RU" dirty="0"/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16200"/>
            <a:ext cx="6362700" cy="4241800"/>
          </a:xfrm>
          <a:prstGeom prst="rect">
            <a:avLst/>
          </a:prstGeom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72890"/>
            <a:ext cx="4495800" cy="337530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</a:rPr>
              <a:t>  Ошибка №8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4"/>
                </a:solidFill>
                <a:latin typeface="Calibri" charset="0"/>
                <a:ea typeface="Noto Sans CJK SC DemiLight" charset="0"/>
                <a:cs typeface="Noto Sans CJK SC DemiLight" charset="0"/>
              </a:rPr>
              <a:t>    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4"/>
                </a:solidFill>
                <a:latin typeface="Calibri" charset="0"/>
                <a:ea typeface="Noto Sans CJK SC DemiLight" charset="0"/>
                <a:cs typeface="Noto Sans CJK SC DemiLight" charset="0"/>
              </a:rPr>
              <a:t>      В любом случае проверьте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4"/>
                </a:solidFill>
                <a:latin typeface="Calibri" charset="0"/>
                <a:ea typeface="Noto Sans CJK SC DemiLight" charset="0"/>
                <a:cs typeface="Noto Sans CJK SC DemiLight" charset="0"/>
              </a:rPr>
              <a:t>                                      работоспособность                   своей презентации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4"/>
                </a:solidFill>
                <a:latin typeface="Calibri" charset="0"/>
                <a:ea typeface="Noto Sans CJK SC DemiLight" charset="0"/>
                <a:cs typeface="Noto Sans CJK SC DemiLight" charset="0"/>
              </a:rPr>
              <a:t>                              на другом компьютере!</a:t>
            </a:r>
          </a:p>
          <a:p>
            <a:endParaRPr lang="ru-RU" dirty="0"/>
          </a:p>
        </p:txBody>
      </p:sp>
      <p:pic>
        <p:nvPicPr>
          <p:cNvPr id="4" name="Рисунок 3" descr="computer-clipart-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525371"/>
            <a:ext cx="2286000" cy="2332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Пользуйтесь, </a:t>
            </a:r>
          </a:p>
          <a:p>
            <a:pPr>
              <a:buNone/>
            </a:pPr>
            <a:r>
              <a:rPr lang="ru-RU" dirty="0" smtClean="0"/>
              <a:t>                     внедряйте, </a:t>
            </a:r>
          </a:p>
          <a:p>
            <a:pPr>
              <a:buNone/>
            </a:pPr>
            <a:r>
              <a:rPr lang="ru-RU" dirty="0" smtClean="0"/>
              <a:t>                                      применяйте!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002060"/>
                </a:solidFill>
              </a:rPr>
              <a:t>Группа требований предъявляемые к оформлению слайдов презентации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286000"/>
            <a:ext cx="7086600" cy="43434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Стиль презентации: </a:t>
            </a:r>
            <a:r>
              <a:rPr lang="ru-RU" sz="2400" b="0" dirty="0" smtClean="0">
                <a:solidFill>
                  <a:srgbClr val="000000"/>
                </a:solidFill>
                <a:latin typeface="Times New Roman" pitchFamily="18" charset="0"/>
              </a:rPr>
              <a:t>соблюдайте единый стиль оформления; избегайте стилей, который будут отвлекать от самой презентации.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endParaRPr lang="ru-RU" sz="2800" b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Цветовые решения (фон)</a:t>
            </a:r>
            <a:r>
              <a:rPr lang="ru-RU" sz="2400" b="0" dirty="0" smtClean="0">
                <a:solidFill>
                  <a:srgbClr val="000000"/>
                </a:solidFill>
                <a:latin typeface="Times New Roman" pitchFamily="18" charset="0"/>
              </a:rPr>
              <a:t>: выбирайте более холодные тона (синий, зеленый), избегайте ярких насыщенных колоритов, главное ваше представление, презентация выступает лишь сопутствующим фоном Ваших мыслей.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914400"/>
            <a:ext cx="7162800" cy="5181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800" b="0" dirty="0" smtClean="0">
                <a:solidFill>
                  <a:srgbClr val="000000"/>
                </a:solidFill>
                <a:latin typeface="Times New Roman" pitchFamily="18" charset="0"/>
              </a:rPr>
              <a:t>3.</a:t>
            </a:r>
            <a:r>
              <a:rPr lang="ru-RU" b="0" dirty="0" smtClean="0"/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Использование цвета при оформлении презентации: </a:t>
            </a:r>
            <a:r>
              <a:rPr lang="ru-RU" sz="2800" b="0" dirty="0" smtClean="0">
                <a:solidFill>
                  <a:srgbClr val="000000"/>
                </a:solidFill>
                <a:latin typeface="Times New Roman" pitchFamily="18" charset="0"/>
              </a:rPr>
              <a:t>на одном слайде рекомендуется использовать не более трех цветов: для фона, для заголовка и для текста.</a:t>
            </a:r>
          </a:p>
          <a:p>
            <a:pPr algn="just" eaLnBrk="1" hangingPunct="1">
              <a:buFontTx/>
              <a:buNone/>
            </a:pPr>
            <a:endParaRPr lang="ru-RU" sz="2800" b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sz="2800" b="0" dirty="0" smtClean="0">
                <a:solidFill>
                  <a:srgbClr val="000000"/>
                </a:solidFill>
                <a:latin typeface="Times New Roman" pitchFamily="18" charset="0"/>
              </a:rPr>
              <a:t>4.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Анимационные эффекты презентации</a:t>
            </a:r>
            <a:r>
              <a:rPr lang="ru-RU" sz="2800" b="0" dirty="0" smtClean="0">
                <a:solidFill>
                  <a:srgbClr val="000000"/>
                </a:solidFill>
                <a:latin typeface="Times New Roman" pitchFamily="18" charset="0"/>
              </a:rPr>
              <a:t>: используйте возможности компьютерной анимации для представления информации на слайде, однако помните, что они не должны отвлекать внимание от содержания информации.</a:t>
            </a:r>
          </a:p>
          <a:p>
            <a:pPr eaLnBrk="1" hangingPunct="1">
              <a:buFontTx/>
              <a:buNone/>
            </a:pPr>
            <a:endParaRPr lang="ru-RU" sz="2800" b="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800" b="0" dirty="0" smtClean="0">
              <a:latin typeface="Times New Roman" pitchFamily="18" charset="0"/>
            </a:endParaRPr>
          </a:p>
        </p:txBody>
      </p:sp>
      <p:pic>
        <p:nvPicPr>
          <p:cNvPr id="8195" name="Picture 5" descr="http://im7-tub-ru.yandex.net/i?id=10478725-5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11906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2060"/>
                </a:solidFill>
              </a:rPr>
              <a:t>Использование диаграмм и таблиц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209800"/>
            <a:ext cx="75438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800" b="0" dirty="0" smtClean="0">
                <a:solidFill>
                  <a:srgbClr val="000000"/>
                </a:solidFill>
                <a:latin typeface="+mj-lt"/>
              </a:rPr>
              <a:t>Диаграммы и таблицы, должны быть читаемыми для аудитории;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b="0" dirty="0" smtClean="0">
                <a:solidFill>
                  <a:srgbClr val="000000"/>
                </a:solidFill>
                <a:latin typeface="+mj-lt"/>
              </a:rPr>
              <a:t>Тип диаграммы должен соответствовать типу отображаемых данных;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b="0" dirty="0" smtClean="0">
                <a:solidFill>
                  <a:srgbClr val="000000"/>
                </a:solidFill>
                <a:latin typeface="+mj-lt"/>
              </a:rPr>
              <a:t>Данные и подписи не должны накладываться друг на друга и сливаться с графическими элементами диаграммы;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b="0" dirty="0" smtClean="0">
                <a:solidFill>
                  <a:srgbClr val="000000"/>
                </a:solidFill>
                <a:latin typeface="+mj-lt"/>
              </a:rPr>
              <a:t>Лучше, размещать данные на светлом или белом фоне</a:t>
            </a:r>
            <a:r>
              <a:rPr lang="ru-RU" b="0" dirty="0" smtClean="0">
                <a:solidFill>
                  <a:srgbClr val="000000"/>
                </a:solidFill>
                <a:latin typeface="+mj-lt"/>
              </a:rPr>
              <a:t>.  </a:t>
            </a:r>
          </a:p>
        </p:txBody>
      </p:sp>
      <p:pic>
        <p:nvPicPr>
          <p:cNvPr id="9220" name="Picture 5" descr="http://im3-tub-ru.yandex.net/i?id=464168741-0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627688"/>
            <a:ext cx="16002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6858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2060"/>
                </a:solidFill>
              </a:rPr>
              <a:t>Использование рисунков и фотографий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209800"/>
            <a:ext cx="7545387" cy="4114800"/>
          </a:xfrm>
        </p:spPr>
        <p:txBody>
          <a:bodyPr/>
          <a:lstStyle/>
          <a:p>
            <a:pPr algn="just" eaLnBrk="1" hangingPunct="1">
              <a:buFont typeface="Symbol" pitchFamily="18" charset="2"/>
              <a:buChar char=""/>
              <a:defRPr/>
            </a:pPr>
            <a:r>
              <a:rPr lang="ru-RU" sz="2800" b="0" dirty="0" smtClean="0">
                <a:solidFill>
                  <a:srgbClr val="000000"/>
                </a:solidFill>
                <a:latin typeface="+mj-lt"/>
              </a:rPr>
              <a:t>фотографии и рисунки должны быть четкими, высокого качества; </a:t>
            </a:r>
          </a:p>
          <a:p>
            <a:pPr algn="just" eaLnBrk="1" hangingPunct="1">
              <a:buFont typeface="Symbol" pitchFamily="18" charset="2"/>
              <a:buChar char=""/>
              <a:defRPr/>
            </a:pPr>
            <a:r>
              <a:rPr lang="ru-RU" sz="2800" b="0" dirty="0" smtClean="0">
                <a:solidFill>
                  <a:srgbClr val="000000"/>
                </a:solidFill>
                <a:latin typeface="+mj-lt"/>
              </a:rPr>
              <a:t>соответствие фотографий, рисунков (как зрительного ряда) текстовому содержанию (фото и рисунки необходимо подписывать); </a:t>
            </a:r>
          </a:p>
          <a:p>
            <a:pPr algn="just" eaLnBrk="1" hangingPunct="1">
              <a:buFont typeface="Symbol" pitchFamily="18" charset="2"/>
              <a:buChar char=""/>
              <a:defRPr/>
            </a:pPr>
            <a:r>
              <a:rPr lang="ru-RU" sz="2800" b="0" dirty="0" smtClean="0">
                <a:solidFill>
                  <a:srgbClr val="000000"/>
                </a:solidFill>
                <a:latin typeface="+mj-lt"/>
              </a:rPr>
              <a:t>разумное  дозирование количества фотографий и рисунков  в презентации и на одном слайде (как правило, это 3-5 изображений для иллюстрации одной идеи). </a:t>
            </a:r>
          </a:p>
          <a:p>
            <a:pPr eaLnBrk="1" hangingPunct="1"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0"/>
            <a:ext cx="7772400" cy="9906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2060"/>
                </a:solidFill>
              </a:rPr>
              <a:t>Объем презентации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7467600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800" b="0" dirty="0" smtClean="0">
                <a:solidFill>
                  <a:srgbClr val="000000"/>
                </a:solidFill>
                <a:latin typeface="Times New Roman" pitchFamily="18" charset="0"/>
              </a:rPr>
              <a:t>Количество текста на слайде регулируется с учетом назначения самой презентации и  категории людей, на которых она рассчитана;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800" b="0" dirty="0" smtClean="0">
                <a:solidFill>
                  <a:srgbClr val="000000"/>
                </a:solidFill>
                <a:latin typeface="Times New Roman" pitchFamily="18" charset="0"/>
              </a:rPr>
              <a:t>Один слайд, в среднем, должен содержать 7 - 10 строк;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800" b="0" dirty="0" smtClean="0">
                <a:solidFill>
                  <a:srgbClr val="000000"/>
                </a:solidFill>
                <a:latin typeface="Times New Roman" pitchFamily="18" charset="0"/>
              </a:rPr>
              <a:t>Заголовки должны привлекать внимание аудитории.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6096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2060"/>
                </a:solidFill>
              </a:rPr>
              <a:t>Подача материала для аудитории</a:t>
            </a:r>
            <a:endParaRPr lang="ru-RU" smtClean="0">
              <a:solidFill>
                <a:srgbClr val="00206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209800"/>
            <a:ext cx="7469187" cy="41148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ru-RU" sz="2800" b="0" dirty="0" smtClean="0">
                <a:solidFill>
                  <a:srgbClr val="000000"/>
                </a:solidFill>
                <a:latin typeface="Times New Roman" pitchFamily="18" charset="0"/>
              </a:rPr>
              <a:t>Наиболее важная информация должна располагаться в центре экрана;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ru-RU" sz="2800" b="0" dirty="0" smtClean="0">
                <a:solidFill>
                  <a:srgbClr val="000000"/>
                </a:solidFill>
                <a:latin typeface="Times New Roman" pitchFamily="18" charset="0"/>
              </a:rPr>
              <a:t>Предпочтительно горизонтальное расположение информации;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ru-RU" sz="2800" b="0" dirty="0" smtClean="0">
                <a:solidFill>
                  <a:srgbClr val="000000"/>
                </a:solidFill>
                <a:latin typeface="Times New Roman" pitchFamily="18" charset="0"/>
              </a:rPr>
              <a:t>Если на слайде располагается картинка, надпись должна располагаться под 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/>
                </a:solidFill>
              </a:rPr>
              <a:t>Ошибка №1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800615" y="1646846"/>
            <a:ext cx="3939568" cy="28489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</p:pic>
      <p:pic>
        <p:nvPicPr>
          <p:cNvPr id="5" name="Рисунок 4" descr="scrn_bi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41174"/>
            <a:ext cx="4649708" cy="3219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4"/>
                </a:solidFill>
              </a:rPr>
              <a:t>Ошибка №2</a:t>
            </a:r>
            <a:endParaRPr lang="ru-RU" sz="40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7987" y="1752600"/>
            <a:ext cx="7466013" cy="4114800"/>
          </a:xfrm>
        </p:spPr>
        <p:txBody>
          <a:bodyPr/>
          <a:lstStyle/>
          <a:p>
            <a:pPr indent="-341313" algn="just" hangingPunct="1">
              <a:spcBef>
                <a:spcPts val="650"/>
              </a:spcBef>
              <a:buClr>
                <a:srgbClr val="FFFFFF"/>
              </a:buClr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Noto Sans CJK SC DemiLight" charset="0"/>
                <a:cs typeface="Noto Sans CJK SC DemiLight" charset="0"/>
              </a:rPr>
              <a:t>- Спросите себя: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Noto Sans CJK SC DemiLight" charset="0"/>
                <a:cs typeface="Noto Sans CJK SC DemiLight" charset="0"/>
              </a:rPr>
              <a:t>зачем?</a:t>
            </a:r>
          </a:p>
          <a:p>
            <a:pPr indent="-341313" algn="just" hangingPunct="1">
              <a:spcBef>
                <a:spcPts val="650"/>
              </a:spcBef>
              <a:buClr>
                <a:srgbClr val="FFFFFF"/>
              </a:buClr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ru-RU" dirty="0" smtClean="0">
                <a:solidFill>
                  <a:srgbClr val="7030A0"/>
                </a:solidFill>
                <a:latin typeface="Calibri" pitchFamily="34" charset="0"/>
                <a:ea typeface="Noto Sans CJK SC DemiLight" charset="0"/>
                <a:cs typeface="Noto Sans CJK SC DemiLight" charset="0"/>
              </a:rPr>
              <a:t>- Замешкались с ответом?</a:t>
            </a:r>
          </a:p>
          <a:p>
            <a:pPr indent="-341313" algn="just" hangingPunct="1">
              <a:spcBef>
                <a:spcPts val="650"/>
              </a:spcBef>
              <a:buClr>
                <a:srgbClr val="FFFFFF"/>
              </a:buClr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Noto Sans CJK SC DemiLight" charset="0"/>
                <a:cs typeface="Noto Sans CJK SC DemiLight" charset="0"/>
              </a:rPr>
              <a:t>- Да</a:t>
            </a:r>
            <a:r>
              <a:rPr lang="ru-RU" dirty="0" smtClean="0">
                <a:solidFill>
                  <a:srgbClr val="5E636A"/>
                </a:solidFill>
                <a:latin typeface="Calibri" pitchFamily="34" charset="0"/>
                <a:ea typeface="Noto Sans CJK SC DemiLight" charset="0"/>
                <a:cs typeface="Noto Sans CJK SC DemiLight" charset="0"/>
              </a:rPr>
              <a:t> </a:t>
            </a:r>
            <a:r>
              <a:rPr lang="ru-RU" dirty="0" smtClean="0">
                <a:latin typeface="Calibri" pitchFamily="34" charset="0"/>
                <a:ea typeface="Noto Sans CJK SC DemiLight" charset="0"/>
                <a:cs typeface="Noto Sans CJK SC DemiLight" charset="0"/>
              </a:rPr>
              <a:t>– откажитесь от «украшательства»</a:t>
            </a:r>
          </a:p>
          <a:p>
            <a:pPr indent="-341313" algn="just" hangingPunct="1">
              <a:spcBef>
                <a:spcPts val="650"/>
              </a:spcBef>
              <a:buClr>
                <a:srgbClr val="FFFF00"/>
              </a:buClr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Noto Sans CJK SC DemiLight" charset="0"/>
                <a:cs typeface="Noto Sans CJK SC DemiLight" charset="0"/>
              </a:rPr>
              <a:t>- Нет </a:t>
            </a:r>
            <a:r>
              <a:rPr lang="ru-RU" dirty="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ea typeface="Noto Sans CJK SC DemiLight" charset="0"/>
                <a:cs typeface="Noto Sans CJK SC DemiLight" charset="0"/>
              </a:rPr>
              <a:t>– задайте второй вопрос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  <a:ea typeface="Noto Sans CJK SC DemiLight" charset="0"/>
                <a:cs typeface="Noto Sans CJK SC DemiLight" charset="0"/>
              </a:rPr>
              <a:t>:</a:t>
            </a:r>
            <a:r>
              <a:rPr lang="ru-RU" dirty="0" smtClean="0">
                <a:solidFill>
                  <a:srgbClr val="5E636A"/>
                </a:solidFill>
                <a:latin typeface="Calibri" pitchFamily="34" charset="0"/>
                <a:ea typeface="Noto Sans CJK SC DemiLight" charset="0"/>
                <a:cs typeface="Noto Sans CJK SC DemiLight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Noto Sans CJK SC DemiLight" charset="0"/>
                <a:cs typeface="Noto Sans CJK SC DemiLight" charset="0"/>
              </a:rPr>
              <a:t>можно ли обойтись без этого элемента оформления без ущерба для наглядности?</a:t>
            </a:r>
          </a:p>
          <a:p>
            <a:pPr indent="-341313" algn="just" hangingPunct="1">
              <a:spcBef>
                <a:spcPts val="650"/>
              </a:spcBef>
              <a:buClr>
                <a:srgbClr val="FFFF00"/>
              </a:buClr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Noto Sans CJK SC DemiLight" charset="0"/>
                <a:cs typeface="Noto Sans CJK SC DemiLight" charset="0"/>
              </a:rPr>
              <a:t>- Да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Noto Sans CJK SC DemiLight" charset="0"/>
                <a:cs typeface="Noto Sans CJK SC DemiLight" charset="0"/>
              </a:rPr>
              <a:t>– не жалейте, отказывайтесь!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 Plan</Template>
  <TotalTime>346</TotalTime>
  <Words>417</Words>
  <Application>Microsoft Office PowerPoint</Application>
  <PresentationFormat>Экран (4:3)</PresentationFormat>
  <Paragraphs>71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Marketing Plan</vt:lpstr>
      <vt:lpstr>ИКТ в образовательном процессе ДОУ</vt:lpstr>
      <vt:lpstr>Группа требований предъявляемые к оформлению слайдов презентации</vt:lpstr>
      <vt:lpstr>Презентация PowerPoint</vt:lpstr>
      <vt:lpstr>Использование диаграмм и таблиц</vt:lpstr>
      <vt:lpstr>Использование рисунков и фотографий</vt:lpstr>
      <vt:lpstr>Объем презентации</vt:lpstr>
      <vt:lpstr>Подача материала для аудитории</vt:lpstr>
      <vt:lpstr> Ошибка №1</vt:lpstr>
      <vt:lpstr> Ошибка №2</vt:lpstr>
      <vt:lpstr> </vt:lpstr>
      <vt:lpstr> Ошибка №4</vt:lpstr>
      <vt:lpstr>    Ошибка № 5: отсутствие единообразия и жесткого макета</vt:lpstr>
      <vt:lpstr>Презентация PowerPoint</vt:lpstr>
      <vt:lpstr>  Ошибка №7</vt:lpstr>
      <vt:lpstr>  Ошибка №8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Елена</cp:lastModifiedBy>
  <cp:revision>41</cp:revision>
  <cp:lastPrinted>1601-01-01T00:00:00Z</cp:lastPrinted>
  <dcterms:created xsi:type="dcterms:W3CDTF">1601-01-01T00:00:00Z</dcterms:created>
  <dcterms:modified xsi:type="dcterms:W3CDTF">2021-10-01T14:48:45Z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