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2" r:id="rId2"/>
    <p:sldId id="260" r:id="rId3"/>
    <p:sldId id="261" r:id="rId4"/>
    <p:sldId id="262" r:id="rId5"/>
    <p:sldId id="291" r:id="rId6"/>
    <p:sldId id="281" r:id="rId7"/>
    <p:sldId id="278" r:id="rId8"/>
    <p:sldId id="280" r:id="rId9"/>
    <p:sldId id="284" r:id="rId10"/>
    <p:sldId id="285" r:id="rId11"/>
    <p:sldId id="287" r:id="rId12"/>
    <p:sldId id="279" r:id="rId13"/>
    <p:sldId id="286" r:id="rId14"/>
    <p:sldId id="282" r:id="rId15"/>
    <p:sldId id="283" r:id="rId16"/>
    <p:sldId id="264" r:id="rId17"/>
    <p:sldId id="265" r:id="rId18"/>
    <p:sldId id="266" r:id="rId19"/>
    <p:sldId id="289" r:id="rId20"/>
    <p:sldId id="267" r:id="rId21"/>
    <p:sldId id="269" r:id="rId22"/>
    <p:sldId id="270" r:id="rId23"/>
    <p:sldId id="273" r:id="rId24"/>
    <p:sldId id="274" r:id="rId25"/>
    <p:sldId id="277" r:id="rId26"/>
    <p:sldId id="27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BA61-80E4-49B4-98B3-9C015649D3DE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023F-B3F9-4ECA-BF71-187C47928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49DF-FCF6-457F-9BAC-0BF09DBF0558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E41A-4FE6-4AC5-89F0-EF1B960FF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5CA5-A64A-467D-8DDD-612AB6AB1701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56F8-D6B5-4273-8C4C-FF8EDA6E8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FBDA-AF61-4DCD-B860-BB472D4509F1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B40B-5A67-4EE5-AA4B-85184E226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5461-2BAB-4BEE-BA3C-B4E8D7F79FB0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854C-A3EF-43E8-A6C1-53F2D8F7B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8210-04A5-4C79-B66A-171B472C86CB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5BB1-67F1-459E-B5B1-D876273F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73BF-DEDD-412C-B494-C4EE2E8BF20C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4AB6-84DD-4905-9939-DDEA238D2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4B66-B7FF-4D3C-BFB7-C6505F0171B8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F184-B5F1-4D47-9F16-FE8267C1D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DAA4-D9F2-406A-95C8-5E485E39D628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A069-A89D-431F-B15C-6C7FF3780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313C5-D6B7-49B9-8AED-6CA333A39377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1413-46D9-4186-A84A-07EDD54CD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17A0-D3C4-4881-B575-20756E3FA8B8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1389-D407-4B66-8FBC-B1160E43E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F26ED-4AFC-4E31-BB5D-D3D48C56C26F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3AF00D-8B82-4C23-B78D-B93CE1449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Рисунок 20" descr="9.9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5157788"/>
            <a:ext cx="763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21" descr="16.2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8538" y="5300663"/>
            <a:ext cx="6111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856984" cy="151216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br>
              <a:rPr lang="ru-RU" sz="24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800" b="1" i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8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</a:t>
            </a:r>
            <a:r>
              <a:rPr lang="ru-RU" sz="2800" b="1" i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800" b="1" i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Детский сад №1 городского округа город Камышин</a:t>
            </a:r>
            <a:endParaRPr lang="ru-RU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714488"/>
            <a:ext cx="8568952" cy="2074552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</a:t>
            </a:r>
          </a:p>
          <a:p>
            <a:r>
              <a:rPr lang="ru-RU" sz="72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«Новогодний </a:t>
            </a:r>
            <a:r>
              <a:rPr lang="ru-RU" sz="72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переполох»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Выполнили: Нестеренко Н.А.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Тихонова Л.А.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Камышин 2023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uments\desktop\новогодний переполох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600400" cy="3384376"/>
          </a:xfrm>
          <a:prstGeom prst="rect">
            <a:avLst/>
          </a:prstGeom>
          <a:noFill/>
        </p:spPr>
      </p:pic>
      <p:pic>
        <p:nvPicPr>
          <p:cNvPr id="36867" name="Picture 3" descr="D:\Documents\desktop\новогодний переполох\i (4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08920"/>
            <a:ext cx="36004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ocuments\desktop\новогодний переполох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4104456" cy="5184576"/>
          </a:xfrm>
          <a:prstGeom prst="rect">
            <a:avLst/>
          </a:prstGeom>
          <a:noFill/>
        </p:spPr>
      </p:pic>
      <p:pic>
        <p:nvPicPr>
          <p:cNvPr id="38915" name="Picture 3" descr="D:\Documents\desktop\новогодний переполох\image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888432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\desktop\новогодний переполох\i (4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3528392" cy="4155504"/>
          </a:xfrm>
          <a:prstGeom prst="rect">
            <a:avLst/>
          </a:prstGeom>
          <a:noFill/>
        </p:spPr>
      </p:pic>
      <p:pic>
        <p:nvPicPr>
          <p:cNvPr id="5" name="Picture 2" descr="D:\Documents\desktop\новогодний переполох\i (4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240360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260649"/>
            <a:ext cx="67687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Наряжаем елку в группе и дома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ocuments\desktop\новогодний переполох\i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528392" cy="5495256"/>
          </a:xfrm>
          <a:prstGeom prst="rect">
            <a:avLst/>
          </a:prstGeom>
          <a:noFill/>
        </p:spPr>
      </p:pic>
      <p:pic>
        <p:nvPicPr>
          <p:cNvPr id="37893" name="Picture 5" descr="https://oki2.vkusercdn.ru/i?r=BDHElZJBPNKGuFyY-akIDfgnUXSHpI0MMaMajttRmdt0dlOelbZvTwm4eQJhxnVbh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600400" cy="3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\desktop\новогодний переполох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032" y="1628800"/>
            <a:ext cx="4140968" cy="5229200"/>
          </a:xfrm>
          <a:prstGeom prst="rect">
            <a:avLst/>
          </a:prstGeom>
          <a:noFill/>
        </p:spPr>
      </p:pic>
      <p:pic>
        <p:nvPicPr>
          <p:cNvPr id="33795" name="Picture 3" descr="D:\Documents\desktop\новогодний переполох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3635896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5040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Украшаем  окна 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ocuments\desktop\новогодний переполох\i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4461520" cy="4320480"/>
          </a:xfrm>
          <a:prstGeom prst="rect">
            <a:avLst/>
          </a:prstGeom>
          <a:noFill/>
        </p:spPr>
      </p:pic>
      <p:pic>
        <p:nvPicPr>
          <p:cNvPr id="34819" name="Picture 3" descr="D:\Documents\desktop\новогодний переполох\i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27784" y="33265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Печем печенье</a:t>
            </a:r>
            <a:endParaRPr lang="ru-RU" sz="3600" i="1" dirty="0"/>
          </a:p>
        </p:txBody>
      </p:sp>
      <p:pic>
        <p:nvPicPr>
          <p:cNvPr id="14337" name="Picture 1" descr="D:\Documents\desktop\новогодний переполох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4104456" cy="3284984"/>
          </a:xfrm>
          <a:prstGeom prst="rect">
            <a:avLst/>
          </a:prstGeom>
          <a:noFill/>
        </p:spPr>
      </p:pic>
      <p:pic>
        <p:nvPicPr>
          <p:cNvPr id="14338" name="Picture 2" descr="D:\Documents\desktop\новогодний переполох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60040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15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Documents\desktop\новогодний переполох\i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924944" cy="3672408"/>
          </a:xfrm>
          <a:prstGeom prst="rect">
            <a:avLst/>
          </a:prstGeom>
          <a:noFill/>
        </p:spPr>
      </p:pic>
      <p:pic>
        <p:nvPicPr>
          <p:cNvPr id="13314" name="Picture 2" descr="D:\Documents\desktop\новогодний переполох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81642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33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Documents\desktop\новогодний переполох\i (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708920" cy="5184576"/>
          </a:xfrm>
          <a:prstGeom prst="rect">
            <a:avLst/>
          </a:prstGeom>
          <a:noFill/>
        </p:spPr>
      </p:pic>
      <p:pic>
        <p:nvPicPr>
          <p:cNvPr id="12291" name="Picture 3" descr="https://oki2.vkusercdn.ru/i?r=BDHElZJBPNKGuFyY-akIDfgnswpOBm9NvnDdIm5thcu4LsHyqSd1X86nyZW_6At5x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76464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39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6295" y="260648"/>
            <a:ext cx="3511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sz="3200" i="1" dirty="0"/>
          </a:p>
        </p:txBody>
      </p:sp>
      <p:pic>
        <p:nvPicPr>
          <p:cNvPr id="41986" name="Picture 2" descr="D:\Documents\desktop\новогодний переполох\i (5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925960" cy="4059832"/>
          </a:xfrm>
          <a:prstGeom prst="rect">
            <a:avLst/>
          </a:prstGeom>
          <a:noFill/>
        </p:spPr>
      </p:pic>
      <p:pic>
        <p:nvPicPr>
          <p:cNvPr id="41987" name="Picture 3" descr="D:\Documents\desktop\новогодний переполох\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816425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4896544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Аннотация проекта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 - самый загадочный праздник, открывающий нам мир добрых сказок и волшебства.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считают минуты до наступления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праздника, все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ждут Деда Мороза, загадывают желания и дарят подарки. Вот и мы, в предверии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праздника решили создать новогоднее настроение взрослым и детям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«Новогоднем переполохе» мы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попробовали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восстановить утраченные связи детско-родительских отношений, которые истончаются со взрослением детей, с помощью различных новогодних творческих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заданий и поручений.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2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96944" cy="17281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ыставка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новогодних поделок и рисунков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1265" name="Picture 1" descr="D:\Documents\desktop\новогодний переполох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1412776"/>
            <a:ext cx="4248472" cy="5234608"/>
          </a:xfrm>
          <a:prstGeom prst="rect">
            <a:avLst/>
          </a:prstGeom>
          <a:noFill/>
        </p:spPr>
      </p:pic>
      <p:pic>
        <p:nvPicPr>
          <p:cNvPr id="11266" name="Picture 2" descr="D:\Documents\desktop\новогодний переполох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563888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4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3600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1" name="Picture 1" descr="D:\Documents\desktop\новогодний переполох\i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888432" cy="3212976"/>
          </a:xfrm>
          <a:prstGeom prst="rect">
            <a:avLst/>
          </a:prstGeom>
          <a:noFill/>
        </p:spPr>
      </p:pic>
      <p:pic>
        <p:nvPicPr>
          <p:cNvPr id="10242" name="Picture 2" descr="D:\Documents\desktop\новогодний переполох\i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650854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22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Documents\desktop\новогодний переполох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218806" cy="5544616"/>
          </a:xfrm>
          <a:prstGeom prst="rect">
            <a:avLst/>
          </a:prstGeom>
          <a:noFill/>
        </p:spPr>
      </p:pic>
      <p:pic>
        <p:nvPicPr>
          <p:cNvPr id="9218" name="Picture 2" descr="D:\Documents\desktop\новогодний переполох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176464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0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Documents\desktop\новогодний переполох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76464" cy="5256584"/>
          </a:xfrm>
          <a:prstGeom prst="rect">
            <a:avLst/>
          </a:prstGeom>
          <a:noFill/>
        </p:spPr>
      </p:pic>
      <p:pic>
        <p:nvPicPr>
          <p:cNvPr id="8194" name="Picture 2" descr="D:\Documents\desktop\новогодний переполох\i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0"/>
            <a:ext cx="6624736" cy="1412776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любимые дети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Documents\desktop\новогодний переполох\i (5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54799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12068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Выводы:</a:t>
            </a:r>
            <a:br>
              <a:rPr lang="ru-RU" sz="2400" dirty="0" smtClean="0"/>
            </a:br>
            <a:r>
              <a:rPr lang="ru-RU" sz="2400" dirty="0" smtClean="0"/>
              <a:t>-у детей сформированы обширные знания о празднике Новый год, об истории новогодней ёлки, о традиции </a:t>
            </a:r>
            <a:r>
              <a:rPr lang="ru-RU" sz="2400" dirty="0" smtClean="0"/>
              <a:t>встречи праздника </a:t>
            </a:r>
            <a:r>
              <a:rPr lang="ru-RU" sz="2400" dirty="0" smtClean="0"/>
              <a:t>в разных странах</a:t>
            </a:r>
            <a:r>
              <a:rPr lang="ru-RU" sz="2400" dirty="0" smtClean="0"/>
              <a:t>;</a:t>
            </a:r>
            <a:r>
              <a:rPr lang="ru-RU" sz="2400" dirty="0" smtClean="0"/>
              <a:t> </a:t>
            </a:r>
            <a:r>
              <a:rPr lang="ru-RU" sz="2400" dirty="0" smtClean="0"/>
              <a:t> появился позитивный </a:t>
            </a:r>
            <a:r>
              <a:rPr lang="ru-RU" sz="2400" dirty="0" smtClean="0"/>
              <a:t>настрой в преддверии новогоднего </a:t>
            </a:r>
            <a:r>
              <a:rPr lang="ru-RU" sz="2400" dirty="0" smtClean="0"/>
              <a:t>праздника, дети научились   </a:t>
            </a:r>
            <a:r>
              <a:rPr lang="ru-RU" sz="2400" dirty="0" smtClean="0"/>
              <a:t>действовать согласованно, переживать радость от результатов общих усилий и совместной деятельности;</a:t>
            </a:r>
            <a:br>
              <a:rPr lang="ru-RU" sz="2400" dirty="0" smtClean="0"/>
            </a:br>
            <a:r>
              <a:rPr lang="ru-RU" sz="2400" dirty="0" smtClean="0"/>
              <a:t>-дети и родители </a:t>
            </a:r>
            <a:r>
              <a:rPr lang="ru-RU" sz="2400" dirty="0" smtClean="0"/>
              <a:t>проявили активность  </a:t>
            </a:r>
            <a:r>
              <a:rPr lang="ru-RU" sz="2400" dirty="0" smtClean="0"/>
              <a:t>в подготовке к Новому году.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2448272"/>
          </a:xfrm>
        </p:spPr>
        <p:txBody>
          <a:bodyPr/>
          <a:lstStyle/>
          <a:p>
            <a:pPr algn="ctr"/>
            <a:endParaRPr lang="ru-RU" sz="4800" dirty="0" smtClean="0">
              <a:solidFill>
                <a:srgbClr val="002060"/>
              </a:solidFill>
            </a:endParaRPr>
          </a:p>
          <a:p>
            <a:pPr algn="ctr"/>
            <a:endParaRPr lang="ru-RU" sz="4800" dirty="0" smtClean="0">
              <a:solidFill>
                <a:srgbClr val="002060"/>
              </a:solidFill>
            </a:endParaRPr>
          </a:p>
          <a:p>
            <a:pPr algn="ctr"/>
            <a:endParaRPr lang="ru-RU" sz="4800" dirty="0" smtClean="0">
              <a:solidFill>
                <a:srgbClr val="002060"/>
              </a:solidFill>
            </a:endParaRPr>
          </a:p>
          <a:p>
            <a:pPr algn="ctr"/>
            <a:endParaRPr lang="ru-RU" sz="4800" dirty="0" smtClean="0">
              <a:solidFill>
                <a:srgbClr val="002060"/>
              </a:solidFill>
            </a:endParaRPr>
          </a:p>
          <a:p>
            <a:pPr algn="ctr"/>
            <a:endParaRPr lang="ru-RU" sz="4800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Спасибо за внимание. Успехов в работе!!!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1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772816"/>
            <a:ext cx="8026151" cy="3960440"/>
          </a:xfrm>
        </p:spPr>
        <p:txBody>
          <a:bodyPr/>
          <a:lstStyle/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решение которой направлен проект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мире сегодня уделяется большое внимание роли семьи в воспитании детей. Именно дома, в семье, закладываются жизненные приоритеты и ценности. Но как показывает практика, родителям не всегда хватает времени даже на простое общение с детьми.  Дети и родители становятся разобщены. А ведь только в сплоченном коллективе, где есть доверие, возможно добиться максимальных результатов.  Одним из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направленных на сплочение детей и родителей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 коллективные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779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32657"/>
            <a:ext cx="8715436" cy="4392487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Сплочение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коллектива  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родителей через вовлечение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совместную творческую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в процессе организации новогодних праздников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праздничной атмосферы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Формирование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дружного, сплочённого, творческого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коллектива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Стимулирование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 и желания детей и родителей принимать активное участие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Укрепление детско-родительских отношений.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6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60648"/>
            <a:ext cx="69127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Новизна проекта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Проект разработан для вовлечения каждого ребенка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различные виды деятельности с помощью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Адвент-календаря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календарь - это календарь ожидания, он пришел к нам из запада, предназначен он для того, чтобы помочь детям осознать, сколько дней осталось до праздника, чаще это новый год или день рождения.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календарь направлен на познавательное развитие детей, а еще это отличный способ привлечь родителей в воспитательно-образовательный процесс ДОУ.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\desktop\новогодний переполох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744416" cy="5040560"/>
          </a:xfrm>
          <a:prstGeom prst="rect">
            <a:avLst/>
          </a:prstGeom>
          <a:noFill/>
        </p:spPr>
      </p:pic>
      <p:pic>
        <p:nvPicPr>
          <p:cNvPr id="32771" name="Picture 3" descr="D:\Documents\desktop\новогодний переполох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3528392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18864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19672" y="0"/>
            <a:ext cx="7524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 основной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Творческий процесс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  <p:pic>
        <p:nvPicPr>
          <p:cNvPr id="2053" name="Picture 5" descr="D:\Documents\desktop\новогодний переполох\i (5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181872" cy="2736304"/>
          </a:xfrm>
          <a:prstGeom prst="rect">
            <a:avLst/>
          </a:prstGeom>
          <a:noFill/>
        </p:spPr>
      </p:pic>
      <p:pic>
        <p:nvPicPr>
          <p:cNvPr id="2054" name="Picture 6" descr="D:\Documents\desktop\новогодний переполох\i (5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74441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\desktop\новогодний переполох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4104456" cy="4248472"/>
          </a:xfrm>
          <a:prstGeom prst="rect">
            <a:avLst/>
          </a:prstGeom>
          <a:noFill/>
        </p:spPr>
      </p:pic>
      <p:pic>
        <p:nvPicPr>
          <p:cNvPr id="31747" name="Picture 3" descr="D:\Documents\desktop\новогодний переполох\i (5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3240360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ocuments\desktop\новогодний переполох\i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312368" cy="2996952"/>
          </a:xfrm>
          <a:prstGeom prst="rect">
            <a:avLst/>
          </a:prstGeom>
          <a:noFill/>
        </p:spPr>
      </p:pic>
      <p:pic>
        <p:nvPicPr>
          <p:cNvPr id="35843" name="Picture 3" descr="D:\Documents\desktop\новогодний переполох\i (4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99593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159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Муниципальное бюджетное дошкольное образовательное учреждение  Детский сад №1 городского округа город Камышин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Наши любимые дети  </vt:lpstr>
      <vt:lpstr>Результаты проекта:   Выводы: -у детей сформированы обширные знания о празднике Новый год, об истории новогодней ёлки, о традиции встречи праздника в разных странах;  появился позитивный настрой в преддверии новогоднего праздника, дети научились   действовать согласованно, переживать радость от результатов общих усилий и совместной деятельности; -дети и родители проявили активность  в подготовке к Новому году.     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56</cp:revision>
  <dcterms:created xsi:type="dcterms:W3CDTF">2013-12-04T14:19:14Z</dcterms:created>
  <dcterms:modified xsi:type="dcterms:W3CDTF">2024-01-16T21:54:04Z</dcterms:modified>
</cp:coreProperties>
</file>