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8" r:id="rId4"/>
    <p:sldId id="257" r:id="rId5"/>
    <p:sldId id="274" r:id="rId6"/>
    <p:sldId id="258" r:id="rId7"/>
    <p:sldId id="279" r:id="rId8"/>
    <p:sldId id="260" r:id="rId9"/>
    <p:sldId id="272" r:id="rId10"/>
    <p:sldId id="307" r:id="rId11"/>
    <p:sldId id="309" r:id="rId12"/>
    <p:sldId id="283" r:id="rId13"/>
    <p:sldId id="287" r:id="rId14"/>
    <p:sldId id="285" r:id="rId15"/>
    <p:sldId id="289" r:id="rId16"/>
    <p:sldId id="291" r:id="rId17"/>
    <p:sldId id="298" r:id="rId18"/>
    <p:sldId id="264" r:id="rId19"/>
    <p:sldId id="271" r:id="rId20"/>
    <p:sldId id="296" r:id="rId21"/>
    <p:sldId id="299" r:id="rId22"/>
    <p:sldId id="301" r:id="rId23"/>
    <p:sldId id="262" r:id="rId24"/>
    <p:sldId id="312" r:id="rId25"/>
    <p:sldId id="27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A678B-F9B2-4C80-A676-346EF2A31E79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98A63-8743-47D4-A2F2-21A03FE519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www.chitalnya.ru/upload3/166/b75e5d99585f22fdbb1e7f74e1eea7ee.gif"/>
          <p:cNvPicPr>
            <a:picLocks noChangeAspect="1" noChangeArrowheads="1" noCrop="1"/>
          </p:cNvPicPr>
          <p:nvPr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0" y="0"/>
            <a:ext cx="91622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944215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Презентация проекта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«Что за чудо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эти сказки»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6624736" cy="2279104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«Детский сад 1 г.Камышин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Авторы проекта: </a:t>
            </a:r>
          </a:p>
          <a:p>
            <a:r>
              <a:rPr lang="ru-RU" sz="36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Нестеренко Н.А.,  Тихонова Л.А.</a:t>
            </a:r>
          </a:p>
          <a:p>
            <a:endParaRPr lang="ru-RU" dirty="0"/>
          </a:p>
        </p:txBody>
      </p:sp>
      <p:pic>
        <p:nvPicPr>
          <p:cNvPr id="6" name="Picture 14" descr="https://fsd.multiurok.ru/html/2019/05/14/s_5cda7403c16e9/1157366_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3212976"/>
            <a:ext cx="2195736" cy="3293603"/>
          </a:xfrm>
          <a:prstGeom prst="rect">
            <a:avLst/>
          </a:prstGeom>
          <a:noFill/>
        </p:spPr>
      </p:pic>
      <p:pic>
        <p:nvPicPr>
          <p:cNvPr id="7172" name="Picture 4" descr="http://s10.rimg.info/b70b92655dde7c615a22d931a29c523c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900" y="2348879"/>
            <a:ext cx="1635796" cy="2281869"/>
          </a:xfrm>
          <a:prstGeom prst="rect">
            <a:avLst/>
          </a:prstGeom>
          <a:noFill/>
        </p:spPr>
      </p:pic>
      <p:pic>
        <p:nvPicPr>
          <p:cNvPr id="7174" name="Picture 6" descr="https://animashki.info/uploads/posts/2016-06/1465551165_1605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304" y="409650"/>
            <a:ext cx="1008112" cy="1008112"/>
          </a:xfrm>
          <a:prstGeom prst="rect">
            <a:avLst/>
          </a:prstGeom>
          <a:noFill/>
        </p:spPr>
      </p:pic>
      <p:pic>
        <p:nvPicPr>
          <p:cNvPr id="7176" name="Picture 8" descr="http://img0.liveinternet.ru/images/attach/c/11/114/485/114485038_tumblr_l8hdc7nkJ61qzb3s3o1_500.gif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60232" y="573325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260648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 наглядно-дидактических пособий.</a:t>
            </a:r>
          </a:p>
        </p:txBody>
      </p:sp>
      <p:pic>
        <p:nvPicPr>
          <p:cNvPr id="19458" name="Picture 2" descr="https://i.mycdn.me/image?id=941060669534&amp;t=3&amp;plc=API&amp;viewToken=uHE3C9LkvYLxdbdKJHeetA&amp;tkn=*BPvOb9mfp9BBo2Fu2lEVdxsbUZ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4248472" cy="2808312"/>
          </a:xfrm>
          <a:prstGeom prst="rect">
            <a:avLst/>
          </a:prstGeom>
          <a:noFill/>
        </p:spPr>
      </p:pic>
      <p:pic>
        <p:nvPicPr>
          <p:cNvPr id="6" name="Picture 3" descr="D:\Documents\desktop\для вк и пож.безопасность\image (4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417646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D:\Documents\desktop\проект\46618_68f91d53832f4dce4adac27391ce4130.jp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3194797" cy="4525963"/>
          </a:xfrm>
          <a:prstGeom prst="rect">
            <a:avLst/>
          </a:prstGeom>
          <a:noFill/>
        </p:spPr>
      </p:pic>
      <p:pic>
        <p:nvPicPr>
          <p:cNvPr id="15363" name="Picture 3" descr="D:\Documents\desktop\проект\44199_skazk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348880"/>
            <a:ext cx="3384376" cy="4248472"/>
          </a:xfrm>
          <a:prstGeom prst="rect">
            <a:avLst/>
          </a:prstGeom>
          <a:noFill/>
        </p:spPr>
      </p:pic>
      <p:pic>
        <p:nvPicPr>
          <p:cNvPr id="15364" name="Picture 4" descr="D:\Documents\desktop\проект\f29f2b_1cc4f4c0a4604b64962b1bc7bdf6f7c4_mv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836712"/>
            <a:ext cx="3275856" cy="43204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03648" y="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информационных листов для родителей, папок –передвижек.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5122" name="Picture 2" descr="D:\Documents\desktop\проект\i (5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3816424" cy="2808312"/>
          </a:xfrm>
          <a:prstGeom prst="rect">
            <a:avLst/>
          </a:prstGeom>
          <a:noFill/>
        </p:spPr>
      </p:pic>
      <p:pic>
        <p:nvPicPr>
          <p:cNvPr id="5123" name="Picture 3" descr="D:\Documents\desktop\проект\i (6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3957582" cy="2592288"/>
          </a:xfrm>
          <a:prstGeom prst="rect">
            <a:avLst/>
          </a:prstGeom>
          <a:noFill/>
        </p:spPr>
      </p:pic>
      <p:pic>
        <p:nvPicPr>
          <p:cNvPr id="6" name="Picture 3" descr="D:\Documents\desktop\проект\i (4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764704"/>
            <a:ext cx="3960440" cy="2808312"/>
          </a:xfrm>
          <a:prstGeom prst="rect">
            <a:avLst/>
          </a:prstGeom>
          <a:noFill/>
        </p:spPr>
      </p:pic>
      <p:pic>
        <p:nvPicPr>
          <p:cNvPr id="7" name="Picture 2" descr="D:\Documents\desktop\проект\i (1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005064"/>
            <a:ext cx="3960440" cy="266429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1"/>
            <a:ext cx="5094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ОСНОВНОЙ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04665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32656"/>
            <a:ext cx="8820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и обсуждение русских народных и авторских сказок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7170" name="Picture 2" descr="D:\Documents\desktop\проект\i (7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4176464" cy="3024336"/>
          </a:xfrm>
          <a:prstGeom prst="rect">
            <a:avLst/>
          </a:prstGeom>
          <a:noFill/>
        </p:spPr>
      </p:pic>
      <p:pic>
        <p:nvPicPr>
          <p:cNvPr id="6" name="Picture 3" descr="D:\Documents\desktop\проект\i (4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4176464" cy="3024336"/>
          </a:xfrm>
          <a:prstGeom prst="rect">
            <a:avLst/>
          </a:prstGeom>
          <a:noFill/>
        </p:spPr>
      </p:pic>
      <p:pic>
        <p:nvPicPr>
          <p:cNvPr id="7171" name="Picture 3" descr="D:\Documents\desktop\проект\i (6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221088"/>
            <a:ext cx="3600400" cy="2448272"/>
          </a:xfrm>
          <a:prstGeom prst="rect">
            <a:avLst/>
          </a:prstGeom>
          <a:noFill/>
        </p:spPr>
      </p:pic>
      <p:pic>
        <p:nvPicPr>
          <p:cNvPr id="7172" name="Picture 4" descr="D:\Documents\desktop\проект\i (7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221088"/>
            <a:ext cx="3528392" cy="237626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656" y="260648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и раскраска сказочных героев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361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драматизация</a:t>
            </a:r>
            <a:endParaRPr lang="ru-RU" sz="2400" dirty="0"/>
          </a:p>
        </p:txBody>
      </p:sp>
      <p:pic>
        <p:nvPicPr>
          <p:cNvPr id="6146" name="Picture 2" descr="D:\Documents\desktop\проект\i (4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960440" cy="3024336"/>
          </a:xfrm>
          <a:prstGeom prst="rect">
            <a:avLst/>
          </a:prstGeom>
          <a:noFill/>
        </p:spPr>
      </p:pic>
      <p:pic>
        <p:nvPicPr>
          <p:cNvPr id="6148" name="Picture 4" descr="D:\Documents\desktop\проект\i (4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20688"/>
            <a:ext cx="3600400" cy="2952328"/>
          </a:xfrm>
          <a:prstGeom prst="rect">
            <a:avLst/>
          </a:prstGeom>
          <a:noFill/>
        </p:spPr>
      </p:pic>
      <p:pic>
        <p:nvPicPr>
          <p:cNvPr id="7" name="Picture 2" descr="D:\Documents\desktop\проект\i (5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33056"/>
            <a:ext cx="3816424" cy="27363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35696" y="3501008"/>
            <a:ext cx="5688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рассматривание репродукций картин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88640"/>
            <a:ext cx="532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 подвижные игры </a:t>
            </a:r>
            <a:endParaRPr lang="ru-RU" sz="2400" dirty="0"/>
          </a:p>
        </p:txBody>
      </p:sp>
      <p:pic>
        <p:nvPicPr>
          <p:cNvPr id="8195" name="Picture 3" descr="D:\Documents\desktop\проект\i (7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392488" cy="3528392"/>
          </a:xfrm>
          <a:prstGeom prst="rect">
            <a:avLst/>
          </a:prstGeom>
          <a:noFill/>
        </p:spPr>
      </p:pic>
      <p:pic>
        <p:nvPicPr>
          <p:cNvPr id="8196" name="Picture 4" descr="D:\Documents\desktop\проект\i (8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12976"/>
            <a:ext cx="4824536" cy="34563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0648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Дефиле сказочных персонажей</a:t>
            </a:r>
            <a:endParaRPr lang="ru-RU" sz="2400" dirty="0"/>
          </a:p>
        </p:txBody>
      </p:sp>
      <p:pic>
        <p:nvPicPr>
          <p:cNvPr id="7" name="Picture 2" descr="D:\Documents\desktop\проект\i (7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764704"/>
            <a:ext cx="4104456" cy="3312368"/>
          </a:xfrm>
          <a:prstGeom prst="rect">
            <a:avLst/>
          </a:prstGeom>
          <a:noFill/>
        </p:spPr>
      </p:pic>
      <p:pic>
        <p:nvPicPr>
          <p:cNvPr id="9220" name="Picture 4" descr="D:\Documents\desktop\проект\i (8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284984"/>
            <a:ext cx="4464496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2636912"/>
            <a:ext cx="3096344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 С РОДИТЕЛЯМИ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620688"/>
            <a:ext cx="3096344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ФОТО-ОТЧЕТ «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СЛУШАТЬ  Я ЛЮБЛЮ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4869160"/>
            <a:ext cx="3744416" cy="136815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КНИЖЕК- САМОДЕЛОК ПО СКАЗКАМ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797152"/>
            <a:ext cx="3096344" cy="15121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СОВМЕСТНАЯ ТВОРЧЕСКАЯ  РАБОТА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996952"/>
            <a:ext cx="2304256" cy="1008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АНКЕТИРОВАНИЕ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580112" y="4149080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1907704" y="4149080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7" idx="2"/>
          </p:cNvCxnSpPr>
          <p:nvPr/>
        </p:nvCxnSpPr>
        <p:spPr>
          <a:xfrm flipV="1">
            <a:off x="5508104" y="1844824"/>
            <a:ext cx="1404156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1907704" y="1916832"/>
            <a:ext cx="122413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6156176" y="2852936"/>
            <a:ext cx="2555776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КОНСУЛЬТАЦИИ, БУКЛЕТЫ,ПАПКИ – ПЕРЕДВИЖКИ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0" y="620688"/>
            <a:ext cx="3816424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ОКАЗАНИЕ ПОМОЩИ В ОСНАЩЕНИИ ЦЕНТРОВ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>
            <a:endCxn id="10" idx="3"/>
          </p:cNvCxnSpPr>
          <p:nvPr/>
        </p:nvCxnSpPr>
        <p:spPr>
          <a:xfrm flipH="1">
            <a:off x="2483768" y="35010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868144" y="357301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ИЗГОТОВЛЕНИЕ КНИЖЕК- САМОДЕЛОК ПО СКАЗКАМ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1266" name="Picture 2" descr="D:\Documents\desktop\проект\i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2592288" cy="2952328"/>
          </a:xfrm>
          <a:prstGeom prst="rect">
            <a:avLst/>
          </a:prstGeom>
          <a:noFill/>
        </p:spPr>
      </p:pic>
      <p:pic>
        <p:nvPicPr>
          <p:cNvPr id="11267" name="Picture 3" descr="D:\Documents\desktop\проект\i (1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908720"/>
            <a:ext cx="2448272" cy="2808312"/>
          </a:xfrm>
          <a:prstGeom prst="rect">
            <a:avLst/>
          </a:prstGeom>
          <a:noFill/>
        </p:spPr>
      </p:pic>
      <p:pic>
        <p:nvPicPr>
          <p:cNvPr id="11268" name="Picture 4" descr="D:\Documents\desktop\проект\i (1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764704"/>
            <a:ext cx="2520280" cy="3024336"/>
          </a:xfrm>
          <a:prstGeom prst="rect">
            <a:avLst/>
          </a:prstGeom>
          <a:noFill/>
        </p:spPr>
      </p:pic>
      <p:pic>
        <p:nvPicPr>
          <p:cNvPr id="11269" name="Picture 5" descr="D:\Documents\desktop\проект\i (3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933056"/>
            <a:ext cx="2304256" cy="2708920"/>
          </a:xfrm>
          <a:prstGeom prst="rect">
            <a:avLst/>
          </a:prstGeom>
          <a:noFill/>
        </p:spPr>
      </p:pic>
      <p:pic>
        <p:nvPicPr>
          <p:cNvPr id="11270" name="Picture 6" descr="D:\Documents\desktop\проект\i (3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933056"/>
            <a:ext cx="2520280" cy="2664296"/>
          </a:xfrm>
          <a:prstGeom prst="rect">
            <a:avLst/>
          </a:prstGeom>
          <a:noFill/>
        </p:spPr>
      </p:pic>
      <p:pic>
        <p:nvPicPr>
          <p:cNvPr id="11271" name="Picture 7" descr="D:\Documents\desktop\проект\i (34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4208" y="4005064"/>
            <a:ext cx="2232248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ДОМАШНЕЕ ЗАДАНИЕ. ФОТО-ОТЧЕТ «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КАЗКИ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cs typeface="Times New Roman" pitchFamily="18" charset="0"/>
              </a:rPr>
              <a:t>СЛУШАТЬ  Я ЛЮБЛЮ…»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Picture 2" descr="D:\Documents\desktop\проект\i (6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861048"/>
            <a:ext cx="2448272" cy="2736304"/>
          </a:xfrm>
          <a:prstGeom prst="rect">
            <a:avLst/>
          </a:prstGeom>
          <a:noFill/>
        </p:spPr>
      </p:pic>
      <p:pic>
        <p:nvPicPr>
          <p:cNvPr id="8" name="Picture 3" descr="D:\Documents\desktop\проект\i (6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052736"/>
            <a:ext cx="2520280" cy="2736304"/>
          </a:xfrm>
          <a:prstGeom prst="rect">
            <a:avLst/>
          </a:prstGeom>
          <a:noFill/>
        </p:spPr>
      </p:pic>
      <p:pic>
        <p:nvPicPr>
          <p:cNvPr id="1029" name="Picture 5" descr="D:\Documents\desktop\проект\image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2736304" cy="2996952"/>
          </a:xfrm>
          <a:prstGeom prst="rect">
            <a:avLst/>
          </a:prstGeom>
          <a:noFill/>
        </p:spPr>
      </p:pic>
      <p:pic>
        <p:nvPicPr>
          <p:cNvPr id="1030" name="Picture 6" descr="D:\Documents\desktop\проект\image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052736"/>
            <a:ext cx="2592288" cy="2520280"/>
          </a:xfrm>
          <a:prstGeom prst="rect">
            <a:avLst/>
          </a:prstGeom>
          <a:noFill/>
        </p:spPr>
      </p:pic>
      <p:pic>
        <p:nvPicPr>
          <p:cNvPr id="1031" name="Picture 7" descr="D:\Documents\desktop\проект\i (6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861048"/>
            <a:ext cx="2448272" cy="2763688"/>
          </a:xfrm>
          <a:prstGeom prst="rect">
            <a:avLst/>
          </a:prstGeom>
          <a:noFill/>
        </p:spPr>
      </p:pic>
      <p:pic>
        <p:nvPicPr>
          <p:cNvPr id="1032" name="Picture 8" descr="D:\Documents\desktop\проект\i (67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124744"/>
            <a:ext cx="2448272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264696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ПАСПОРТ  ПРОЕКТА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251520" y="1556792"/>
            <a:ext cx="2952328" cy="914400"/>
          </a:xfrm>
          <a:prstGeom prst="rightArrowCallout">
            <a:avLst>
              <a:gd name="adj1" fmla="val 25000"/>
              <a:gd name="adj2" fmla="val 25000"/>
              <a:gd name="adj3" fmla="val 60385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251520" y="2708920"/>
            <a:ext cx="2952328" cy="914400"/>
          </a:xfrm>
          <a:prstGeom prst="rightArrowCallout">
            <a:avLst>
              <a:gd name="adj1" fmla="val 25000"/>
              <a:gd name="adj2" fmla="val 25000"/>
              <a:gd name="adj3" fmla="val 60385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51520" y="4077072"/>
            <a:ext cx="4248472" cy="914400"/>
          </a:xfrm>
          <a:prstGeom prst="rightArrowCallout">
            <a:avLst>
              <a:gd name="adj1" fmla="val 31154"/>
              <a:gd name="adj2" fmla="val 50000"/>
              <a:gd name="adj3" fmla="val 117308"/>
              <a:gd name="adj4" fmla="val 6771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179512" y="5445224"/>
            <a:ext cx="3672408" cy="914400"/>
          </a:xfrm>
          <a:prstGeom prst="rightArrowCallout">
            <a:avLst>
              <a:gd name="adj1" fmla="val 22307"/>
              <a:gd name="adj2" fmla="val 29615"/>
              <a:gd name="adj3" fmla="val 92692"/>
              <a:gd name="adj4" fmla="val 6497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УЧАСТНИКИПРОЕКТА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556792"/>
            <a:ext cx="5112568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ПОЗНАВАТЕЛЬНО-ИГРОВОЙ, ТВОРЧЕСКИЙ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2708920"/>
            <a:ext cx="504056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ГРУППОВОЙ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4005064"/>
            <a:ext cx="396044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(11.03- 14.04)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373216"/>
            <a:ext cx="4752528" cy="11521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ВОСПИТАННИКИ ГРУППЫ №18, ВОСПИТАТЕЛИ, СПЕЦИАЛИСТЫ, РОДИТЕЛИ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pic>
        <p:nvPicPr>
          <p:cNvPr id="10242" name="Picture 2" descr="D:\Documents\desktop\проект\i (4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76672"/>
            <a:ext cx="3168352" cy="3888432"/>
          </a:xfrm>
          <a:prstGeom prst="rect">
            <a:avLst/>
          </a:prstGeom>
          <a:noFill/>
        </p:spPr>
      </p:pic>
      <p:pic>
        <p:nvPicPr>
          <p:cNvPr id="10243" name="Picture 3" descr="D:\Documents\desktop\проект\i (4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76672"/>
            <a:ext cx="3096344" cy="3816424"/>
          </a:xfrm>
          <a:prstGeom prst="rect">
            <a:avLst/>
          </a:prstGeom>
          <a:noFill/>
        </p:spPr>
      </p:pic>
      <p:pic>
        <p:nvPicPr>
          <p:cNvPr id="10244" name="Picture 4" descr="D:\Documents\desktop\проект\i (40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573016"/>
            <a:ext cx="5400600" cy="32849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0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СОВМЕСТНАЯ ТВОРЧЕСКАЯ  РАБОТА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КОНСУЛЬТАЦИИ, БУКЛЕТЫ,ПАПКИ – ПЕРЕДВИЖКИ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2290" name="Picture 2" descr="D:\Documents\desktop\проект\i (55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3384376" cy="3960440"/>
          </a:xfrm>
          <a:prstGeom prst="rect">
            <a:avLst/>
          </a:prstGeom>
          <a:noFill/>
        </p:spPr>
      </p:pic>
      <p:pic>
        <p:nvPicPr>
          <p:cNvPr id="12291" name="Picture 3" descr="D:\Documents\desktop\проект\i (5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980728"/>
            <a:ext cx="3168352" cy="4032448"/>
          </a:xfrm>
          <a:prstGeom prst="rect">
            <a:avLst/>
          </a:prstGeom>
          <a:noFill/>
        </p:spPr>
      </p:pic>
      <p:pic>
        <p:nvPicPr>
          <p:cNvPr id="12292" name="Picture 4" descr="D:\Documents\desktop\проект\i (5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409728"/>
            <a:ext cx="384906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D:\Documents\desktop\проект\i (76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6577" y="1600200"/>
            <a:ext cx="6030846" cy="45259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04664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Театрализованное представление по сказке  «Теремок»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23728" y="1"/>
            <a:ext cx="56166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РЕЗУЛЬТАТ  РАБОТЫ НАД ПРОЕКТОМ</a:t>
            </a:r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-Детям была интересна и близка тематика проекта, поэтому дети с удовольствием принимали участие во всех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мероприятиях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слушали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сказки в исполнении родителей и воспитателей,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сверстников,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удовольствием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рассматривали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иллюстрации в книгах.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самостоятельной игровой деятельности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разыгрывали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знакомые сказки с помощью игрушек, различных видов театра; некоторые воспитанники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придумывали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новые, свои сказки. Дети стали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дружнее,чаще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приходят друг другу на помощь.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-Родители поддержали воспитателей, приняли активное участие в наполнении развивающей среды в группе, в обсуждении вопросов о детском чтении.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-Таким образом, проделанная в ходе проекта работа, дала положительный результат не только в познавательном, речевом, но и в социальном развитии детей; сблизила детей, родителей и педагогов нашей группы.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D:\Documents\desktop\Аттестация 3 19-24\участие детей\22-23\Всероссийские\450010532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3024336" cy="3240360"/>
          </a:xfrm>
          <a:prstGeom prst="rect">
            <a:avLst/>
          </a:prstGeom>
          <a:noFill/>
        </p:spPr>
      </p:pic>
      <p:pic>
        <p:nvPicPr>
          <p:cNvPr id="14340" name="Picture 4" descr="D:\Documents\desktop\Аттестация 3 19-24\участие детей\22-23\Всероссийские\4502210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752528" cy="3024336"/>
          </a:xfrm>
          <a:prstGeom prst="rect">
            <a:avLst/>
          </a:prstGeom>
          <a:noFill/>
        </p:spPr>
      </p:pic>
      <p:pic>
        <p:nvPicPr>
          <p:cNvPr id="14341" name="Picture 5" descr="D:\Documents\desktop\Аттестация 3 19-24\участие детей\22-23\Всероссийские\4502221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3789040"/>
            <a:ext cx="4752528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laycast.ru/uploads/2016/03/04/1763892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3717032"/>
            <a:ext cx="2498210" cy="2736304"/>
          </a:xfrm>
          <a:prstGeom prst="rect">
            <a:avLst/>
          </a:prstGeom>
          <a:noFill/>
        </p:spPr>
      </p:pic>
      <p:pic>
        <p:nvPicPr>
          <p:cNvPr id="1028" name="Picture 4" descr="http://ruzacbs.ru/sites/default/files/inline/images/11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1916021"/>
            <a:ext cx="3456384" cy="45373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8640"/>
            <a:ext cx="631844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у детей положительных качеств характера и представлений о нормах поведения в обществе посредством ознакомления детей со сказками.</a:t>
            </a: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28800"/>
            <a:ext cx="72728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1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 познакомить детей с жанровыми особенностями сказок;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 формировать умение и желание сочинять сказки;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- формировать нравственные представления (эталоны) о нормах социальных отношений и моделях поведения.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развивать уверенность в себе;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развивать образное мышление, фантазию, творческие способности;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развивать коммуникативные навыки и умение общаться с взрослыми и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сверстниками в разных ситуациях;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развивать  устойчивый  интерес к сказке, как к произведению искусства;</a:t>
            </a:r>
          </a:p>
          <a:p>
            <a:pPr>
              <a:buNone/>
            </a:pPr>
            <a:r>
              <a:rPr lang="ru-RU" sz="16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поощрять стремление ребёнка совершать добрые поступки;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воспитывать доброту, отзывчивость, дружелюбие, желание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сделать что –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 для других людей, принести им пользу;</a:t>
            </a:r>
            <a:endParaRPr lang="ru-RU" sz="1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9046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Нельзя забывать и о сказке. Ведь она рассказывает нам о чрезвычайно важном в жизни, она учит нас быть добрыми и справедливыми, противостоять злу, презирать хитрецов и льстецов, ненавидеть злодеев, врагов. Она утверждает народные принципы жизни: честность, преданность, смелость, коллективизм. Рассказы о самых невероятных, фантастических событиях имеют глубокий жизненный смысл, их неправдоподобность служить более яркому, запоминающемуся выражению их поучительного смысла, идей. Необходимо показать современному поколению всё богатство культурного наследия своего народа.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ПЛАН РАБОТЫ НАД ПРОЕКТОМ</a:t>
            </a: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97000"/>
          <a:ext cx="8784976" cy="5143495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51706"/>
                <a:gridCol w="3587198"/>
                <a:gridCol w="2301856"/>
                <a:gridCol w="1944216"/>
              </a:tblGrid>
              <a:tr h="49123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Мероприятия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921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 -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Подготовительный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Для педагогов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Для детей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Для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родителей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121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Изучение литературы по теме.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Постановка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целей и задач, определение методов и приемов.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перспективного плана.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Подбор наглядно-дидактических пособий.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 книжного центра.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информационных листов для родителей, папок –передвижек.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Педагогический анализ 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сформированости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знаний о сказках у дошкольников.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Выявление уровня педагогической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культуры родителей по приобщению детей к художественной литературе (анкетирование)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91680" y="1886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08012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908720"/>
          <a:ext cx="8352928" cy="571524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12569"/>
                <a:gridCol w="2707539"/>
                <a:gridCol w="2838074"/>
                <a:gridCol w="1894746"/>
              </a:tblGrid>
              <a:tr h="35187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2551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II-</a:t>
                      </a:r>
                      <a:r>
                        <a:rPr lang="en-US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Основной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Для педагогов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Для детей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Для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родителей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142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мероприятий по теме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Оформление выставки детского творчества «Мой любимый сказочный герой»</a:t>
                      </a:r>
                    </a:p>
                    <a:p>
                      <a:pPr>
                        <a:buFontTx/>
                        <a:buNone/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Беседы : «Моя любимая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сказка»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Чтение, прослушание, просмотр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сказок.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Настольные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игры: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«Путешествие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сказкам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«Собери сказку », «Сказки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магнитах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и др.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Дидактические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«Угадай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сказочного героя»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«Найди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описанию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» и др.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Продуктивное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творчество: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«Любимый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сказочный герой»,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«Сюжет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сказки».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Подвижные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игры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 «Гуси-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лебеди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 «Кошки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мышки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»,.</a:t>
                      </a:r>
                    </a:p>
                    <a:p>
                      <a:pPr>
                        <a:buFontTx/>
                        <a:buNone/>
                      </a:pPr>
                      <a:endParaRPr lang="ru-RU" sz="1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-Консультация "Значение сказок в жизни ребенка"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-Консультация "Как читать ребенку дома".</a:t>
                      </a:r>
                    </a:p>
                    <a:p>
                      <a:r>
                        <a:rPr lang="ru-RU" sz="1600" b="1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Задание для родителей: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Подбор раскрасок на тему «Русские народные сказки»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помощи в оснащении предметно-развивающей с</a:t>
                      </a: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реды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397001"/>
          <a:ext cx="8496943" cy="443671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20502"/>
                <a:gridCol w="3255962"/>
                <a:gridCol w="2440008"/>
                <a:gridCol w="1880471"/>
              </a:tblGrid>
              <a:tr h="4141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Этапы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        Мероприятия 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623"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itchFamily="18" charset="0"/>
                          <a:cs typeface="Times New Roman" pitchFamily="18" charset="0"/>
                        </a:rPr>
                        <a:t> III -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Заключительный 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Для педагогов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Для детей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Для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родителей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824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итогов,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анализ ожидаемого результата.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Презентация проекта.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Обобщение результатов опыта.</a:t>
                      </a:r>
                    </a:p>
                    <a:p>
                      <a:pPr>
                        <a:buFontTx/>
                        <a:buNone/>
                      </a:pP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 Театрализованное представление сказки для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малышей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«Теремок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Фото-отчет «Сказки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слушать я люблю…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2852936"/>
            <a:ext cx="252028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Методы проекта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1556792"/>
            <a:ext cx="230425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лепка сказочных персонажей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332656"/>
            <a:ext cx="374441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чтение и обсуждение русских народных и авторских сказок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628800"/>
            <a:ext cx="266429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рассматривание репродукций картин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844824"/>
            <a:ext cx="194421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утренний круг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924944"/>
            <a:ext cx="194421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драматизация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2636912"/>
            <a:ext cx="2664296" cy="8640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и раскраска сказочных героев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6" y="5517232"/>
            <a:ext cx="266429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викторина «Угадай сказку»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365104"/>
            <a:ext cx="266429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дидактические и подвижные игры 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152" y="4221088"/>
            <a:ext cx="2664296" cy="720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дефиле сказочных персонажей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5517232"/>
            <a:ext cx="2664296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сочинение сказок детьми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59832" y="3645024"/>
            <a:ext cx="288032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поделок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>
            <a:endCxn id="7" idx="2"/>
          </p:cNvCxnSpPr>
          <p:nvPr/>
        </p:nvCxnSpPr>
        <p:spPr>
          <a:xfrm flipH="1" flipV="1">
            <a:off x="2015716" y="2132856"/>
            <a:ext cx="17641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355976" y="126876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1691680" y="3429000"/>
            <a:ext cx="187220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2195736" y="3140968"/>
            <a:ext cx="1080120" cy="360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148064" y="3429000"/>
            <a:ext cx="2448272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5364088" y="2132856"/>
            <a:ext cx="1800200" cy="7284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3131840" y="4221088"/>
            <a:ext cx="576064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5220072" y="4221088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788024" y="23488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4499992" y="33569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355976" y="2420888"/>
            <a:ext cx="0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3923928" y="3356992"/>
            <a:ext cx="144016" cy="288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788024" y="3356992"/>
            <a:ext cx="152400" cy="2964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https://i.pinimg.com/originals/8d/8d/81/8d8d8155adb7579f6d0bb76198686df8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D:\Documents\desktop\проект\i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4456" cy="2979712"/>
          </a:xfrm>
          <a:prstGeom prst="rect">
            <a:avLst/>
          </a:prstGeom>
          <a:noFill/>
        </p:spPr>
      </p:pic>
      <p:pic>
        <p:nvPicPr>
          <p:cNvPr id="2053" name="Picture 5" descr="D:\Documents\desktop\проект\i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76672"/>
            <a:ext cx="3384376" cy="2664296"/>
          </a:xfrm>
          <a:prstGeom prst="rect">
            <a:avLst/>
          </a:prstGeom>
          <a:noFill/>
        </p:spPr>
      </p:pic>
      <p:pic>
        <p:nvPicPr>
          <p:cNvPr id="2055" name="Picture 7" descr="D:\Documents\desktop\проект\i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04664"/>
            <a:ext cx="4320480" cy="3068960"/>
          </a:xfrm>
          <a:prstGeom prst="rect">
            <a:avLst/>
          </a:prstGeom>
          <a:noFill/>
        </p:spPr>
      </p:pic>
      <p:pic>
        <p:nvPicPr>
          <p:cNvPr id="2056" name="Picture 8" descr="D:\Documents\desktop\проект\i (13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501008"/>
            <a:ext cx="3744416" cy="2952328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83568" y="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Изготовление    пособий.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693</Words>
  <Application>Microsoft Office PowerPoint</Application>
  <PresentationFormat>Экран (4:3)</PresentationFormat>
  <Paragraphs>128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проекта  «Что за чудо эти сказки»</vt:lpstr>
      <vt:lpstr> ПАСПОРТ  ПРОЕКТА </vt:lpstr>
      <vt:lpstr> </vt:lpstr>
      <vt:lpstr>АКТУАЛЬНОСТЬ ПРОЕКТА</vt:lpstr>
      <vt:lpstr>  ПЛАН РАБОТЫ НАД ПРОЕКТОМ</vt:lpstr>
      <vt:lpstr> </vt:lpstr>
      <vt:lpstr>Слайд 7</vt:lpstr>
      <vt:lpstr>Слайд 8</vt:lpstr>
      <vt:lpstr>Слайд 9</vt:lpstr>
      <vt:lpstr>Слайд 10</vt:lpstr>
      <vt:lpstr>Слайд 11</vt:lpstr>
      <vt:lpstr> </vt:lpstr>
      <vt:lpstr> </vt:lpstr>
      <vt:lpstr>драматизация</vt:lpstr>
      <vt:lpstr> </vt:lpstr>
      <vt:lpstr> </vt:lpstr>
      <vt:lpstr>Слайд 17</vt:lpstr>
      <vt:lpstr>ИЗГОТОВЛЕНИЕ КНИЖЕК- САМОДЕЛОК ПО СКАЗКАМ </vt:lpstr>
      <vt:lpstr>ДОМАШНЕЕ ЗАДАНИЕ. ФОТО-ОТЧЕТ «СКАЗКИ СЛУШАТЬ  Я ЛЮБЛЮ…» </vt:lpstr>
      <vt:lpstr> </vt:lpstr>
      <vt:lpstr>КОНСУЛЬТАЦИИ, БУКЛЕТЫ,ПАПКИ – ПЕРЕДВИЖКИ </vt:lpstr>
      <vt:lpstr>Слайд 22</vt:lpstr>
      <vt:lpstr>РЕЗУЛЬТАТ  РАБОТЫ НАД ПРОЕКТОМ </vt:lpstr>
      <vt:lpstr>Слайд 24</vt:lpstr>
      <vt:lpstr>СПАСИБО ЗА ВНИМАНИЕ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user</cp:lastModifiedBy>
  <cp:revision>58</cp:revision>
  <dcterms:created xsi:type="dcterms:W3CDTF">2019-11-20T15:38:59Z</dcterms:created>
  <dcterms:modified xsi:type="dcterms:W3CDTF">2023-04-17T19:54:18Z</dcterms:modified>
</cp:coreProperties>
</file>