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72" r:id="rId11"/>
    <p:sldId id="273" r:id="rId12"/>
    <p:sldId id="274" r:id="rId13"/>
    <p:sldId id="275" r:id="rId14"/>
    <p:sldId id="277" r:id="rId15"/>
    <p:sldId id="266" r:id="rId16"/>
    <p:sldId id="267" r:id="rId17"/>
    <p:sldId id="270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B6B0D-3DA4-4664-8D62-939592462C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BC3DD2E-C426-4D3C-8FBB-D1A8F2ED6A6F}">
      <dgm:prSet phldrT="[Текст]"/>
      <dgm:spPr/>
      <dgm:t>
        <a:bodyPr/>
        <a:lstStyle/>
        <a:p>
          <a:r>
            <a:rPr lang="ru-RU" dirty="0" smtClean="0"/>
            <a:t>Индивидуальные  формы</a:t>
          </a:r>
          <a:endParaRPr lang="ru-RU" dirty="0"/>
        </a:p>
      </dgm:t>
    </dgm:pt>
    <dgm:pt modelId="{2CE455B0-E8FD-434A-9541-28D7542F5A39}" type="parTrans" cxnId="{AB2604AC-C68B-44E4-B07B-DBA3CA3F9ED7}">
      <dgm:prSet/>
      <dgm:spPr/>
      <dgm:t>
        <a:bodyPr/>
        <a:lstStyle/>
        <a:p>
          <a:endParaRPr lang="ru-RU"/>
        </a:p>
      </dgm:t>
    </dgm:pt>
    <dgm:pt modelId="{A3E21324-F530-4C49-98E8-7789D24F495C}" type="sibTrans" cxnId="{AB2604AC-C68B-44E4-B07B-DBA3CA3F9ED7}">
      <dgm:prSet/>
      <dgm:spPr/>
      <dgm:t>
        <a:bodyPr/>
        <a:lstStyle/>
        <a:p>
          <a:endParaRPr lang="ru-RU"/>
        </a:p>
      </dgm:t>
    </dgm:pt>
    <dgm:pt modelId="{6C402DEA-A3B3-4B7E-A110-38B942265111}">
      <dgm:prSet phldrT="[Текст]"/>
      <dgm:spPr/>
      <dgm:t>
        <a:bodyPr/>
        <a:lstStyle/>
        <a:p>
          <a:r>
            <a:rPr lang="ru-RU" dirty="0" smtClean="0"/>
            <a:t>Совместные формы</a:t>
          </a:r>
          <a:endParaRPr lang="ru-RU" dirty="0"/>
        </a:p>
      </dgm:t>
    </dgm:pt>
    <dgm:pt modelId="{CF41676B-B8A4-4FC6-B3F5-A5E92D2ACCFE}" type="parTrans" cxnId="{1B254BE4-DA02-4AD8-BDF3-CB7F1F50CAE2}">
      <dgm:prSet/>
      <dgm:spPr/>
      <dgm:t>
        <a:bodyPr/>
        <a:lstStyle/>
        <a:p>
          <a:endParaRPr lang="ru-RU"/>
        </a:p>
      </dgm:t>
    </dgm:pt>
    <dgm:pt modelId="{14D71971-6B50-4122-814F-37143CD8865E}" type="sibTrans" cxnId="{1B254BE4-DA02-4AD8-BDF3-CB7F1F50CAE2}">
      <dgm:prSet/>
      <dgm:spPr/>
      <dgm:t>
        <a:bodyPr/>
        <a:lstStyle/>
        <a:p>
          <a:endParaRPr lang="ru-RU"/>
        </a:p>
      </dgm:t>
    </dgm:pt>
    <dgm:pt modelId="{3E2CA8EB-A053-4A81-AECC-11124F2DBA5C}" type="pres">
      <dgm:prSet presAssocID="{1C7B6B0D-3DA4-4664-8D62-939592462C46}" presName="Name0" presStyleCnt="0">
        <dgm:presLayoutVars>
          <dgm:dir/>
          <dgm:animLvl val="lvl"/>
          <dgm:resizeHandles val="exact"/>
        </dgm:presLayoutVars>
      </dgm:prSet>
      <dgm:spPr/>
    </dgm:pt>
    <dgm:pt modelId="{51EEA181-E50E-4AC9-B795-1C6C61C3D4BA}" type="pres">
      <dgm:prSet presAssocID="{DBC3DD2E-C426-4D3C-8FBB-D1A8F2ED6A6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53C5D-5C0A-4A4A-B968-EABF0DC0FE23}" type="pres">
      <dgm:prSet presAssocID="{A3E21324-F530-4C49-98E8-7789D24F495C}" presName="parTxOnlySpace" presStyleCnt="0"/>
      <dgm:spPr/>
    </dgm:pt>
    <dgm:pt modelId="{24E0BEC3-6234-49DA-92ED-35820B2BF5F3}" type="pres">
      <dgm:prSet presAssocID="{6C402DEA-A3B3-4B7E-A110-38B942265111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2604AC-C68B-44E4-B07B-DBA3CA3F9ED7}" srcId="{1C7B6B0D-3DA4-4664-8D62-939592462C46}" destId="{DBC3DD2E-C426-4D3C-8FBB-D1A8F2ED6A6F}" srcOrd="0" destOrd="0" parTransId="{2CE455B0-E8FD-434A-9541-28D7542F5A39}" sibTransId="{A3E21324-F530-4C49-98E8-7789D24F495C}"/>
    <dgm:cxn modelId="{2973190F-CADF-4567-B0F9-84CF61042365}" type="presOf" srcId="{DBC3DD2E-C426-4D3C-8FBB-D1A8F2ED6A6F}" destId="{51EEA181-E50E-4AC9-B795-1C6C61C3D4BA}" srcOrd="0" destOrd="0" presId="urn:microsoft.com/office/officeart/2005/8/layout/chevron1"/>
    <dgm:cxn modelId="{54F33699-F50C-4302-8028-BD86A61126C4}" type="presOf" srcId="{6C402DEA-A3B3-4B7E-A110-38B942265111}" destId="{24E0BEC3-6234-49DA-92ED-35820B2BF5F3}" srcOrd="0" destOrd="0" presId="urn:microsoft.com/office/officeart/2005/8/layout/chevron1"/>
    <dgm:cxn modelId="{CC221240-8E6E-446C-AAD3-3B83AAF3DB51}" type="presOf" srcId="{1C7B6B0D-3DA4-4664-8D62-939592462C46}" destId="{3E2CA8EB-A053-4A81-AECC-11124F2DBA5C}" srcOrd="0" destOrd="0" presId="urn:microsoft.com/office/officeart/2005/8/layout/chevron1"/>
    <dgm:cxn modelId="{1B254BE4-DA02-4AD8-BDF3-CB7F1F50CAE2}" srcId="{1C7B6B0D-3DA4-4664-8D62-939592462C46}" destId="{6C402DEA-A3B3-4B7E-A110-38B942265111}" srcOrd="1" destOrd="0" parTransId="{CF41676B-B8A4-4FC6-B3F5-A5E92D2ACCFE}" sibTransId="{14D71971-6B50-4122-814F-37143CD8865E}"/>
    <dgm:cxn modelId="{8E3E5FDA-467E-4297-873E-DD237B12A637}" type="presParOf" srcId="{3E2CA8EB-A053-4A81-AECC-11124F2DBA5C}" destId="{51EEA181-E50E-4AC9-B795-1C6C61C3D4BA}" srcOrd="0" destOrd="0" presId="urn:microsoft.com/office/officeart/2005/8/layout/chevron1"/>
    <dgm:cxn modelId="{0DA06907-10C5-47E9-9970-BF902DCC7877}" type="presParOf" srcId="{3E2CA8EB-A053-4A81-AECC-11124F2DBA5C}" destId="{1A853C5D-5C0A-4A4A-B968-EABF0DC0FE23}" srcOrd="1" destOrd="0" presId="urn:microsoft.com/office/officeart/2005/8/layout/chevron1"/>
    <dgm:cxn modelId="{59761FFC-0147-41C1-8FBC-728F9A14D638}" type="presParOf" srcId="{3E2CA8EB-A053-4A81-AECC-11124F2DBA5C}" destId="{24E0BEC3-6234-49DA-92ED-35820B2BF5F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EA181-E50E-4AC9-B795-1C6C61C3D4BA}">
      <dsp:nvSpPr>
        <dsp:cNvPr id="0" name=""/>
        <dsp:cNvSpPr/>
      </dsp:nvSpPr>
      <dsp:spPr>
        <a:xfrm>
          <a:off x="4697" y="1535538"/>
          <a:ext cx="2808131" cy="11232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Индивидуальные  формы</a:t>
          </a:r>
          <a:endParaRPr lang="ru-RU" sz="1500" kern="1200" dirty="0"/>
        </a:p>
      </dsp:txBody>
      <dsp:txXfrm>
        <a:off x="566323" y="1535538"/>
        <a:ext cx="1684879" cy="1123252"/>
      </dsp:txXfrm>
    </dsp:sp>
    <dsp:sp modelId="{24E0BEC3-6234-49DA-92ED-35820B2BF5F3}">
      <dsp:nvSpPr>
        <dsp:cNvPr id="0" name=""/>
        <dsp:cNvSpPr/>
      </dsp:nvSpPr>
      <dsp:spPr>
        <a:xfrm>
          <a:off x="2532015" y="1535538"/>
          <a:ext cx="2808131" cy="11232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Совместные формы</a:t>
          </a:r>
          <a:endParaRPr lang="ru-RU" sz="1500" kern="1200" dirty="0"/>
        </a:p>
      </dsp:txBody>
      <dsp:txXfrm>
        <a:off x="3093641" y="1535538"/>
        <a:ext cx="1684879" cy="1123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/>
              <a:t>Виды игр, </a:t>
            </a:r>
            <a:r>
              <a:rPr lang="ru-RU" sz="3200" b="1" dirty="0"/>
              <a:t>структура игры,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планирование </a:t>
            </a:r>
            <a:r>
              <a:rPr lang="ru-RU" sz="3200" b="1" dirty="0"/>
              <a:t>игровой </a:t>
            </a:r>
            <a:r>
              <a:rPr lang="ru-RU" sz="3200" b="1" dirty="0" smtClean="0"/>
              <a:t>деятельности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68194" cy="688428"/>
          </a:xfrm>
        </p:spPr>
        <p:txBody>
          <a:bodyPr/>
          <a:lstStyle/>
          <a:p>
            <a:r>
              <a:rPr lang="ru-RU" dirty="0" smtClean="0"/>
              <a:t>Консультация для педагогов</a:t>
            </a:r>
          </a:p>
          <a:p>
            <a:pPr algn="r"/>
            <a:r>
              <a:rPr lang="ru-RU" dirty="0" smtClean="0"/>
              <a:t>Подготовила: </a:t>
            </a:r>
            <a:r>
              <a:rPr lang="ru-RU" dirty="0" err="1" smtClean="0"/>
              <a:t>Лунькова</a:t>
            </a:r>
            <a:r>
              <a:rPr lang="ru-RU" dirty="0" smtClean="0"/>
              <a:t> Н.Г.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21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Сформированность</a:t>
            </a:r>
            <a:r>
              <a:rPr lang="ru-RU" sz="3200" dirty="0" smtClean="0"/>
              <a:t> игровых навыков детей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Распределение ролей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2695148"/>
              </p:ext>
            </p:extLst>
          </p:nvPr>
        </p:nvGraphicFramePr>
        <p:xfrm>
          <a:off x="540913" y="2755900"/>
          <a:ext cx="528362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011"/>
                <a:gridCol w="35836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2 до 3,5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Отсутствует распределение ролей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3,5 до 4,5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Распределение ролей под руководством взрослого</a:t>
                      </a:r>
                    </a:p>
                    <a:p>
                      <a:r>
                        <a:rPr lang="ru-RU" sz="1600" dirty="0" smtClean="0"/>
                        <a:t> « наводящие вопросы»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4,5 до 5,5</a:t>
                      </a:r>
                      <a:r>
                        <a:rPr lang="ru-RU" sz="1600" baseline="0" dirty="0" smtClean="0"/>
                        <a:t>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Самостоятельное распределение ролей при отсутствии</a:t>
                      </a:r>
                      <a:r>
                        <a:rPr lang="ru-RU" sz="1600" baseline="0" dirty="0" smtClean="0"/>
                        <a:t> конфликтных ситуаций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Старше 5,5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Самостоятельное распределение ролей, разрешение</a:t>
                      </a:r>
                      <a:r>
                        <a:rPr lang="ru-RU" sz="1600" baseline="0" dirty="0" smtClean="0"/>
                        <a:t> конфликтных ситуаций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Основное содержание игры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96861608"/>
              </p:ext>
            </p:extLst>
          </p:nvPr>
        </p:nvGraphicFramePr>
        <p:xfrm>
          <a:off x="6373369" y="2755900"/>
          <a:ext cx="535928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982"/>
                <a:gridCol w="3722304"/>
              </a:tblGrid>
              <a:tr h="102149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2 до 3,5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Действие с определенным предметом, направленное на другого</a:t>
                      </a:r>
                      <a:endParaRPr lang="ru-RU" dirty="0"/>
                    </a:p>
                  </a:txBody>
                  <a:tcPr/>
                </a:tc>
              </a:tr>
              <a:tr h="102149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3,5 до 4,5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Действие с  предметом в соответствии с реальностью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150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4,5 до 5,5</a:t>
                      </a:r>
                      <a:r>
                        <a:rPr lang="ru-RU" sz="1600" baseline="0" dirty="0" smtClean="0"/>
                        <a:t>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Выполнение действий, определяемых ролью</a:t>
                      </a:r>
                      <a:endParaRPr lang="ru-RU" dirty="0"/>
                    </a:p>
                  </a:txBody>
                  <a:tcPr/>
                </a:tc>
              </a:tr>
              <a:tr h="102149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Старше 5,5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Выполнение действий, связанных с отношением к другим людям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99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/>
              <a:t>Сформированность</a:t>
            </a:r>
            <a:r>
              <a:rPr lang="ru-RU" sz="3200" dirty="0"/>
              <a:t> игровых навыков детей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Ролевое поведение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361285"/>
              </p:ext>
            </p:extLst>
          </p:nvPr>
        </p:nvGraphicFramePr>
        <p:xfrm>
          <a:off x="489398" y="2761895"/>
          <a:ext cx="5335330" cy="375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952"/>
                <a:gridCol w="3862378"/>
              </a:tblGrid>
              <a:tr h="8512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2 до 3,5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Роль определяется игровыми действиями, не называется</a:t>
                      </a:r>
                      <a:endParaRPr lang="ru-RU" sz="1600" dirty="0"/>
                    </a:p>
                  </a:txBody>
                  <a:tcPr/>
                </a:tc>
              </a:tr>
              <a:tr h="8512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3,5 до 4,5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Роль называется. Действия реализуются</a:t>
                      </a:r>
                      <a:endParaRPr lang="ru-RU" sz="1600" dirty="0"/>
                    </a:p>
                  </a:txBody>
                  <a:tcPr/>
                </a:tc>
              </a:tr>
              <a:tr h="8512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4,5 до 5,5</a:t>
                      </a:r>
                      <a:r>
                        <a:rPr lang="ru-RU" sz="1600" baseline="0" dirty="0" smtClean="0"/>
                        <a:t>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Роль определяет и направляет поведение ребенка</a:t>
                      </a:r>
                      <a:endParaRPr lang="ru-RU" sz="1600" dirty="0"/>
                    </a:p>
                  </a:txBody>
                  <a:tcPr/>
                </a:tc>
              </a:tr>
              <a:tr h="120092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Старше 5,5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Ролевое поведение наблюдается на протяжении всей игры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Игровые действия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28485975"/>
              </p:ext>
            </p:extLst>
          </p:nvPr>
        </p:nvGraphicFramePr>
        <p:xfrm>
          <a:off x="6373368" y="2774555"/>
          <a:ext cx="5462317" cy="3638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36"/>
                <a:gridCol w="3700181"/>
              </a:tblGrid>
              <a:tr h="8982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2 до 3,5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Однообразные повторения игрового действия</a:t>
                      </a:r>
                      <a:endParaRPr lang="ru-RU" dirty="0"/>
                    </a:p>
                  </a:txBody>
                  <a:tcPr/>
                </a:tc>
              </a:tr>
              <a:tr h="65175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3,5 до 4,5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Расширение спектра игровых действий</a:t>
                      </a:r>
                      <a:endParaRPr lang="ru-RU" dirty="0"/>
                    </a:p>
                  </a:txBody>
                  <a:tcPr/>
                </a:tc>
              </a:tr>
              <a:tr h="65175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4,5 до 5,5</a:t>
                      </a:r>
                      <a:r>
                        <a:rPr lang="ru-RU" sz="1600" baseline="0" dirty="0" smtClean="0"/>
                        <a:t>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Игровые действия многообразны, логичны</a:t>
                      </a:r>
                      <a:endParaRPr lang="ru-RU" dirty="0"/>
                    </a:p>
                  </a:txBody>
                  <a:tcPr/>
                </a:tc>
              </a:tr>
              <a:tr h="143719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Старше 5,5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Игровые действия последовательны, разнообразны, динамичны в зависимости от сюжета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79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/>
              <a:t>Сформированность</a:t>
            </a:r>
            <a:r>
              <a:rPr lang="ru-RU" sz="3200" dirty="0"/>
              <a:t> игровых навыков детей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Использование атрибутики и предметов-заместителей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7192996"/>
              </p:ext>
            </p:extLst>
          </p:nvPr>
        </p:nvGraphicFramePr>
        <p:xfrm>
          <a:off x="644972" y="2774554"/>
          <a:ext cx="517975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757"/>
                <a:gridCol w="3861999"/>
              </a:tblGrid>
              <a:tr h="629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2 до 3,5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Использование атрибутики при подсказке взрослого</a:t>
                      </a:r>
                      <a:endParaRPr lang="ru-RU" dirty="0"/>
                    </a:p>
                  </a:txBody>
                  <a:tcPr/>
                </a:tc>
              </a:tr>
              <a:tr h="629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3,5 до 4,5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Самостоятельное прямое использование атрибутики</a:t>
                      </a:r>
                      <a:endParaRPr lang="ru-RU" dirty="0"/>
                    </a:p>
                  </a:txBody>
                  <a:tcPr/>
                </a:tc>
              </a:tr>
              <a:tr h="629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4,5 до 5,5</a:t>
                      </a:r>
                      <a:r>
                        <a:rPr lang="ru-RU" sz="1600" baseline="0" dirty="0" smtClean="0"/>
                        <a:t>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Широкое использование атрибутики и заместителей</a:t>
                      </a:r>
                      <a:endParaRPr lang="ru-RU" dirty="0"/>
                    </a:p>
                  </a:txBody>
                  <a:tcPr/>
                </a:tc>
              </a:tr>
              <a:tr h="170879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Старше 5,5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Использование многофункциональных предметов и при необходимости изготовление</a:t>
                      </a:r>
                      <a:r>
                        <a:rPr lang="ru-RU" baseline="0" dirty="0" smtClean="0"/>
                        <a:t> небольшого количества атрибутов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Использование ролевой речи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77935731"/>
              </p:ext>
            </p:extLst>
          </p:nvPr>
        </p:nvGraphicFramePr>
        <p:xfrm>
          <a:off x="6373367" y="2763030"/>
          <a:ext cx="5307770" cy="366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885"/>
                <a:gridCol w="2653885"/>
              </a:tblGrid>
              <a:tr h="75714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2 до 3,5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ролевой речи</a:t>
                      </a:r>
                      <a:endParaRPr lang="ru-RU" dirty="0"/>
                    </a:p>
                  </a:txBody>
                  <a:tcPr/>
                </a:tc>
              </a:tr>
              <a:tr h="75714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3,5 до 4,5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ролевого обращения</a:t>
                      </a:r>
                      <a:endParaRPr lang="ru-RU" dirty="0"/>
                    </a:p>
                  </a:txBody>
                  <a:tcPr/>
                </a:tc>
              </a:tr>
              <a:tr h="75714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4,5 до 5,5</a:t>
                      </a:r>
                      <a:r>
                        <a:rPr lang="ru-RU" sz="1600" baseline="0" dirty="0" smtClean="0"/>
                        <a:t>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ролевой речи</a:t>
                      </a:r>
                      <a:endParaRPr lang="ru-RU" dirty="0"/>
                    </a:p>
                  </a:txBody>
                  <a:tcPr/>
                </a:tc>
              </a:tr>
              <a:tr h="139768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Старше 5,5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Развернутая ролевая речь на всем протяжении игры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24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611" y="553792"/>
            <a:ext cx="10339589" cy="1460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/>
              <a:t>Сформированность</a:t>
            </a:r>
            <a:r>
              <a:rPr lang="ru-RU" sz="3200" dirty="0"/>
              <a:t> игровых навыков </a:t>
            </a:r>
            <a:r>
              <a:rPr lang="ru-RU" sz="3200" dirty="0" smtClean="0"/>
              <a:t>детей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000" b="1" dirty="0" smtClean="0"/>
              <a:t>Выполнение правил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945319"/>
              </p:ext>
            </p:extLst>
          </p:nvPr>
        </p:nvGraphicFramePr>
        <p:xfrm>
          <a:off x="1066800" y="2202286"/>
          <a:ext cx="100584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648"/>
                <a:gridCol w="7557752"/>
              </a:tblGrid>
              <a:tr h="3461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2 до 3,5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правил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461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3,5 до 4,5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Правила явно не выделены, но в конфликтных ситуациях правила побеждают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461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4,5 до 5,5</a:t>
                      </a:r>
                      <a:r>
                        <a:rPr lang="ru-RU" sz="1600" baseline="0" dirty="0" smtClean="0"/>
                        <a:t>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Правила выделены, соблюдаются, но могут нарушаться в эмоциональной ситуации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461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Старше 5,5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Соблюдение заранее оговоренных правил на всем протяжении игры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45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этапы </a:t>
            </a:r>
            <a:r>
              <a:rPr lang="ru-RU" sz="3200" dirty="0"/>
              <a:t>формирования </a:t>
            </a:r>
            <a:r>
              <a:rPr lang="ru-RU" sz="3200" dirty="0" smtClean="0"/>
              <a:t>игры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1) </a:t>
            </a:r>
            <a:r>
              <a:rPr lang="ru-RU" dirty="0"/>
              <a:t>усвоение условных действий с игрушками и предметами-заменителями (1-2.5</a:t>
            </a:r>
          </a:p>
          <a:p>
            <a:pPr marL="0" indent="0">
              <a:buNone/>
            </a:pPr>
            <a:r>
              <a:rPr lang="ru-RU" dirty="0"/>
              <a:t>года);</a:t>
            </a:r>
          </a:p>
          <a:p>
            <a:r>
              <a:rPr lang="ru-RU" dirty="0" smtClean="0"/>
              <a:t>2) </a:t>
            </a:r>
            <a:r>
              <a:rPr lang="ru-RU" dirty="0"/>
              <a:t>усвоение ролевого поведения (ролевых отношений и взаимодействий (2,5-4,5 лет);</a:t>
            </a:r>
          </a:p>
          <a:p>
            <a:r>
              <a:rPr lang="ru-RU" dirty="0" smtClean="0"/>
              <a:t>3) </a:t>
            </a:r>
            <a:r>
              <a:rPr lang="ru-RU" dirty="0"/>
              <a:t>усвоение способов построения сюжета (4,5-7 лет).</a:t>
            </a:r>
          </a:p>
          <a:p>
            <a:endParaRPr lang="ru-RU" dirty="0"/>
          </a:p>
        </p:txBody>
      </p:sp>
      <p:pic>
        <p:nvPicPr>
          <p:cNvPr id="4098" name="Picture 2" descr="https://im0-tub-ru.yandex.net/i?id=5d397022fa4765f33da9eadc100d25ce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78" y="2103120"/>
            <a:ext cx="5367141" cy="326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9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Комплексный  метод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руководства игровой деятельностью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Ознакомление </a:t>
            </a:r>
            <a:r>
              <a:rPr lang="ru-RU" dirty="0"/>
              <a:t>детей с окружающим в активной деятельности (что способствует</a:t>
            </a:r>
          </a:p>
          <a:p>
            <a:pPr marL="0" indent="0">
              <a:buNone/>
            </a:pPr>
            <a:r>
              <a:rPr lang="ru-RU" dirty="0"/>
              <a:t>переносу знаний в игру);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Обучение </a:t>
            </a:r>
            <a:r>
              <a:rPr lang="ru-RU" dirty="0"/>
              <a:t>детей способам игрового воспроизведения действительности (игры-загадки,</a:t>
            </a:r>
          </a:p>
          <a:p>
            <a:pPr marL="0" indent="0">
              <a:buNone/>
            </a:pPr>
            <a:r>
              <a:rPr lang="ru-RU" dirty="0" smtClean="0"/>
              <a:t>постановка </a:t>
            </a:r>
            <a:r>
              <a:rPr lang="ru-RU" dirty="0"/>
              <a:t>проблемных вопросов, использование предметов-заменителей, игра</a:t>
            </a:r>
          </a:p>
          <a:p>
            <a:pPr marL="0" indent="0">
              <a:buNone/>
            </a:pPr>
            <a:r>
              <a:rPr lang="ru-RU" dirty="0"/>
              <a:t>воображаемыми предметами);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Организация </a:t>
            </a:r>
            <a:r>
              <a:rPr lang="ru-RU" dirty="0"/>
              <a:t>предметной игровой среды (оформление игровых эпизодов на съемных</a:t>
            </a:r>
          </a:p>
          <a:p>
            <a:pPr marL="0" indent="0">
              <a:buNone/>
            </a:pPr>
            <a:r>
              <a:rPr lang="ru-RU" dirty="0"/>
              <a:t>панелях, уменьшение количества игрушек, привлечение детей к приготовлению простых предметов для игры и т.д.);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Активизирующее </a:t>
            </a:r>
            <a:r>
              <a:rPr lang="ru-RU" dirty="0"/>
              <a:t>общение взрослого с ребенком в процессе игры (обращение к</a:t>
            </a:r>
          </a:p>
          <a:p>
            <a:pPr marL="0" indent="0">
              <a:buNone/>
            </a:pPr>
            <a:r>
              <a:rPr lang="ru-RU" dirty="0"/>
              <a:t>детям в предполагаемой роли, напоминание о литературном герое, показ образца </a:t>
            </a:r>
            <a:r>
              <a:rPr lang="ru-RU" dirty="0" smtClean="0"/>
              <a:t>игры другого </a:t>
            </a:r>
            <a:r>
              <a:rPr lang="ru-RU" dirty="0"/>
              <a:t>ребенка, проблемно-игровая ситуация и т.д.). </a:t>
            </a:r>
          </a:p>
        </p:txBody>
      </p:sp>
    </p:spTree>
    <p:extLst>
      <p:ext uri="{BB962C8B-B14F-4D97-AF65-F5344CB8AC3E}">
        <p14:creationId xmlns:p14="http://schemas.microsoft.com/office/powerpoint/2010/main" val="212356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Этапы </a:t>
            </a:r>
            <a:r>
              <a:rPr lang="ru-RU" sz="3600" dirty="0"/>
              <a:t>руководства </a:t>
            </a:r>
            <a:r>
              <a:rPr lang="ru-RU" sz="3600" dirty="0" smtClean="0"/>
              <a:t>игрой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38648"/>
            <a:ext cx="10058400" cy="4296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Подготовительный этап:</a:t>
            </a:r>
          </a:p>
          <a:p>
            <a:r>
              <a:rPr lang="ru-RU" dirty="0" smtClean="0"/>
              <a:t>обогащение </a:t>
            </a:r>
            <a:r>
              <a:rPr lang="ru-RU" dirty="0"/>
              <a:t>впечатлений детей путем </a:t>
            </a:r>
            <a:r>
              <a:rPr lang="ru-RU" dirty="0" smtClean="0"/>
              <a:t>проведения целенаправленной </a:t>
            </a:r>
            <a:r>
              <a:rPr lang="ru-RU" dirty="0"/>
              <a:t>работы на занятиях, экскурсиях, целевых прогулках; </a:t>
            </a:r>
            <a:r>
              <a:rPr lang="ru-RU" dirty="0" smtClean="0"/>
              <a:t> </a:t>
            </a:r>
            <a:r>
              <a:rPr lang="ru-RU" dirty="0"/>
              <a:t>чтение художественной литературы, показ телевизионных </a:t>
            </a:r>
            <a:r>
              <a:rPr lang="ru-RU" dirty="0" err="1" smtClean="0"/>
              <a:t>передач,мультфильмов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 создание </a:t>
            </a:r>
            <a:r>
              <a:rPr lang="ru-RU" dirty="0"/>
              <a:t>предметно-игровой </a:t>
            </a:r>
            <a:r>
              <a:rPr lang="ru-RU" dirty="0" smtClean="0"/>
              <a:t>среды, подготовка </a:t>
            </a:r>
            <a:r>
              <a:rPr lang="ru-RU" dirty="0"/>
              <a:t>атрибутов вместе с детьми, </a:t>
            </a:r>
            <a:r>
              <a:rPr lang="ru-RU" dirty="0" smtClean="0"/>
              <a:t>подбор предметов-заменителей</a:t>
            </a:r>
            <a:endParaRPr lang="ru-RU" dirty="0"/>
          </a:p>
          <a:p>
            <a:pPr marL="0" indent="0">
              <a:buNone/>
            </a:pPr>
            <a:r>
              <a:rPr lang="ru-RU" u="sng" dirty="0" smtClean="0"/>
              <a:t>Основной </a:t>
            </a:r>
            <a:r>
              <a:rPr lang="ru-RU" u="sng" dirty="0"/>
              <a:t>этап (начало, ход, конец игры</a:t>
            </a:r>
            <a:r>
              <a:rPr lang="ru-RU" u="sng" dirty="0" smtClean="0"/>
              <a:t>)</a:t>
            </a:r>
          </a:p>
          <a:p>
            <a:r>
              <a:rPr lang="ru-RU" dirty="0" smtClean="0"/>
              <a:t> Педагог использует </a:t>
            </a:r>
            <a:r>
              <a:rPr lang="ru-RU" dirty="0"/>
              <a:t>косвенные и прямые приемы руководства (участие в игре, совет, напоминание, объяснение, инсценировки, взятие главной и второстепенной роли, внесение атрибутов и т.д.).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игрового замысла, </a:t>
            </a:r>
            <a:r>
              <a:rPr lang="ru-RU" dirty="0" smtClean="0"/>
              <a:t>формирование </a:t>
            </a:r>
            <a:r>
              <a:rPr lang="ru-RU" dirty="0"/>
              <a:t>воображения, игровых действий, способов их выполнения.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4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Направления работы педагога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Помощь </a:t>
            </a:r>
            <a:r>
              <a:rPr lang="ru-RU" dirty="0"/>
              <a:t>в организации </a:t>
            </a:r>
            <a:r>
              <a:rPr lang="ru-RU" dirty="0" smtClean="0"/>
              <a:t>взаимодействия детей </a:t>
            </a:r>
            <a:r>
              <a:rPr lang="ru-RU" dirty="0"/>
              <a:t>в совместных играх; </a:t>
            </a:r>
            <a:endParaRPr lang="ru-RU" dirty="0" smtClean="0"/>
          </a:p>
          <a:p>
            <a:r>
              <a:rPr lang="ru-RU" dirty="0" smtClean="0"/>
              <a:t>Обогащение </a:t>
            </a:r>
            <a:r>
              <a:rPr lang="ru-RU" dirty="0"/>
              <a:t>событийной стороны содержания игры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 Создание </a:t>
            </a:r>
            <a:r>
              <a:rPr lang="ru-RU" dirty="0"/>
              <a:t>игровой среды.</a:t>
            </a:r>
          </a:p>
          <a:p>
            <a:endParaRPr lang="ru-RU" dirty="0"/>
          </a:p>
        </p:txBody>
      </p:sp>
      <p:pic>
        <p:nvPicPr>
          <p:cNvPr id="1026" name="Picture 2" descr="https://www.maam.ru/upload/blogs/bc63f5e3c9472321519b8e4667802145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38" y="2103120"/>
            <a:ext cx="5123062" cy="384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51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Планирование сюжетно-ролевой игры</a:t>
            </a:r>
            <a:endParaRPr lang="ru-RU" sz="3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905694"/>
              </p:ext>
            </p:extLst>
          </p:nvPr>
        </p:nvGraphicFramePr>
        <p:xfrm>
          <a:off x="1066800" y="2103438"/>
          <a:ext cx="10058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Ознакомление с окружающим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Обогащение игрового опыта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Изменение предметно-игровой среды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r>
                        <a:rPr lang="ru-RU" smtClean="0"/>
                        <a:t>ктивизирующее </a:t>
                      </a:r>
                      <a:r>
                        <a:rPr lang="ru-RU" dirty="0" smtClean="0"/>
                        <a:t>общение взрослого с детьми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dirty="0" smtClean="0"/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41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</a:t>
            </a:r>
            <a:r>
              <a:rPr lang="ru-RU" dirty="0"/>
              <a:t>современных игр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 По инициативности </a:t>
            </a:r>
            <a:r>
              <a:rPr lang="ru-RU" b="1" dirty="0"/>
              <a:t>адресата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/>
              <a:t>игры по инициативе детей </a:t>
            </a:r>
            <a:r>
              <a:rPr lang="ru-RU" dirty="0"/>
              <a:t>(театрализованные, </a:t>
            </a:r>
            <a:r>
              <a:rPr lang="ru-RU" dirty="0" err="1" smtClean="0"/>
              <a:t>режиссерские,сюжетно</a:t>
            </a:r>
            <a:r>
              <a:rPr lang="ru-RU" dirty="0" smtClean="0"/>
              <a:t>-</a:t>
            </a:r>
            <a:r>
              <a:rPr lang="ru-RU" dirty="0" err="1" smtClean="0"/>
              <a:t>ролевые,строительно</a:t>
            </a:r>
            <a:r>
              <a:rPr lang="ru-RU" dirty="0" smtClean="0"/>
              <a:t>-конструктивные</a:t>
            </a:r>
            <a:r>
              <a:rPr lang="ru-RU" dirty="0"/>
              <a:t>); 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игры </a:t>
            </a:r>
            <a:r>
              <a:rPr lang="ru-RU" u="sng" dirty="0"/>
              <a:t>по инициативе взрослых</a:t>
            </a:r>
          </a:p>
          <a:p>
            <a:r>
              <a:rPr lang="ru-RU" dirty="0"/>
              <a:t>(дидактические (обучающие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досуговые </a:t>
            </a:r>
            <a:r>
              <a:rPr lang="ru-RU" dirty="0"/>
              <a:t>(игры-забавы, игры-развлечения, развивающие игры, подвижные игры); </a:t>
            </a:r>
            <a:endParaRPr lang="ru-RU" dirty="0" smtClean="0"/>
          </a:p>
          <a:p>
            <a:r>
              <a:rPr lang="ru-RU" dirty="0" smtClean="0"/>
              <a:t>народные </a:t>
            </a:r>
            <a:r>
              <a:rPr lang="ru-RU" dirty="0"/>
              <a:t>игры (традиционные)- обрядовые, архаические и др</a:t>
            </a:r>
            <a:r>
              <a:rPr lang="ru-RU" dirty="0" smtClean="0"/>
              <a:t>.)</a:t>
            </a:r>
            <a:endParaRPr lang="ru-RU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По  содержанию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Игры, отражающие быт, производство, жизнь общества (</a:t>
            </a:r>
            <a:r>
              <a:rPr lang="ru-RU" dirty="0" err="1" smtClean="0"/>
              <a:t>бытовые,производственные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общественно-политические)</a:t>
            </a:r>
          </a:p>
          <a:p>
            <a:r>
              <a:rPr lang="ru-RU" dirty="0" smtClean="0"/>
              <a:t>Игры</a:t>
            </a:r>
            <a:r>
              <a:rPr lang="ru-RU" dirty="0"/>
              <a:t>, отражающие характер и содержание событий </a:t>
            </a:r>
            <a:r>
              <a:rPr lang="ru-RU" dirty="0" smtClean="0"/>
              <a:t>(героические</a:t>
            </a:r>
            <a:r>
              <a:rPr lang="ru-RU" dirty="0"/>
              <a:t>, фантастические, </a:t>
            </a:r>
            <a:r>
              <a:rPr lang="ru-RU" dirty="0" smtClean="0"/>
              <a:t> </a:t>
            </a:r>
            <a:r>
              <a:rPr lang="ru-RU" dirty="0"/>
              <a:t>приключенческие, романтические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44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</a:t>
            </a:r>
            <a:r>
              <a:rPr lang="ru-RU" dirty="0"/>
              <a:t>игры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066800" y="2014194"/>
            <a:ext cx="4496873" cy="3837966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Игровой замысел ( тема),</a:t>
            </a:r>
          </a:p>
          <a:p>
            <a:r>
              <a:rPr lang="ru-RU" b="1" dirty="0" smtClean="0"/>
              <a:t> Сюжет </a:t>
            </a:r>
            <a:r>
              <a:rPr lang="ru-RU" b="1" dirty="0"/>
              <a:t>или ее содержание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Игровые </a:t>
            </a:r>
            <a:r>
              <a:rPr lang="ru-RU" b="1" dirty="0"/>
              <a:t>действия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Роли;</a:t>
            </a:r>
          </a:p>
          <a:p>
            <a:r>
              <a:rPr lang="ru-RU" b="1" dirty="0" smtClean="0"/>
              <a:t> Правила</a:t>
            </a:r>
            <a:r>
              <a:rPr lang="ru-RU" b="1" dirty="0"/>
              <a:t>, которые диктуются самой игрой и создаются детьми или предлагаются взрослыми. </a:t>
            </a:r>
            <a:endParaRPr lang="ru-RU" dirty="0"/>
          </a:p>
        </p:txBody>
      </p:sp>
      <p:pic>
        <p:nvPicPr>
          <p:cNvPr id="1026" name="Picture 2" descr="http://ds252.ru/content/images/user/image/DSC00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91" y="1782804"/>
            <a:ext cx="5425809" cy="40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8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Игровой замысел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–  это </a:t>
            </a:r>
            <a:r>
              <a:rPr lang="ru-RU" dirty="0"/>
              <a:t>во что и как будут играть </a:t>
            </a:r>
            <a:r>
              <a:rPr lang="ru-RU" dirty="0" smtClean="0"/>
              <a:t>дети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/>
              <a:t>По игровому замыслу игры можно разделить группы: </a:t>
            </a:r>
            <a:endParaRPr lang="ru-RU" u="sng" dirty="0" smtClean="0"/>
          </a:p>
          <a:p>
            <a:r>
              <a:rPr lang="ru-RU" dirty="0" smtClean="0"/>
              <a:t>отражающие </a:t>
            </a:r>
            <a:r>
              <a:rPr lang="ru-RU" dirty="0"/>
              <a:t>бытовые явления (игры в «семью», в «детский сад», в «поликлинику» и т.д.); </a:t>
            </a:r>
            <a:endParaRPr lang="ru-RU" dirty="0" smtClean="0"/>
          </a:p>
          <a:p>
            <a:r>
              <a:rPr lang="ru-RU" dirty="0" smtClean="0"/>
              <a:t>отражающие </a:t>
            </a:r>
            <a:r>
              <a:rPr lang="ru-RU" dirty="0"/>
              <a:t>созидательный труд (строительство метро, постройку домов...); </a:t>
            </a:r>
            <a:endParaRPr lang="ru-RU" dirty="0" smtClean="0"/>
          </a:p>
          <a:p>
            <a:r>
              <a:rPr lang="ru-RU" dirty="0" smtClean="0"/>
              <a:t>отражающие </a:t>
            </a:r>
            <a:r>
              <a:rPr lang="ru-RU" dirty="0"/>
              <a:t>общественные события, традиции (праздники, встречу гостей, путешествия и т. д.). </a:t>
            </a:r>
          </a:p>
          <a:p>
            <a:endParaRPr lang="ru-RU" dirty="0"/>
          </a:p>
        </p:txBody>
      </p:sp>
      <p:pic>
        <p:nvPicPr>
          <p:cNvPr id="2054" name="Picture 6" descr="https://pickimage.ru/wp-content/uploads/images/detskie/cornerhairdressingsalon/ugolokparikmaherskay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2" y="2514062"/>
            <a:ext cx="3958107" cy="39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7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Сюжет, </a:t>
            </a:r>
            <a:r>
              <a:rPr lang="ru-RU" b="1" dirty="0" smtClean="0"/>
              <a:t>содержание ( сценарий) игры, игровые действия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определенная </a:t>
            </a:r>
            <a:r>
              <a:rPr lang="ru-RU" dirty="0"/>
              <a:t>последовательность событий, разыгрываемых в </a:t>
            </a:r>
            <a:r>
              <a:rPr lang="ru-RU" dirty="0" smtClean="0"/>
              <a:t>игре </a:t>
            </a:r>
          </a:p>
          <a:p>
            <a:r>
              <a:rPr lang="ru-RU" dirty="0" smtClean="0"/>
              <a:t>многообразие </a:t>
            </a:r>
            <a:r>
              <a:rPr lang="ru-RU" dirty="0"/>
              <a:t>и взаимосвязь игровых действий, взаимоотношения </a:t>
            </a:r>
            <a:r>
              <a:rPr lang="ru-RU" dirty="0" smtClean="0"/>
              <a:t>детей</a:t>
            </a:r>
            <a:endParaRPr lang="ru-RU" dirty="0"/>
          </a:p>
        </p:txBody>
      </p:sp>
      <p:pic>
        <p:nvPicPr>
          <p:cNvPr id="1028" name="Picture 4" descr="https://melkie.net/wp-content/uploads/2018/03/devochka-v-dekoraciyah-apte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45" y="2207200"/>
            <a:ext cx="4894755" cy="364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0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обязательный набор действий и правил их выполнения, как моделирование реальных отношений, существующих между людьми, но не всегда доступных ребенку в практическом плане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роли выполняются детьми при помощи игровых действий: «врач» делает укол «больному», «продавец» взвешивает «покупателю» «колбасу» </a:t>
            </a:r>
          </a:p>
        </p:txBody>
      </p:sp>
      <p:pic>
        <p:nvPicPr>
          <p:cNvPr id="5" name="Picture 2" descr="https://ds04.infourok.ru/uploads/ex/0a4f/0019108e-8923257f/hello_html_m20dcc8c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88" y="2014194"/>
            <a:ext cx="5756950" cy="38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1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Э</a:t>
            </a:r>
            <a:r>
              <a:rPr lang="ru-RU" b="1" dirty="0" smtClean="0"/>
              <a:t>то </a:t>
            </a:r>
            <a:r>
              <a:rPr lang="ru-RU" b="1" dirty="0"/>
              <a:t>реальные отношения между играющими детьми</a:t>
            </a:r>
            <a:r>
              <a:rPr lang="ru-RU" dirty="0"/>
              <a:t> как партнерами по совместной игровой </a:t>
            </a:r>
            <a:r>
              <a:rPr lang="ru-RU" dirty="0" smtClean="0"/>
              <a:t>деятельности </a:t>
            </a:r>
          </a:p>
          <a:p>
            <a:r>
              <a:rPr lang="ru-RU" dirty="0" smtClean="0"/>
              <a:t>Функции </a:t>
            </a:r>
            <a:r>
              <a:rPr lang="ru-RU" dirty="0"/>
              <a:t>реальных отношений включают планирование сюжета игр, распределение ролей, игровых предметов, контроль за развитием сюжета и выполнением ролей сверстниками-партнерами, их </a:t>
            </a:r>
            <a:r>
              <a:rPr lang="ru-RU" dirty="0" smtClean="0"/>
              <a:t>коррекцию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62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игры по возрастам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8507157"/>
              </p:ext>
            </p:extLst>
          </p:nvPr>
        </p:nvGraphicFramePr>
        <p:xfrm>
          <a:off x="476518" y="2103439"/>
          <a:ext cx="5344845" cy="419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70319" y="2103438"/>
            <a:ext cx="5259303" cy="3748721"/>
          </a:xfrm>
        </p:spPr>
        <p:txBody>
          <a:bodyPr/>
          <a:lstStyle/>
          <a:p>
            <a:r>
              <a:rPr lang="ru-RU" dirty="0" smtClean="0"/>
              <a:t>До 3 лет- игра в одиночку , « игра рядом»</a:t>
            </a:r>
          </a:p>
          <a:p>
            <a:r>
              <a:rPr lang="ru-RU" dirty="0" smtClean="0"/>
              <a:t>С 3 лет – объединение в группы по 2-3 ребенка ( 3-5 минут)</a:t>
            </a:r>
          </a:p>
          <a:p>
            <a:r>
              <a:rPr lang="ru-RU" dirty="0"/>
              <a:t>К 4-5 годам группы охватывают от 2 до 5 детей, а продолжительность совместной игры здесь доходит до 40-50 минут (чаще около 15 минут).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36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u="sng" dirty="0"/>
              <a:t>Этапы развития игры </a:t>
            </a:r>
            <a:r>
              <a:rPr lang="ru-RU" sz="2400" u="sng" dirty="0" smtClean="0"/>
              <a:t>дошкольников</a:t>
            </a:r>
            <a:r>
              <a:rPr lang="ru-RU" sz="2400" dirty="0" smtClean="0"/>
              <a:t>(По </a:t>
            </a:r>
            <a:r>
              <a:rPr lang="ru-RU" sz="2400" dirty="0" err="1" smtClean="0"/>
              <a:t>С.Л.Новоселовой</a:t>
            </a:r>
            <a:r>
              <a:rPr lang="ru-RU" sz="2400" dirty="0"/>
              <a:t>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I этап — ознакомительная игра (первый год жизни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II этап— </a:t>
            </a:r>
            <a:r>
              <a:rPr lang="ru-RU" dirty="0" err="1"/>
              <a:t>отобразительная</a:t>
            </a:r>
            <a:r>
              <a:rPr lang="ru-RU" dirty="0"/>
              <a:t> (на рубеже первого и второго года жизни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Ш этап — </a:t>
            </a:r>
            <a:r>
              <a:rPr lang="ru-RU" dirty="0" smtClean="0"/>
              <a:t>сюжетно-</a:t>
            </a:r>
            <a:r>
              <a:rPr lang="ru-RU" dirty="0" err="1" smtClean="0"/>
              <a:t>отобразительная</a:t>
            </a:r>
            <a:r>
              <a:rPr lang="ru-RU" dirty="0" smtClean="0"/>
              <a:t> </a:t>
            </a:r>
            <a:r>
              <a:rPr lang="ru-RU" dirty="0"/>
              <a:t>(второй и третий год жизни); </a:t>
            </a:r>
            <a:endParaRPr lang="ru-RU" dirty="0" smtClean="0"/>
          </a:p>
          <a:p>
            <a:r>
              <a:rPr lang="ru-RU" dirty="0" smtClean="0"/>
              <a:t>IV </a:t>
            </a:r>
            <a:r>
              <a:rPr lang="ru-RU" dirty="0"/>
              <a:t>этап — собственно ролевая игра (с 3 лет до 7 года жизни).</a:t>
            </a:r>
          </a:p>
          <a:p>
            <a:endParaRPr lang="ru-RU" dirty="0"/>
          </a:p>
        </p:txBody>
      </p:sp>
      <p:pic>
        <p:nvPicPr>
          <p:cNvPr id="3076" name="Picture 4" descr="https://polesie-igrushki.ru/upload/medialibrary/bce/bcecf791fbd46c96ff421388dbd308f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92" y="2228045"/>
            <a:ext cx="5203808" cy="322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0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233</TotalTime>
  <Words>1016</Words>
  <Application>Microsoft Office PowerPoint</Application>
  <PresentationFormat>Широкоэкранный</PresentationFormat>
  <Paragraphs>149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Century Gothic</vt:lpstr>
      <vt:lpstr>Garamond</vt:lpstr>
      <vt:lpstr>Savon</vt:lpstr>
      <vt:lpstr>Виды игр, структура игры,  планирование игровой деятельности</vt:lpstr>
      <vt:lpstr>Классификация современных игр </vt:lpstr>
      <vt:lpstr>Структура игры </vt:lpstr>
      <vt:lpstr>Игровой замысел</vt:lpstr>
      <vt:lpstr>Сюжет, содержание ( сценарий) игры, игровые действия</vt:lpstr>
      <vt:lpstr>Роли</vt:lpstr>
      <vt:lpstr>Правила </vt:lpstr>
      <vt:lpstr>Развитие игры по возрастам</vt:lpstr>
      <vt:lpstr>Этапы развития игры дошкольников(По С.Л.Новоселовой) </vt:lpstr>
      <vt:lpstr>Сформированность игровых навыков детей</vt:lpstr>
      <vt:lpstr>Сформированность игровых навыков детей</vt:lpstr>
      <vt:lpstr>Сформированность игровых навыков детей</vt:lpstr>
      <vt:lpstr>Сформированность игровых навыков детей  Выполнение правил </vt:lpstr>
      <vt:lpstr>Основные этапы формирования игры </vt:lpstr>
      <vt:lpstr>Комплексный  метод руководства игровой деятельностью</vt:lpstr>
      <vt:lpstr>Этапы руководства игрой </vt:lpstr>
      <vt:lpstr>Направления работы педагога</vt:lpstr>
      <vt:lpstr>Планирование сюжетно-ролевой игры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игр, структура игры,  планирование игровой деятельности</dc:title>
  <dc:creator>Вишенка</dc:creator>
  <cp:lastModifiedBy>Вишенка</cp:lastModifiedBy>
  <cp:revision>19</cp:revision>
  <dcterms:created xsi:type="dcterms:W3CDTF">2021-02-19T06:32:43Z</dcterms:created>
  <dcterms:modified xsi:type="dcterms:W3CDTF">2021-02-19T11:56:45Z</dcterms:modified>
</cp:coreProperties>
</file>