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79" r:id="rId1"/>
  </p:sldMasterIdLst>
  <p:sldIdLst>
    <p:sldId id="280" r:id="rId2"/>
    <p:sldId id="263" r:id="rId3"/>
    <p:sldId id="292" r:id="rId4"/>
    <p:sldId id="262" r:id="rId5"/>
    <p:sldId id="269" r:id="rId6"/>
    <p:sldId id="294" r:id="rId7"/>
    <p:sldId id="268" r:id="rId8"/>
    <p:sldId id="266" r:id="rId9"/>
    <p:sldId id="264" r:id="rId10"/>
    <p:sldId id="291" r:id="rId11"/>
    <p:sldId id="276" r:id="rId12"/>
    <p:sldId id="295" r:id="rId13"/>
    <p:sldId id="282" r:id="rId14"/>
    <p:sldId id="296" r:id="rId15"/>
    <p:sldId id="290" r:id="rId16"/>
    <p:sldId id="277" r:id="rId17"/>
    <p:sldId id="297" r:id="rId18"/>
    <p:sldId id="279" r:id="rId19"/>
    <p:sldId id="298" r:id="rId20"/>
    <p:sldId id="256" r:id="rId21"/>
    <p:sldId id="289" r:id="rId22"/>
    <p:sldId id="272" r:id="rId23"/>
    <p:sldId id="278" r:id="rId24"/>
    <p:sldId id="270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2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26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5BBAA91-8157-4ACA-9263-7E97D4121639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95FF8EE-BB8E-4791-9CDA-81037E8E7ABC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40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AA91-8157-4ACA-9263-7E97D4121639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F8EE-BB8E-4791-9CDA-81037E8E7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459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AA91-8157-4ACA-9263-7E97D4121639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F8EE-BB8E-4791-9CDA-81037E8E7ABC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776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AA91-8157-4ACA-9263-7E97D4121639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F8EE-BB8E-4791-9CDA-81037E8E7AB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512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AA91-8157-4ACA-9263-7E97D4121639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F8EE-BB8E-4791-9CDA-81037E8E7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419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AA91-8157-4ACA-9263-7E97D4121639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F8EE-BB8E-4791-9CDA-81037E8E7AB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735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AA91-8157-4ACA-9263-7E97D4121639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F8EE-BB8E-4791-9CDA-81037E8E7ABC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504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AA91-8157-4ACA-9263-7E97D4121639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F8EE-BB8E-4791-9CDA-81037E8E7ABC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698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AA91-8157-4ACA-9263-7E97D4121639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F8EE-BB8E-4791-9CDA-81037E8E7ABC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467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AA91-8157-4ACA-9263-7E97D4121639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F8EE-BB8E-4791-9CDA-81037E8E7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772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AA91-8157-4ACA-9263-7E97D4121639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F8EE-BB8E-4791-9CDA-81037E8E7ABC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32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AA91-8157-4ACA-9263-7E97D4121639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F8EE-BB8E-4791-9CDA-81037E8E7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56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AA91-8157-4ACA-9263-7E97D4121639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F8EE-BB8E-4791-9CDA-81037E8E7ABC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194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AA91-8157-4ACA-9263-7E97D4121639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F8EE-BB8E-4791-9CDA-81037E8E7ABC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774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AA91-8157-4ACA-9263-7E97D4121639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F8EE-BB8E-4791-9CDA-81037E8E7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844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AA91-8157-4ACA-9263-7E97D4121639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F8EE-BB8E-4791-9CDA-81037E8E7ABC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47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AA91-8157-4ACA-9263-7E97D4121639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F8EE-BB8E-4791-9CDA-81037E8E7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055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5BBAA91-8157-4ACA-9263-7E97D4121639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95FF8EE-BB8E-4791-9CDA-81037E8E7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30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9" y="0"/>
            <a:ext cx="12322629" cy="6858000"/>
          </a:xfrm>
        </p:spPr>
      </p:pic>
      <p:sp>
        <p:nvSpPr>
          <p:cNvPr id="9" name="Прямоугольник 8"/>
          <p:cNvSpPr/>
          <p:nvPr/>
        </p:nvSpPr>
        <p:spPr>
          <a:xfrm>
            <a:off x="-466531" y="229564"/>
            <a:ext cx="12453257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Песочная терапия на современном этапе                </a:t>
            </a: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Песочное рисование или песочная анимация - (метод </a:t>
            </a:r>
            <a:r>
              <a:rPr lang="ru-RU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Sand-art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ru-RU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</a:p>
          <a:p>
            <a:pPr algn="r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подготовила:</a:t>
            </a:r>
          </a:p>
          <a:p>
            <a:pPr algn="r"/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педагог-психолог </a:t>
            </a:r>
          </a:p>
          <a:p>
            <a:pPr algn="r"/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Алексеева Т. Ю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1844" y="4599992"/>
            <a:ext cx="121297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Чудеснее песка нет для детей забавы,</a:t>
            </a:r>
          </a:p>
          <a:p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всегда имеется в достатке,</a:t>
            </a:r>
          </a:p>
          <a:p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Течет он нежно так сквозь руки,</a:t>
            </a:r>
          </a:p>
          <a:p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не сравнить его ни с чем...</a:t>
            </a:r>
          </a:p>
          <a:p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Иоахим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Рингельнац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«Детский песок»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81843" y="213529"/>
            <a:ext cx="38758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ЦО №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(МООД г. Тула) 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92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94518" y="396551"/>
            <a:ext cx="5103845" cy="849086"/>
          </a:xfrm>
        </p:spPr>
        <p:txBody>
          <a:bodyPr/>
          <a:lstStyle/>
          <a:p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7747" y="1707502"/>
            <a:ext cx="10226351" cy="1134187"/>
          </a:xfrm>
        </p:spPr>
        <p:txBody>
          <a:bodyPr>
            <a:noAutofit/>
          </a:bodyPr>
          <a:lstStyle/>
          <a:p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206169"/>
            <a:ext cx="121018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kern="15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298" y="4343324"/>
            <a:ext cx="90227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46441" y="2477652"/>
            <a:ext cx="37975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6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56916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kern="15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  <a:endParaRPr lang="ru-RU" sz="16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1298" y="167950"/>
            <a:ext cx="11980506" cy="635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i="1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Можно </a:t>
            </a:r>
            <a:r>
              <a:rPr lang="ru-RU" b="1" i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выделить причины, из-за которых следует научиться рисовать песком и это совсем не удивительно - рисование при помощи песка или песочная анимация обладает рядом положительных моментов</a:t>
            </a:r>
            <a:r>
              <a:rPr lang="ru-RU" b="1" i="1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ru-RU" i="1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ru-RU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Не </a:t>
            </a:r>
            <a: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требующее больших материальных затрат. Чтобы попробовать себя в песочной анимации из всех необходимых реквизитов потребуется только чистый просеянный песок и стекло. </a:t>
            </a:r>
            <a:r>
              <a:rPr lang="ru-RU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Даже </a:t>
            </a:r>
            <a: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подойдет манная крупа или кофе, а за неимением стекла можно пользоваться любой горизонтальной поверхностью.</a:t>
            </a:r>
          </a:p>
          <a:p>
            <a:pPr>
              <a:spcAft>
                <a:spcPts val="600"/>
              </a:spcAft>
            </a:pPr>
            <a:r>
              <a:rPr lang="ru-RU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2. Красота </a:t>
            </a:r>
            <a: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 пластичность. Видеоролики с песочной анимацией не оставят никого равнодушным. </a:t>
            </a:r>
            <a:endParaRPr lang="ru-RU" kern="150" dirty="0" smtClean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Легко </a:t>
            </a:r>
            <a: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изменяющиеся детали изображения, готовый образ плавно и динамично перетекает в следующий.</a:t>
            </a:r>
          </a:p>
          <a:p>
            <a:pPr>
              <a:spcAft>
                <a:spcPts val="600"/>
              </a:spcAft>
            </a:pPr>
            <a:r>
              <a:rPr lang="ru-RU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3. Борьба </a:t>
            </a:r>
            <a: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со </a:t>
            </a:r>
            <a:r>
              <a:rPr lang="ru-RU" kern="15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стрессогенными</a:t>
            </a:r>
            <a: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факторами: манипулируя сыпучими материалами, человек избавляется от отрицательных эмоций</a:t>
            </a:r>
            <a:r>
              <a:rPr lang="ru-RU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endParaRPr lang="ru-RU" kern="150" dirty="0" smtClean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ru-RU" kern="15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ru-RU" kern="150" dirty="0" smtClean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ru-RU" b="1" i="1" kern="150" dirty="0" smtClean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ru-RU" b="1" i="1" kern="15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b="1" i="1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4. Простота</a:t>
            </a:r>
            <a:r>
              <a:rPr lang="ru-RU" b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Необходим стол-планшет с подсветкой и специальный песок.</a:t>
            </a:r>
          </a:p>
          <a:p>
            <a:pPr>
              <a:spcAft>
                <a:spcPts val="600"/>
              </a:spcAft>
            </a:pPr>
            <a:r>
              <a:rPr lang="ru-RU" b="1" i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5. Возраст ребенка</a:t>
            </a:r>
            <a:r>
              <a:rPr lang="ru-RU" b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Рисовать могут даже годовалые дети.</a:t>
            </a:r>
          </a:p>
          <a:p>
            <a:pPr>
              <a:spcAft>
                <a:spcPts val="600"/>
              </a:spcAft>
            </a:pPr>
            <a:r>
              <a:rPr lang="ru-RU" b="1" i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6. Эстетичность</a:t>
            </a:r>
            <a:r>
              <a:rPr lang="ru-RU" b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 Выполненные ребенком  рисунки песком позволяют проявить свою фантазию.</a:t>
            </a:r>
          </a:p>
          <a:p>
            <a:pPr>
              <a:spcAft>
                <a:spcPts val="600"/>
              </a:spcAft>
            </a:pPr>
            <a:r>
              <a:rPr lang="ru-RU" b="1" i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7. Пластичность</a:t>
            </a:r>
            <a:r>
              <a:rPr lang="ru-RU" b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Для того  чтобы изменить рисунок не нужен ластик – достаточно просто провести пальцем по стеклу.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484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6" y="-47083"/>
            <a:ext cx="12192000" cy="6857999"/>
          </a:xfrm>
        </p:spPr>
      </p:pic>
      <p:sp>
        <p:nvSpPr>
          <p:cNvPr id="8" name="Прямоугольник 7"/>
          <p:cNvSpPr/>
          <p:nvPr/>
        </p:nvSpPr>
        <p:spPr>
          <a:xfrm>
            <a:off x="4674637" y="795779"/>
            <a:ext cx="29857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  <a:p>
            <a:endParaRPr lang="ru-RU" altLang="ru-RU" b="1" dirty="0" smtClean="0"/>
          </a:p>
          <a:p>
            <a:endParaRPr lang="ru-RU" alt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050694" y="966492"/>
            <a:ext cx="22953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  <a:p>
            <a:r>
              <a:rPr lang="ru-RU" altLang="ru-RU" b="1" dirty="0"/>
              <a:t> </a:t>
            </a:r>
            <a:r>
              <a:rPr lang="ru-RU" altLang="ru-RU" b="1" dirty="0" smtClean="0"/>
              <a:t>   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977311" y="43289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Методики </a:t>
            </a:r>
          </a:p>
          <a:p>
            <a:pPr algn="ctr"/>
            <a:r>
              <a:rPr lang="ru-RU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рисования песком</a:t>
            </a:r>
            <a:endParaRPr lang="ru-RU" alt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2555" y="526912"/>
            <a:ext cx="2435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кулаком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70" y="1289657"/>
            <a:ext cx="3326425" cy="352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225211" y="1259070"/>
            <a:ext cx="29610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  <a:p>
            <a:r>
              <a:rPr lang="ru-RU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ладонью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921" y="1899927"/>
            <a:ext cx="3793443" cy="3252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775649" y="242596"/>
            <a:ext cx="291388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  <a:p>
            <a:r>
              <a:rPr lang="ru-RU" altLang="ru-RU" b="1" dirty="0" smtClean="0"/>
              <a:t> </a:t>
            </a:r>
            <a:endParaRPr lang="ru-RU" altLang="ru-RU" b="1" dirty="0"/>
          </a:p>
          <a:p>
            <a:endParaRPr lang="ru-RU" altLang="ru-RU" b="1" dirty="0" smtClean="0"/>
          </a:p>
          <a:p>
            <a:endParaRPr lang="ru-RU" altLang="ru-RU" b="1" dirty="0"/>
          </a:p>
          <a:p>
            <a:endParaRPr lang="ru-RU" altLang="ru-RU" b="1" dirty="0" smtClean="0"/>
          </a:p>
          <a:p>
            <a:endParaRPr lang="ru-RU" altLang="ru-RU" b="1" dirty="0"/>
          </a:p>
          <a:p>
            <a:endParaRPr lang="ru-RU" altLang="ru-RU" b="1" dirty="0" smtClean="0"/>
          </a:p>
          <a:p>
            <a:endParaRPr lang="ru-RU" altLang="ru-RU" b="1" dirty="0"/>
          </a:p>
          <a:p>
            <a:endParaRPr lang="ru-RU" altLang="ru-RU" b="1" dirty="0" smtClean="0"/>
          </a:p>
          <a:p>
            <a:endParaRPr lang="ru-RU" altLang="ru-RU" b="1" dirty="0"/>
          </a:p>
          <a:p>
            <a:endParaRPr lang="ru-RU" altLang="ru-RU" b="1" dirty="0" smtClean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520" y="1819575"/>
            <a:ext cx="4210928" cy="328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 flipH="1">
            <a:off x="9050691" y="503853"/>
            <a:ext cx="312560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/>
              <a:t> </a:t>
            </a:r>
          </a:p>
          <a:p>
            <a:endParaRPr lang="ru-RU" altLang="ru-RU" b="1" dirty="0"/>
          </a:p>
          <a:p>
            <a:endParaRPr lang="ru-RU" altLang="ru-RU" b="1" dirty="0" smtClean="0"/>
          </a:p>
          <a:p>
            <a:endParaRPr lang="ru-RU" altLang="ru-RU" b="1" dirty="0"/>
          </a:p>
          <a:p>
            <a:endParaRPr lang="ru-RU" altLang="ru-RU" b="1" dirty="0" smtClean="0"/>
          </a:p>
          <a:p>
            <a:endParaRPr lang="ru-RU" altLang="ru-RU" b="1" dirty="0"/>
          </a:p>
          <a:p>
            <a:endParaRPr lang="ru-RU" altLang="ru-RU" b="1" dirty="0" smtClean="0"/>
          </a:p>
          <a:p>
            <a:endParaRPr lang="ru-RU" altLang="ru-RU" b="1" dirty="0"/>
          </a:p>
          <a:p>
            <a:endParaRPr lang="ru-RU" altLang="ru-RU" b="1" dirty="0" smtClean="0"/>
          </a:p>
          <a:p>
            <a:endParaRPr lang="ru-RU" altLang="ru-RU" b="1" dirty="0" smtClean="0"/>
          </a:p>
          <a:p>
            <a:endParaRPr lang="ru-RU" alt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912359" y="1450243"/>
            <a:ext cx="4085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ребром большого пальца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448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912" y="-24972"/>
            <a:ext cx="12192000" cy="6857999"/>
          </a:xfrm>
        </p:spPr>
      </p:pic>
      <p:sp>
        <p:nvSpPr>
          <p:cNvPr id="8" name="Прямоугольник 7"/>
          <p:cNvSpPr/>
          <p:nvPr/>
        </p:nvSpPr>
        <p:spPr>
          <a:xfrm>
            <a:off x="4674637" y="795779"/>
            <a:ext cx="29857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  <a:p>
            <a:endParaRPr lang="ru-RU" altLang="ru-RU" b="1" dirty="0" smtClean="0"/>
          </a:p>
          <a:p>
            <a:endParaRPr lang="ru-RU" alt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050694" y="966492"/>
            <a:ext cx="22953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  <a:p>
            <a:r>
              <a:rPr lang="ru-RU" altLang="ru-RU" b="1" dirty="0"/>
              <a:t> </a:t>
            </a:r>
            <a:r>
              <a:rPr lang="ru-RU" altLang="ru-RU" b="1" dirty="0" smtClean="0"/>
              <a:t>   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890865" y="34374"/>
            <a:ext cx="41824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Методики </a:t>
            </a:r>
          </a:p>
          <a:p>
            <a:pPr algn="ctr"/>
            <a:r>
              <a:rPr lang="ru-RU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рисования песком</a:t>
            </a:r>
            <a:endParaRPr lang="ru-RU" alt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39143" y="1158665"/>
            <a:ext cx="42751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  <a:p>
            <a:endParaRPr lang="ru-RU" altLang="ru-RU" b="1" dirty="0"/>
          </a:p>
          <a:p>
            <a:r>
              <a:rPr lang="ru-RU" altLang="ru-RU" b="1" dirty="0" smtClean="0"/>
              <a:t>    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120882" y="1158665"/>
            <a:ext cx="29298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8509656" y="1308353"/>
            <a:ext cx="3284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/>
              <a:t>            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91070" y="965023"/>
            <a:ext cx="28929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  <a:p>
            <a:endParaRPr lang="ru-RU" alt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7910" y="1063690"/>
            <a:ext cx="68637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пальцем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12" y="1433021"/>
            <a:ext cx="5017926" cy="373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54684"/>
            <a:ext cx="5159828" cy="374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 flipH="1">
            <a:off x="7214255" y="1527695"/>
            <a:ext cx="4467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 щепотью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734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8" name="Прямоугольник 7"/>
          <p:cNvSpPr/>
          <p:nvPr/>
        </p:nvSpPr>
        <p:spPr>
          <a:xfrm>
            <a:off x="4674637" y="795779"/>
            <a:ext cx="29857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  <a:p>
            <a:endParaRPr lang="ru-RU" altLang="ru-RU" b="1" dirty="0" smtClean="0"/>
          </a:p>
          <a:p>
            <a:endParaRPr lang="ru-RU" alt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050694" y="966492"/>
            <a:ext cx="22953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  <a:p>
            <a:r>
              <a:rPr lang="ru-RU" altLang="ru-RU" b="1" dirty="0"/>
              <a:t> </a:t>
            </a:r>
            <a:r>
              <a:rPr lang="ru-RU" altLang="ru-RU" b="1" dirty="0" smtClean="0"/>
              <a:t>   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890865" y="34374"/>
            <a:ext cx="41824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Методики </a:t>
            </a:r>
          </a:p>
          <a:p>
            <a:pPr algn="ctr"/>
            <a:r>
              <a:rPr lang="ru-RU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рисования песком</a:t>
            </a:r>
            <a:endParaRPr lang="ru-RU" alt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39143" y="1158665"/>
            <a:ext cx="42751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  <a:p>
            <a:endParaRPr lang="ru-RU" altLang="ru-RU" b="1" dirty="0"/>
          </a:p>
          <a:p>
            <a:r>
              <a:rPr lang="ru-RU" altLang="ru-RU" b="1" dirty="0" smtClean="0"/>
              <a:t>    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120882" y="1158665"/>
            <a:ext cx="29298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8509656" y="1308353"/>
            <a:ext cx="3284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/>
              <a:t>            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3518" y="625066"/>
            <a:ext cx="646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мизинцами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60" y="1667672"/>
            <a:ext cx="4859939" cy="3742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141167" y="966492"/>
            <a:ext cx="58029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  <a:p>
            <a:endParaRPr lang="ru-RU" altLang="ru-RU" b="1" dirty="0"/>
          </a:p>
          <a:p>
            <a:r>
              <a:rPr lang="ru-RU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Одновременное использование нескольких пальцев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642" y="1905462"/>
            <a:ext cx="5337956" cy="347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7624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</p:spPr>
      </p:pic>
      <p:sp>
        <p:nvSpPr>
          <p:cNvPr id="8" name="Прямоугольник 7"/>
          <p:cNvSpPr/>
          <p:nvPr/>
        </p:nvSpPr>
        <p:spPr>
          <a:xfrm>
            <a:off x="4674637" y="795779"/>
            <a:ext cx="29857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  <a:p>
            <a:endParaRPr lang="ru-RU" altLang="ru-RU" b="1" dirty="0" smtClean="0"/>
          </a:p>
          <a:p>
            <a:endParaRPr lang="ru-RU" alt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050694" y="966492"/>
            <a:ext cx="22953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  <a:p>
            <a:r>
              <a:rPr lang="ru-RU" altLang="ru-RU" b="1" dirty="0"/>
              <a:t> </a:t>
            </a:r>
            <a:r>
              <a:rPr lang="ru-RU" altLang="ru-RU" b="1" dirty="0" smtClean="0"/>
              <a:t>   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890865" y="34374"/>
            <a:ext cx="41824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Методики </a:t>
            </a:r>
          </a:p>
          <a:p>
            <a:pPr algn="ctr"/>
            <a:r>
              <a:rPr lang="ru-RU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рисования песком</a:t>
            </a:r>
            <a:endParaRPr lang="ru-RU" alt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39143" y="1158665"/>
            <a:ext cx="42751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  <a:p>
            <a:endParaRPr lang="ru-RU" altLang="ru-RU" b="1" dirty="0"/>
          </a:p>
          <a:p>
            <a:r>
              <a:rPr lang="ru-RU" altLang="ru-RU" b="1" dirty="0" smtClean="0"/>
              <a:t>    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120882" y="1158665"/>
            <a:ext cx="29298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8509656" y="1308353"/>
            <a:ext cx="3284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/>
              <a:t>            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91070" y="965023"/>
            <a:ext cx="28929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  <a:p>
            <a:endParaRPr lang="ru-RU" alt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46449" y="1234703"/>
            <a:ext cx="6585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Насыпание из кулачка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44" y="1677684"/>
            <a:ext cx="4669997" cy="3902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965399" y="1250343"/>
            <a:ext cx="51193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симметрично двумя руками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108" y="1669363"/>
            <a:ext cx="5178490" cy="391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096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15" y="0"/>
            <a:ext cx="12294637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0" y="1315616"/>
            <a:ext cx="5840963" cy="2026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38"/>
              </a:spcBef>
              <a:spcAft>
                <a:spcPts val="1425"/>
              </a:spcAft>
              <a:buSzPct val="45000"/>
            </a:pP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Согласие и желание ребенка.</a:t>
            </a:r>
          </a:p>
          <a:p>
            <a:pPr>
              <a:spcBef>
                <a:spcPts val="638"/>
              </a:spcBef>
              <a:spcAft>
                <a:spcPts val="1425"/>
              </a:spcAft>
              <a:buSzPct val="45000"/>
            </a:pP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Специальная подготовка педагога, его творческий подход к проведению занятий.</a:t>
            </a:r>
          </a:p>
          <a:p>
            <a:pPr>
              <a:spcBef>
                <a:spcPts val="638"/>
              </a:spcBef>
              <a:spcAft>
                <a:spcPts val="1425"/>
              </a:spcAft>
              <a:buSzPct val="45000"/>
            </a:pP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У детей не должно быть аллергии на пыль от сухого песка, кожных заболеваний и порезов на руках</a:t>
            </a:r>
            <a:r>
              <a:rPr lang="ru-RU" altLang="ru-RU" dirty="0" smtClean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endParaRPr lang="ru-RU" altLang="ru-R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08914" y="1782147"/>
            <a:ext cx="57849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38"/>
              </a:spcBef>
              <a:spcAft>
                <a:spcPts val="1425"/>
              </a:spcAft>
              <a:buSzPct val="45000"/>
            </a:pP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Нельзя намеренно выбрасывать песок из песочницы.</a:t>
            </a:r>
          </a:p>
          <a:p>
            <a:pPr>
              <a:spcBef>
                <a:spcPts val="638"/>
              </a:spcBef>
              <a:spcAft>
                <a:spcPts val="1425"/>
              </a:spcAft>
              <a:buSzPct val="45000"/>
            </a:pP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Нельзя бросать песок в других или брать его в рот.</a:t>
            </a:r>
          </a:p>
          <a:p>
            <a:pPr>
              <a:spcBef>
                <a:spcPts val="638"/>
              </a:spcBef>
              <a:spcAft>
                <a:spcPts val="1425"/>
              </a:spcAft>
              <a:buSzPct val="45000"/>
            </a:pP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После игры надо помочь Песочной фее убрать все игрушки на свои места.</a:t>
            </a:r>
          </a:p>
          <a:p>
            <a:pPr>
              <a:spcBef>
                <a:spcPts val="638"/>
              </a:spcBef>
              <a:spcAft>
                <a:spcPts val="1425"/>
              </a:spcAft>
              <a:buSzPct val="45000"/>
            </a:pP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После игры в песке надо помыть ручки.</a:t>
            </a: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6612" y="531845"/>
            <a:ext cx="7531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при работе с песком:</a:t>
            </a:r>
            <a:endParaRPr lang="ru-RU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88833" y="531844"/>
            <a:ext cx="51971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при работе с песком:</a:t>
            </a:r>
          </a:p>
        </p:txBody>
      </p:sp>
    </p:spTree>
    <p:extLst>
      <p:ext uri="{BB962C8B-B14F-4D97-AF65-F5344CB8AC3E}">
        <p14:creationId xmlns:p14="http://schemas.microsoft.com/office/powerpoint/2010/main" val="3239983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" y="1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215319" y="74645"/>
            <a:ext cx="54434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  <a:p>
            <a:endParaRPr lang="ru-RU" altLang="ru-RU" b="1" dirty="0"/>
          </a:p>
          <a:p>
            <a:r>
              <a:rPr lang="ru-RU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Торнадо 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53" y="1274974"/>
            <a:ext cx="3864525" cy="337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77127" y="259311"/>
            <a:ext cx="38458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засыпания стола</a:t>
            </a:r>
            <a:endParaRPr lang="ru-RU" alt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724122" y="1125211"/>
            <a:ext cx="26685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/>
              <a:t>                    </a:t>
            </a:r>
          </a:p>
          <a:p>
            <a:endParaRPr lang="ru-RU" altLang="ru-RU" b="1" dirty="0" smtClean="0"/>
          </a:p>
          <a:p>
            <a:r>
              <a:rPr lang="ru-RU" alt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Волна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665" y="2547155"/>
            <a:ext cx="3907276" cy="344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 flipH="1">
            <a:off x="7487849" y="1343608"/>
            <a:ext cx="297176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  <a:p>
            <a:endParaRPr lang="ru-RU" altLang="ru-RU" b="1" dirty="0"/>
          </a:p>
          <a:p>
            <a:endParaRPr lang="ru-RU" altLang="ru-RU" b="1" dirty="0" smtClean="0"/>
          </a:p>
          <a:p>
            <a:endParaRPr lang="ru-RU" altLang="ru-RU" b="1" dirty="0"/>
          </a:p>
          <a:p>
            <a:endParaRPr lang="ru-RU" altLang="ru-RU" b="1" dirty="0" smtClean="0"/>
          </a:p>
          <a:p>
            <a:endParaRPr lang="ru-RU" altLang="ru-RU" b="1" dirty="0"/>
          </a:p>
          <a:p>
            <a:endParaRPr lang="ru-RU" altLang="ru-RU" b="1" dirty="0" smtClean="0"/>
          </a:p>
          <a:p>
            <a:endParaRPr lang="ru-RU" altLang="ru-RU" b="1" dirty="0"/>
          </a:p>
          <a:p>
            <a:endParaRPr lang="ru-RU" altLang="ru-RU" b="1" dirty="0" smtClean="0"/>
          </a:p>
          <a:p>
            <a:endParaRPr lang="ru-RU" altLang="ru-RU" b="1" dirty="0"/>
          </a:p>
          <a:p>
            <a:r>
              <a:rPr lang="ru-RU" altLang="ru-RU" b="1" dirty="0" smtClean="0"/>
              <a:t>       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703836" y="1"/>
            <a:ext cx="24477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/>
              <a:t>      </a:t>
            </a:r>
          </a:p>
          <a:p>
            <a:r>
              <a:rPr lang="ru-RU" altLang="ru-RU" b="1" dirty="0"/>
              <a:t> </a:t>
            </a:r>
            <a:r>
              <a:rPr lang="ru-RU" altLang="ru-RU" b="1" dirty="0" smtClean="0"/>
              <a:t>       </a:t>
            </a:r>
          </a:p>
          <a:p>
            <a:r>
              <a:rPr lang="ru-RU" altLang="ru-RU" b="1" dirty="0"/>
              <a:t> </a:t>
            </a:r>
            <a:r>
              <a:rPr lang="ru-RU" altLang="ru-RU" b="1" dirty="0" smtClean="0"/>
              <a:t>     </a:t>
            </a:r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428" y="3691704"/>
            <a:ext cx="3645426" cy="297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702629" y="2126681"/>
            <a:ext cx="33467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  <a:p>
            <a:endParaRPr lang="ru-RU" altLang="ru-RU" b="1" dirty="0"/>
          </a:p>
          <a:p>
            <a:endParaRPr lang="ru-RU" altLang="ru-RU" b="1" dirty="0"/>
          </a:p>
          <a:p>
            <a:r>
              <a:rPr lang="ru-RU" altLang="ru-RU" b="1" dirty="0" smtClean="0"/>
              <a:t>     </a:t>
            </a:r>
            <a:r>
              <a:rPr lang="ru-RU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Просеивание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flipH="1">
            <a:off x="10049068" y="3345276"/>
            <a:ext cx="20276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  <a:p>
            <a:endParaRPr lang="ru-RU" altLang="ru-RU" b="1" dirty="0"/>
          </a:p>
        </p:txBody>
      </p:sp>
    </p:spTree>
    <p:extLst>
      <p:ext uri="{BB962C8B-B14F-4D97-AF65-F5344CB8AC3E}">
        <p14:creationId xmlns:p14="http://schemas.microsoft.com/office/powerpoint/2010/main" val="350159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410547" y="74645"/>
            <a:ext cx="62482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  <a:p>
            <a:endParaRPr lang="ru-RU" altLang="ru-RU" b="1" dirty="0"/>
          </a:p>
          <a:p>
            <a:endParaRPr lang="ru-RU" altLang="ru-RU" b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3977127" y="259311"/>
            <a:ext cx="38458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засыпания стола</a:t>
            </a:r>
            <a:endParaRPr lang="ru-RU" alt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87321" y="704591"/>
            <a:ext cx="29795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/>
              <a:t>                    </a:t>
            </a:r>
          </a:p>
          <a:p>
            <a:endParaRPr lang="ru-RU" altLang="ru-RU" b="1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83" y="1182170"/>
            <a:ext cx="4473584" cy="364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 flipH="1">
            <a:off x="7487849" y="1343608"/>
            <a:ext cx="297176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  <a:p>
            <a:endParaRPr lang="ru-RU" altLang="ru-RU" b="1" dirty="0"/>
          </a:p>
          <a:p>
            <a:endParaRPr lang="ru-RU" altLang="ru-RU" b="1" dirty="0" smtClean="0"/>
          </a:p>
          <a:p>
            <a:endParaRPr lang="ru-RU" altLang="ru-RU" b="1" dirty="0"/>
          </a:p>
          <a:p>
            <a:endParaRPr lang="ru-RU" altLang="ru-RU" b="1" dirty="0" smtClean="0"/>
          </a:p>
          <a:p>
            <a:endParaRPr lang="ru-RU" altLang="ru-RU" b="1" dirty="0"/>
          </a:p>
          <a:p>
            <a:endParaRPr lang="ru-RU" altLang="ru-RU" b="1" dirty="0" smtClean="0"/>
          </a:p>
          <a:p>
            <a:endParaRPr lang="ru-RU" altLang="ru-RU" b="1" dirty="0"/>
          </a:p>
          <a:p>
            <a:endParaRPr lang="ru-RU" altLang="ru-RU" b="1" dirty="0" smtClean="0"/>
          </a:p>
          <a:p>
            <a:endParaRPr lang="ru-RU" altLang="ru-RU" b="1" dirty="0"/>
          </a:p>
          <a:p>
            <a:r>
              <a:rPr lang="ru-RU" altLang="ru-RU" b="1" dirty="0" smtClean="0"/>
              <a:t>       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703836" y="1"/>
            <a:ext cx="24477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/>
              <a:t>      </a:t>
            </a:r>
          </a:p>
          <a:p>
            <a:r>
              <a:rPr lang="ru-RU" altLang="ru-RU" b="1" dirty="0"/>
              <a:t> </a:t>
            </a:r>
            <a:r>
              <a:rPr lang="ru-RU" altLang="ru-RU" b="1" dirty="0" smtClean="0"/>
              <a:t>       </a:t>
            </a:r>
          </a:p>
          <a:p>
            <a:r>
              <a:rPr lang="ru-RU" altLang="ru-RU" b="1" dirty="0"/>
              <a:t> </a:t>
            </a:r>
            <a:r>
              <a:rPr lang="ru-RU" altLang="ru-RU" b="1" dirty="0" smtClean="0"/>
              <a:t>    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902720" y="1166327"/>
            <a:ext cx="3986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  <a:p>
            <a:endParaRPr lang="ru-RU" altLang="ru-RU" b="1" dirty="0"/>
          </a:p>
          <a:p>
            <a:endParaRPr lang="ru-RU" altLang="ru-RU" b="1" dirty="0" smtClean="0"/>
          </a:p>
          <a:p>
            <a:endParaRPr lang="ru-RU" altLang="ru-RU" b="1" dirty="0"/>
          </a:p>
          <a:p>
            <a:r>
              <a:rPr lang="ru-RU" altLang="ru-RU" b="1" dirty="0" smtClean="0"/>
              <a:t>      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522" y="2055512"/>
            <a:ext cx="4379610" cy="361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 flipH="1">
            <a:off x="8584162" y="997974"/>
            <a:ext cx="34925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  <a:p>
            <a:endParaRPr lang="ru-RU" altLang="ru-RU" b="1" dirty="0"/>
          </a:p>
          <a:p>
            <a:r>
              <a:rPr lang="ru-RU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Расхлопывание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30220" y="624476"/>
            <a:ext cx="51096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Дождик 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576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Прямоугольник 4"/>
          <p:cNvSpPr/>
          <p:nvPr/>
        </p:nvSpPr>
        <p:spPr>
          <a:xfrm>
            <a:off x="113902" y="-130629"/>
            <a:ext cx="3478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кондитерского шприца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8" y="1097132"/>
            <a:ext cx="3866063" cy="3689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65223" y="513992"/>
            <a:ext cx="39084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  <a:p>
            <a:endParaRPr lang="ru-RU" alt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массажного мячика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036" y="1596097"/>
            <a:ext cx="4068628" cy="3290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 flipH="1">
            <a:off x="5606564" y="513992"/>
            <a:ext cx="418124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  <a:p>
            <a:endParaRPr lang="ru-RU" altLang="ru-RU" b="1" dirty="0"/>
          </a:p>
          <a:p>
            <a:endParaRPr lang="ru-RU" altLang="ru-RU" b="1" dirty="0" smtClean="0"/>
          </a:p>
          <a:p>
            <a:endParaRPr lang="ru-RU" altLang="ru-RU" b="1" dirty="0" smtClean="0"/>
          </a:p>
          <a:p>
            <a:endParaRPr lang="ru-RU" altLang="ru-RU" b="1" dirty="0"/>
          </a:p>
          <a:p>
            <a:endParaRPr lang="ru-RU" altLang="ru-RU" b="1" dirty="0" smtClean="0"/>
          </a:p>
          <a:p>
            <a:endParaRPr lang="ru-RU" altLang="ru-RU" b="1" dirty="0"/>
          </a:p>
          <a:p>
            <a:endParaRPr lang="ru-RU" altLang="ru-RU" b="1" dirty="0" smtClean="0"/>
          </a:p>
          <a:p>
            <a:endParaRPr lang="ru-RU" altLang="ru-RU" b="1" dirty="0"/>
          </a:p>
          <a:p>
            <a:endParaRPr lang="ru-RU" altLang="ru-RU" b="1" dirty="0" smtClean="0"/>
          </a:p>
          <a:p>
            <a:endParaRPr lang="ru-RU" altLang="ru-RU" b="1" dirty="0"/>
          </a:p>
          <a:p>
            <a:endParaRPr lang="ru-RU" altLang="ru-RU" b="1" dirty="0" smtClean="0"/>
          </a:p>
          <a:p>
            <a:endParaRPr lang="ru-RU" altLang="ru-RU" b="1" dirty="0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6279501" y="678844"/>
            <a:ext cx="66490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  <a:p>
            <a:endParaRPr lang="ru-RU" altLang="ru-RU" b="1" dirty="0"/>
          </a:p>
          <a:p>
            <a:endParaRPr lang="ru-RU" altLang="ru-RU" b="1" dirty="0" smtClean="0"/>
          </a:p>
          <a:p>
            <a:endParaRPr lang="ru-RU" altLang="ru-RU" b="1" dirty="0"/>
          </a:p>
          <a:p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436" y="693614"/>
            <a:ext cx="3757916" cy="3566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61657" y="0"/>
            <a:ext cx="5004679" cy="461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для </a:t>
            </a:r>
            <a:r>
              <a:rPr lang="ru-RU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рисования</a:t>
            </a:r>
            <a:endParaRPr lang="ru-RU" sz="2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685664" y="241803"/>
            <a:ext cx="2959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Выдувание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8546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" y="0"/>
            <a:ext cx="12192000" cy="6857999"/>
          </a:xfrm>
        </p:spPr>
      </p:pic>
      <p:sp>
        <p:nvSpPr>
          <p:cNvPr id="5" name="Прямоугольник 4"/>
          <p:cNvSpPr/>
          <p:nvPr/>
        </p:nvSpPr>
        <p:spPr>
          <a:xfrm>
            <a:off x="154254" y="289249"/>
            <a:ext cx="23847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89853" y="23798"/>
            <a:ext cx="2183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  <a:p>
            <a:endParaRPr lang="ru-RU" alt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66531" y="622553"/>
            <a:ext cx="569198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  <a:p>
            <a:endParaRPr lang="ru-RU" altLang="ru-RU" b="1" dirty="0"/>
          </a:p>
          <a:p>
            <a:endParaRPr lang="ru-RU" altLang="ru-RU" b="1" dirty="0" smtClean="0"/>
          </a:p>
          <a:p>
            <a:endParaRPr lang="ru-RU" altLang="ru-RU" b="1" dirty="0" smtClean="0"/>
          </a:p>
          <a:p>
            <a:endParaRPr lang="ru-RU" altLang="ru-RU" b="1" dirty="0"/>
          </a:p>
          <a:p>
            <a:endParaRPr lang="ru-RU" altLang="ru-RU" b="1" dirty="0" smtClean="0"/>
          </a:p>
          <a:p>
            <a:endParaRPr lang="ru-RU" altLang="ru-RU" b="1" dirty="0"/>
          </a:p>
          <a:p>
            <a:endParaRPr lang="ru-RU" altLang="ru-RU" b="1" dirty="0" smtClean="0"/>
          </a:p>
          <a:p>
            <a:endParaRPr lang="ru-RU" altLang="ru-RU" b="1" dirty="0"/>
          </a:p>
          <a:p>
            <a:endParaRPr lang="ru-RU" altLang="ru-RU" b="1" dirty="0" smtClean="0"/>
          </a:p>
          <a:p>
            <a:endParaRPr lang="ru-RU" altLang="ru-RU" b="1" dirty="0"/>
          </a:p>
          <a:p>
            <a:endParaRPr lang="ru-RU" altLang="ru-RU" b="1" dirty="0" smtClean="0"/>
          </a:p>
          <a:p>
            <a:endParaRPr lang="ru-RU" altLang="ru-RU" b="1" dirty="0"/>
          </a:p>
          <a:p>
            <a:r>
              <a:rPr lang="ru-RU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55" y="935580"/>
            <a:ext cx="4147158" cy="318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 flipH="1">
            <a:off x="5710379" y="74878"/>
            <a:ext cx="72181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/>
          </a:p>
          <a:p>
            <a:endParaRPr lang="ru-RU" altLang="ru-RU" b="1" dirty="0"/>
          </a:p>
          <a:p>
            <a:endParaRPr lang="ru-RU" altLang="ru-RU" b="1" dirty="0" smtClean="0"/>
          </a:p>
          <a:p>
            <a:endParaRPr lang="ru-RU" altLang="ru-RU" b="1" dirty="0"/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8685665" y="89843"/>
            <a:ext cx="3201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трафаретов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337" y="513991"/>
            <a:ext cx="3632356" cy="325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 flipH="1">
            <a:off x="4749282" y="513992"/>
            <a:ext cx="37170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декоративных украшений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810" y="1270711"/>
            <a:ext cx="3664127" cy="33221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61657" y="0"/>
            <a:ext cx="5004679" cy="461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для </a:t>
            </a:r>
            <a:r>
              <a:rPr lang="ru-RU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рисования</a:t>
            </a:r>
            <a:endParaRPr lang="ru-RU" sz="2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54254" y="459175"/>
            <a:ext cx="7196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ситечка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3681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121298"/>
            <a:ext cx="121920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Песочное рисование или волшебный песок в руках ребёнка</a:t>
            </a:r>
          </a:p>
          <a:p>
            <a:pPr algn="ctr">
              <a:spcAft>
                <a:spcPts val="600"/>
              </a:spcAft>
            </a:pPr>
            <a:endParaRPr lang="ru-RU" sz="2000" b="1" i="1" kern="15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ru-RU" kern="15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Игра с песком - самая универсальная, увлекательная, интересная игра для детей любого возраста.                                            Мы сразу вспоминаем своё детство во дворе в песочнице с лопатками, ведёрками и палочками, и летние каникулы на море, когда с наслаждением зарывались в песок руками и ногами, оставляя «торчать» только одну голову, </a:t>
            </a:r>
            <a: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                                          </a:t>
            </a:r>
            <a:r>
              <a:rPr lang="ru-RU" kern="15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которая смотрела на мир как-то по-другому. Мягкий песок, прогретый солнцем, оказывал благотворное воздействие на нас, детей, в особенности на эмоциональное  </a:t>
            </a:r>
            <a:r>
              <a:rPr lang="ru-RU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состояние…Рисование песком целительно уже само по себе.</a:t>
            </a:r>
          </a:p>
          <a:p>
            <a:pPr algn="ctr">
              <a:spcAft>
                <a:spcPts val="600"/>
              </a:spcAft>
            </a:pPr>
            <a:endParaRPr lang="ru-RU" kern="150" dirty="0" smtClean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Песок привлекает дошколят возможностью делать лепёшки, варить кашу, строить башенки, домики-пещерки для                      своих игрушек, всевозможные дороги для машинок или извилистые канавки и озёра для воды…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Приятно ощущать песок в руках, когда пропускаешь его тонкой струйкой сквозь пальцы.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появляющиеся и исчезающие следы на песке «говорят» нам о его мягкости и одновременно твердости. </a:t>
            </a:r>
          </a:p>
          <a:p>
            <a:pPr algn="ctr"/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698" y="3874949"/>
            <a:ext cx="4177003" cy="278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22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9321" cy="68789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87421" y="475861"/>
            <a:ext cx="5346442" cy="96415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/>
            </a:r>
            <a:b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531781"/>
            <a:ext cx="11094101" cy="1460759"/>
          </a:xfrm>
        </p:spPr>
        <p:txBody>
          <a:bodyPr>
            <a:noAutofit/>
          </a:bodyPr>
          <a:lstStyle/>
          <a:p>
            <a:endParaRPr lang="ru-RU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1297" y="410547"/>
            <a:ext cx="1184054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Таким образом, можно сделать следующие выводы:</a:t>
            </a:r>
          </a:p>
          <a:p>
            <a:pPr>
              <a:spcAft>
                <a:spcPts val="600"/>
              </a:spcAft>
            </a:pPr>
            <a:r>
              <a:rPr lang="ru-RU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- Песочная </a:t>
            </a:r>
            <a: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анимация или рисование песком-это прекрасный и при этом расслабляющий процесс, который позволяет </a:t>
            </a:r>
            <a:r>
              <a:rPr lang="ru-RU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раскрыть свой </a:t>
            </a:r>
            <a: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внутренний мир. Рисование песком позитивно влияет на эмоциональное самочувствие </a:t>
            </a:r>
            <a:r>
              <a:rPr lang="ru-RU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детей.</a:t>
            </a:r>
          </a:p>
          <a:p>
            <a:pPr>
              <a:spcAft>
                <a:spcPts val="600"/>
              </a:spcAft>
            </a:pPr>
            <a:r>
              <a:rPr lang="ru-RU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- Дает </a:t>
            </a:r>
            <a: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возможность спокойной эмоциональной разгрузки, выражений через песочный рисунок, снятие эмоционального напряжения через ощущение тактильных прикосновений к </a:t>
            </a:r>
            <a:r>
              <a:rPr lang="ru-RU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песку</a:t>
            </a:r>
            <a: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r>
              <a:rPr lang="ru-RU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ru-RU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-Дополненное </a:t>
            </a:r>
            <a: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расслабляющими мелодиями, позволяет достичь душевного спокойствия, снять нервное напряжение, развить творческий потенциал, выразить внутренние </a:t>
            </a:r>
            <a:r>
              <a:rPr lang="ru-RU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ощущения.</a:t>
            </a:r>
          </a:p>
          <a:p>
            <a:pPr>
              <a:spcAft>
                <a:spcPts val="600"/>
              </a:spcAft>
            </a:pPr>
            <a:r>
              <a:rPr lang="ru-RU" kern="15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  </a:t>
            </a:r>
            <a:endParaRPr lang="ru-RU" sz="16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00604" y="0"/>
            <a:ext cx="66433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Выводы. Песочное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или песочная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анимация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5355771"/>
            <a:ext cx="12182665" cy="1028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Рисование песком – это погружение в сказку, мир фантазий, причудливых образов, извилистых линий. </a:t>
            </a:r>
          </a:p>
          <a:p>
            <a:pPr>
              <a:spcAft>
                <a:spcPts val="600"/>
              </a:spcAft>
            </a:pPr>
            <a: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Создание картины песком  – увлекательный процесс, он  затрагивает все сферы чувств, пробуждает творчество, расслабляет и вдохновляет одновременно.</a:t>
            </a:r>
            <a:r>
              <a:rPr lang="ru-RU" kern="15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      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891" y="2672705"/>
            <a:ext cx="3040545" cy="252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0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76" y="-74511"/>
            <a:ext cx="12453258" cy="7109794"/>
          </a:xfrm>
        </p:spPr>
      </p:pic>
      <p:sp>
        <p:nvSpPr>
          <p:cNvPr id="3" name="Прямоугольник 2"/>
          <p:cNvSpPr/>
          <p:nvPr/>
        </p:nvSpPr>
        <p:spPr>
          <a:xfrm>
            <a:off x="3181739" y="0"/>
            <a:ext cx="45735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2637" y="1323439"/>
            <a:ext cx="9134669" cy="6042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38"/>
              </a:spcBef>
              <a:spcAft>
                <a:spcPts val="1425"/>
              </a:spcAft>
              <a:buSzPct val="45000"/>
            </a:pPr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38"/>
              </a:spcBef>
              <a:spcAft>
                <a:spcPts val="1425"/>
              </a:spcAft>
              <a:buSzPct val="45000"/>
            </a:pP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38"/>
              </a:spcBef>
              <a:spcAft>
                <a:spcPts val="1425"/>
              </a:spcAft>
              <a:buSzPct val="45000"/>
            </a:pPr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38"/>
              </a:spcBef>
              <a:spcAft>
                <a:spcPts val="1425"/>
              </a:spcAft>
              <a:buSzPct val="45000"/>
            </a:pPr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38"/>
              </a:spcBef>
              <a:spcAft>
                <a:spcPts val="1425"/>
              </a:spcAft>
              <a:buSzPct val="45000"/>
            </a:pP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38"/>
              </a:spcBef>
              <a:spcAft>
                <a:spcPts val="1425"/>
              </a:spcAft>
              <a:buSzPct val="45000"/>
            </a:pPr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38"/>
              </a:spcBef>
              <a:spcAft>
                <a:spcPts val="1425"/>
              </a:spcAft>
              <a:buSzPct val="45000"/>
            </a:pP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38"/>
              </a:spcBef>
              <a:spcAft>
                <a:spcPts val="1425"/>
              </a:spcAft>
              <a:buSzPct val="45000"/>
            </a:pPr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38"/>
              </a:spcBef>
              <a:spcAft>
                <a:spcPts val="1425"/>
              </a:spcAft>
              <a:buSzPct val="45000"/>
            </a:pP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38"/>
              </a:spcBef>
              <a:spcAft>
                <a:spcPts val="1425"/>
              </a:spcAft>
              <a:buSzPct val="45000"/>
            </a:pPr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38"/>
              </a:spcBef>
              <a:spcAft>
                <a:spcPts val="1425"/>
              </a:spcAft>
              <a:buSzPct val="45000"/>
            </a:pP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29463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Замок из песка</a:t>
            </a:r>
          </a:p>
          <a:p>
            <a:pPr algn="ctr"/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Елена Панкратова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строю замок из песка,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чувствами в нем буду править,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Уходит боль, печаль, тоска,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 можно все еще исправить.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замке поселю Мечту,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как солнце золотое,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грез песчаных красоту,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смыть прибрежною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волною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41567" y="466532"/>
            <a:ext cx="395306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строю замок из песка,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нем будут жить Любовь и Нежность,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будет крепок на века,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бы отвергнуть безнадежность.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  даже если в сильный шторм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Дано разрушить все  прибою,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Я,  воссоздав величье форм,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 замок заново построю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7545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61658" y="242596"/>
            <a:ext cx="41573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Рекомендуемая </a:t>
            </a:r>
            <a:r>
              <a:rPr lang="ru-RU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</a:p>
          <a:p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5273" y="1685521"/>
            <a:ext cx="8938727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38"/>
              </a:spcBef>
              <a:spcAft>
                <a:spcPts val="1425"/>
              </a:spcAft>
              <a:buSzPct val="45000"/>
            </a:pPr>
            <a:r>
              <a:rPr lang="ru-RU" alt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Грабенко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Т., </a:t>
            </a:r>
            <a:r>
              <a:rPr lang="ru-RU" alt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Зинкевич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-Евстигнеева Т. Чудеса на песке.</a:t>
            </a:r>
          </a:p>
          <a:p>
            <a:pPr>
              <a:spcBef>
                <a:spcPts val="638"/>
              </a:spcBef>
              <a:spcAft>
                <a:spcPts val="1425"/>
              </a:spcAft>
              <a:buSzPct val="45000"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Хоменко И. Н. Коррекционно-диагностический комплекс «Песочная магия» </a:t>
            </a:r>
          </a:p>
          <a:p>
            <a:pPr>
              <a:spcBef>
                <a:spcPts val="638"/>
              </a:spcBef>
              <a:spcAft>
                <a:spcPts val="1425"/>
              </a:spcAft>
              <a:buSzPct val="45000"/>
            </a:pPr>
            <a:r>
              <a:rPr lang="ru-RU" alt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Кузуб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Н.В., </a:t>
            </a:r>
            <a:r>
              <a:rPr lang="ru-RU" alt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Осипук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Э.И. В гостях у песочной феи.</a:t>
            </a:r>
          </a:p>
          <a:p>
            <a:pPr>
              <a:spcBef>
                <a:spcPts val="638"/>
              </a:spcBef>
              <a:spcAft>
                <a:spcPts val="1425"/>
              </a:spcAft>
              <a:buSzPct val="45000"/>
            </a:pPr>
            <a:r>
              <a:rPr lang="ru-RU" alt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Зейц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 Пишем и рисуем на песке.</a:t>
            </a:r>
          </a:p>
        </p:txBody>
      </p:sp>
    </p:spTree>
    <p:extLst>
      <p:ext uri="{BB962C8B-B14F-4D97-AF65-F5344CB8AC3E}">
        <p14:creationId xmlns:p14="http://schemas.microsoft.com/office/powerpoint/2010/main" val="2204607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19" y="0"/>
            <a:ext cx="12294637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505820" y="2462779"/>
            <a:ext cx="8206221" cy="768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 !!!</a:t>
            </a:r>
            <a:endParaRPr lang="ru-RU" sz="4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38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98580" y="-167950"/>
            <a:ext cx="12490580" cy="70259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30629" y="-167949"/>
            <a:ext cx="121484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i="1" kern="150" dirty="0" smtClean="0">
              <a:solidFill>
                <a:srgbClr val="000000"/>
              </a:solidFill>
              <a:effectLst/>
              <a:latin typeface="Tahoma, Geneva, sans-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ctr"/>
            <a:endParaRPr lang="ru-RU" b="1" i="1" kern="150" dirty="0">
              <a:solidFill>
                <a:srgbClr val="000000"/>
              </a:solidFill>
              <a:latin typeface="Tahoma, Geneva, sans-serif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47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87421" y="475861"/>
            <a:ext cx="5346442" cy="96415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/>
            </a:r>
            <a:b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" y="1380931"/>
            <a:ext cx="11094101" cy="1460759"/>
          </a:xfrm>
        </p:spPr>
        <p:txBody>
          <a:bodyPr>
            <a:noAutofit/>
          </a:bodyPr>
          <a:lstStyle/>
          <a:p>
            <a:endParaRPr lang="ru-RU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3935" y="5365102"/>
            <a:ext cx="11476653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Рисование песком «</a:t>
            </a:r>
            <a:r>
              <a:rPr lang="ru-RU" kern="15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Sаnd-Art</a:t>
            </a:r>
            <a: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» – удивительно интересное и очень «живое» занятие для детей и взрослых. </a:t>
            </a:r>
            <a:endParaRPr lang="ru-RU" kern="150" dirty="0" smtClean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Песочные </a:t>
            </a:r>
            <a: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рисунки дают прекрасную возможность принять, раскрыть и проявить в творчестве множество граней собственного «Я». Это новое направление.</a:t>
            </a:r>
            <a:endParaRPr lang="ru-RU" sz="1600" kern="15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314" y="0"/>
            <a:ext cx="116352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психологические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аспекты использования песка</a:t>
            </a:r>
          </a:p>
          <a:p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рассматривать педагогические и психологические аспекты использования песка, то трудно его переоценить – это и замечательный сенсорный материал, и непревзойдённая по своим возможностям предметно-игровая среда, и великолепный материал для изобразительной творческой деятельности, экспериментирования, конструирования, созидания, познания...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94922" y="1688841"/>
            <a:ext cx="84970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Задача педагога-психолога, педагога – дать возможность ребёнку окунуться в мир детства, быть творческим, спонтанным, увидеть и принять себя иным, почувствовать себя автором не только данной песочной фантазии, но и автором своей жизни</a:t>
            </a:r>
            <a:r>
              <a:rPr lang="ru-RU" kern="15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ru-RU" kern="15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314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4103" y="-18253"/>
            <a:ext cx="12335067" cy="68945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" y="0"/>
            <a:ext cx="1228686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Песочная анимация, сыпучая анимация или техника порошка-стиль изобразительного искусства, а также технология создания анимационных фильмов, появилась в 70-е годы ХХ века. Основоположником стиля </a:t>
            </a:r>
            <a:r>
              <a:rPr lang="ru-RU" sz="1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стала канадская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режиссёр-мультипликатор 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Кэролин Лиф. Первый фильм, созданный Лиф - «Песок, или Петя и серый волк»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музыку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Прокофьева. 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Фильм был сделан в технике порошка, которая тогда была совершенно не знакома. 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Черный порошок рассыпался по стеклу, и Кэролайн Лиф при помощи пальцев собирала этот порошок в определенные фигуры, образы. 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так, передвигая этот порошок, она рассказала историю про Петю и волка.                                                                                                Причем она выбрала порошок не случайно, потому что именно эта техника позволила ей максимально использовать трансформацию материала. У нее весь фильм был построен на трансформации. Дело в том, что по ее сюжету-волк все время превращался в какие-то другие предметы. 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Лиф приобрела мировую известность и попала в список «Десять лучших режиссеров мира всех времен» благодаря фильму «Улица»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374" y="3105835"/>
            <a:ext cx="5099287" cy="34321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78694" y="-36504"/>
            <a:ext cx="26765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Немного истории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564" y="3105835"/>
            <a:ext cx="4576221" cy="343216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38531" y="2842970"/>
            <a:ext cx="4674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72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2331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4644" y="214604"/>
            <a:ext cx="12117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kern="150" dirty="0" smtClean="0">
                <a:solidFill>
                  <a:srgbClr val="000000"/>
                </a:solidFill>
                <a:effectLst/>
                <a:latin typeface="Tahoma, Geneva, sans-serif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ru-RU" sz="16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6223" y="83510"/>
            <a:ext cx="1219200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b="1" i="1" kern="15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Что даёт нам этот новый метод рисование песком:</a:t>
            </a:r>
          </a:p>
          <a:p>
            <a:pPr algn="ctr">
              <a:spcAft>
                <a:spcPts val="600"/>
              </a:spcAft>
            </a:pPr>
            <a:endParaRPr lang="ru-RU" sz="1600" b="1" i="1" kern="150" dirty="0" smtClean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600" kern="15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Дает возможность прикоснуться к глубинному, подлинному Я, восстановить свою психическую целостность, способствует расслаблению и снятию напряжения. Это возможность мягко прикоснуться к своему бессознательному, исследовать самые разные грани проявления своего Я.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endParaRPr lang="ru-RU" sz="1600" kern="15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600" kern="15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Метод помогает войти в контакт со своими чувствами. А иногда невербальное средство оказывается единственным инструментом, вскрывающим и проясняющим интенсивные чувства и убеждения, которые кажутся непреодолимыми.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endParaRPr lang="ru-RU" sz="1600" kern="15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600" kern="15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Работа с песком помогает вдохновиться, вернуть утерянную спонтанность, развить внутреннюю свободу и почувствовать забытые ощущения счастья и творчества. А главное, ощутить себя автором не только данного произведения, но и автором своей жизни. Высвобождается внутренняя энергия, приходит осознание того, Что я хочу делать и Как.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endParaRPr lang="ru-RU" sz="1600" kern="15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600" kern="15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 этом арт-терапевтическом процессе приобретается ценный опыт позитивных изменений. Постепенно происходит углубленное самопознание, </a:t>
            </a:r>
            <a:r>
              <a:rPr lang="ru-RU" sz="1600" kern="15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самопринятие</a:t>
            </a:r>
            <a:r>
              <a:rPr lang="ru-RU" sz="1600" kern="15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гармонизация развития, личностный рост. Это потенциальный путь к самоопределению, самореализации и </a:t>
            </a:r>
            <a:r>
              <a:rPr lang="ru-RU" sz="1600" kern="15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самоактуализации</a:t>
            </a:r>
            <a:r>
              <a:rPr lang="ru-RU" sz="1600" kern="15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личности, а также повышению самооценки, уверенности в себе.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endParaRPr lang="ru-RU" sz="1600" kern="15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600" kern="15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Внутренние конфликты и переживания легче выражаются с помощью зрительных образов, чем вербально. Невербальные формы коммуникации могут с большей вероятностью избежать сознательной цензуры и рационализации, что ускоряет положительные изменения личности. К тому же, при переводе бессознательного в видимую и ощутимую форму, появляется реальный творческий продукт, который не может отрицать сознание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629437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233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5273" y="121298"/>
            <a:ext cx="1177523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Что даёт нам этот новый метод рисование песком:</a:t>
            </a:r>
          </a:p>
          <a:p>
            <a:pPr lvl="0" algn="just">
              <a:spcAft>
                <a:spcPts val="0"/>
              </a:spcAft>
            </a:pPr>
            <a:endParaRPr lang="ru-RU" sz="1600" kern="150" dirty="0" smtClean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ru-RU" sz="1600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6. Процесс прост и приятен. Не требуется никаких специальных умений и навыков.                                                                                        </a:t>
            </a:r>
          </a:p>
          <a:p>
            <a:pPr lvl="0">
              <a:spcAft>
                <a:spcPts val="0"/>
              </a:spcAft>
            </a:pPr>
            <a:r>
              <a:rPr lang="ru-RU" sz="1600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1600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И сам материал -песок- необыкновенно приятен.</a:t>
            </a:r>
          </a:p>
          <a:p>
            <a:pPr lvl="0">
              <a:spcAft>
                <a:spcPts val="0"/>
              </a:spcAft>
            </a:pPr>
            <a:endParaRPr lang="ru-RU" sz="1600" kern="150" dirty="0" smtClean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ru-RU" sz="1600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7. Рисование песком дает возможность трансформации, мгновенного изменения творческого произведения без потери его красоты и не прибегая к полной реконструкции. Это похоже на саму жизнь – все время развивающуюся и изменяющуюся. Я думаю, что похоже и на внутреннюю жизнь человека.</a:t>
            </a:r>
          </a:p>
          <a:p>
            <a:pPr lvl="0" algn="just">
              <a:spcAft>
                <a:spcPts val="0"/>
              </a:spcAft>
            </a:pPr>
            <a:endParaRPr lang="ru-RU" sz="1600" kern="150" dirty="0" smtClean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ru-RU" sz="1600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8. Работая с песком на плоскости, движения становятся размеренными, синхронизируются с ритмом дыхания. А, работая с песком под музыку, задействуются одновременно зрительный, слуховой и кинестетический каналы, что позволяет полноценному восприятию этого мира, и возможностью вчувствоваться в него. Чего очень не хватает в нашей социальной жизни, где наш ум выносит о мире оценочные суждения. Это близко к медитативным техникам.</a:t>
            </a:r>
          </a:p>
          <a:p>
            <a:pPr lvl="0" algn="just">
              <a:spcAft>
                <a:spcPts val="0"/>
              </a:spcAft>
            </a:pPr>
            <a:endParaRPr lang="ru-RU" sz="1600" kern="150" dirty="0" smtClean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ru-RU" sz="1600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9. Техника помогает развить тонкую моторику, что особенно полезно для детей (потому что через стимуляцию пальцев рук развивается мозг) и для пожилых людей, т.к. с возрастом снижается чувствительность рук. А также для людей, работающих за компьютером. </a:t>
            </a:r>
          </a:p>
          <a:p>
            <a:pPr lvl="0" algn="just">
              <a:spcAft>
                <a:spcPts val="0"/>
              </a:spcAft>
            </a:pPr>
            <a:endParaRPr lang="ru-RU" sz="1600" kern="150" dirty="0" smtClean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>
              <a:spcAft>
                <a:spcPts val="600"/>
              </a:spcAft>
            </a:pPr>
            <a:r>
              <a:rPr lang="ru-RU" sz="1600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10. Рисовать можно двумя руками симметрично, что способствует гармоничному развитию двух полушарий головного мозга, и внутреннему центрированию. </a:t>
            </a:r>
            <a:endParaRPr lang="ru-RU" sz="1600" kern="15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42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7992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27992" y="0"/>
            <a:ext cx="1219200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kern="150" dirty="0">
              <a:solidFill>
                <a:srgbClr val="000000"/>
              </a:solidFill>
              <a:latin typeface="Tahoma, Geneva, sans-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kern="150" dirty="0" smtClean="0">
                <a:solidFill>
                  <a:srgbClr val="000000"/>
                </a:solidFill>
                <a:effectLst/>
                <a:latin typeface="Tahoma, Geneva, sans-serif"/>
                <a:ea typeface="SimSun" panose="02010600030101010101" pitchFamily="2" charset="-122"/>
                <a:cs typeface="Arial" panose="020B0604020202020204" pitchFamily="34" charset="0"/>
              </a:rPr>
              <a:t>        </a:t>
            </a:r>
            <a:endParaRPr lang="ru-RU" sz="16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7240" y="195942"/>
            <a:ext cx="11038115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endParaRPr lang="ru-RU" b="1" i="1" kern="150" dirty="0" smtClean="0">
              <a:solidFill>
                <a:srgbClr val="000000"/>
              </a:solidFill>
              <a:latin typeface="Tahoma, Geneva, sans-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ru-RU" sz="2000" b="1" i="1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Психологические </a:t>
            </a:r>
            <a:r>
              <a:rPr lang="ru-RU" sz="2000" b="1" i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проблемы, при которых полезно применять песочное рисование в сочетании с другими методами</a:t>
            </a:r>
            <a:r>
              <a:rPr lang="ru-RU" sz="2000" b="1" i="1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algn="ctr">
              <a:spcAft>
                <a:spcPts val="600"/>
              </a:spcAft>
            </a:pPr>
            <a:endParaRPr lang="ru-RU" b="1" i="1" kern="15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b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Проблемы поведения детей: </a:t>
            </a:r>
            <a: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агрессивность,  непослушание,  </a:t>
            </a:r>
            <a:r>
              <a:rPr lang="ru-RU" kern="15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гиперактивность</a:t>
            </a:r>
            <a:r>
              <a:rPr lang="ru-RU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endParaRPr lang="ru-RU" kern="15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b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Эмоциональные проблемы: </a:t>
            </a:r>
            <a: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неуверенность в себе, низкая самооценка, застенчивость, тревожность, страхи, ночные кошмары</a:t>
            </a:r>
            <a:r>
              <a:rPr lang="ru-RU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endParaRPr lang="ru-RU" kern="15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b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Семейные проблемы: </a:t>
            </a:r>
            <a: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развод, появление младшего ребенка, стрессовая ситуация, смена места жительства</a:t>
            </a:r>
            <a:r>
              <a:rPr lang="ru-RU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endParaRPr lang="ru-RU" kern="15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b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Коммуникативные проблемы: </a:t>
            </a:r>
            <a: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поступление или смена детского садика, школы, школьная неуспеваемость, трудности в общении с другими детьми и взрослыми</a:t>
            </a:r>
            <a:r>
              <a:rPr lang="ru-RU" kern="150" dirty="0">
                <a:solidFill>
                  <a:srgbClr val="002060"/>
                </a:solidFill>
                <a:latin typeface="Tahoma, Geneva, sans-serif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ru-RU" sz="1600" kern="15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555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57" y="1"/>
            <a:ext cx="12192001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33869" y="83976"/>
            <a:ext cx="52190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i="1" kern="15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Как помогает песочная терапия?!</a:t>
            </a:r>
            <a:endParaRPr lang="ru-RU" sz="2000" i="1" kern="15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976" y="537284"/>
            <a:ext cx="12020937" cy="6047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kern="15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Песочная терапия позволяет выявить и отработать актуальные проблемы, негативные паттерны поведения, с использованием обращения к символическому миру.</a:t>
            </a:r>
            <a: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kern="15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Песок нередко действует на детей как магнит.</a:t>
            </a:r>
            <a:br>
              <a:rPr lang="ru-RU" kern="15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RU" kern="15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Прежде чем они успеют осознать, что они делают, их руки сами начинают просеивать песок, строить тоннели, горы…</a:t>
            </a:r>
          </a:p>
          <a:p>
            <a:pPr>
              <a:spcAft>
                <a:spcPts val="600"/>
              </a:spcAft>
            </a:pPr>
            <a:r>
              <a:rPr lang="ru-RU" kern="15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А если к этому добавить миниатюрные фигурки, игрушки, тогда появляется целый мир, разыгрываются драмы, и ребенок полностью погружается в игру.</a:t>
            </a:r>
            <a: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kern="15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Песок обладает свойством пропускать воду. </a:t>
            </a:r>
          </a:p>
          <a:p>
            <a:pPr>
              <a:spcAft>
                <a:spcPts val="600"/>
              </a:spcAft>
            </a:pPr>
            <a:r>
              <a:rPr lang="ru-RU" kern="15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 связи с этим специалисты утверждают, что он поглощает негативную психическую энергию, взаимодействие с ним очищает энергетику человека, стабилизирует эмоциональное состояние. </a:t>
            </a:r>
            <a:br>
              <a:rPr lang="ru-RU" kern="15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lang="ru-RU" kern="15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ru-RU" kern="15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ru-RU" kern="15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ru-RU" kern="15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ru-RU" kern="15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ru-RU" kern="15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ru-RU" kern="15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kern="15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Чувства и установки, которые ребенок, возможно, боится выразить открыто, можно, ничего не опасаясь, спроецировать на выбранную по собственному усмотрению игрушку. Вместо того чтобы выражать чувства и мысли в словах, ребенок может закопать в песок ту или иную игрушку, ударить, утопить и т.д.</a:t>
            </a:r>
            <a: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kern="15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Чувства ребенка часто невозможно выразить вербально (словами). </a:t>
            </a:r>
            <a:br>
              <a:rPr lang="ru-RU" kern="15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lang="ru-RU" kern="15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139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976" y="4655976"/>
            <a:ext cx="12108024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Во многих случаях игра с песком выступает в качестве ведущего метода коррекционного воздействия </a:t>
            </a:r>
            <a:endParaRPr lang="ru-RU" kern="150" dirty="0" smtClean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как, например, при наличии у ребенка эмоциональных и поведенческих нарушений невротического характера). </a:t>
            </a:r>
            <a:b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Часто маленькие дети затрудняются в выражении своих переживаний из-за недостаточного развития вербального аппарата, бедности представлений или задержки развития, предлагаемая техника может оказаться весьма полезной.</a:t>
            </a:r>
            <a:b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Игра на песке с фигурками особенно плодотворна в работе с теми детьми, которые никак не могут выразить свои переживания.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43338" y="266059"/>
            <a:ext cx="10080171" cy="2033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400" b="1" i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Игровые методы </a:t>
            </a:r>
            <a:r>
              <a:rPr lang="ru-RU" sz="2400" b="1" i="1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 песком могут </a:t>
            </a:r>
            <a:r>
              <a:rPr lang="ru-RU" sz="2400" b="1" i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применяться:</a:t>
            </a:r>
          </a:p>
          <a:p>
            <a:pPr>
              <a:spcAft>
                <a:spcPts val="600"/>
              </a:spcAft>
            </a:pPr>
            <a:endParaRPr lang="ru-RU" i="1" kern="15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75"/>
              </a:spcAft>
              <a:buFont typeface="Arial" panose="020B0604020202020204" pitchFamily="34" charset="0"/>
              <a:buChar char="•"/>
            </a:pPr>
            <a: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OpenSymbol"/>
                <a:cs typeface="Times New Roman" panose="02020603050405020304" pitchFamily="18" charset="0"/>
              </a:rPr>
              <a:t>с целью оказания первичной психологической помощи</a:t>
            </a:r>
            <a:r>
              <a:rPr lang="ru-RU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OpenSymbol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lnSpc>
                <a:spcPts val="1650"/>
              </a:lnSpc>
              <a:spcAft>
                <a:spcPts val="75"/>
              </a:spcAft>
              <a:buFont typeface="Arial" panose="020B0604020202020204" pitchFamily="34" charset="0"/>
              <a:buChar char="•"/>
            </a:pPr>
            <a:endParaRPr lang="ru-RU" kern="150" dirty="0">
              <a:solidFill>
                <a:srgbClr val="002060"/>
              </a:solidFill>
              <a:latin typeface="Times New Roman" panose="02020603050405020304" pitchFamily="18" charset="0"/>
              <a:ea typeface="OpenSymbol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75"/>
              </a:spcAft>
              <a:buFont typeface="Arial" panose="020B0604020202020204" pitchFamily="34" charset="0"/>
              <a:buChar char="•"/>
            </a:pPr>
            <a: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OpenSymbol"/>
                <a:cs typeface="Times New Roman" panose="02020603050405020304" pitchFamily="18" charset="0"/>
              </a:rPr>
              <a:t>в процессе краткосрочной психотерапии</a:t>
            </a:r>
            <a:r>
              <a:rPr lang="ru-RU" kern="150" dirty="0" smtClean="0">
                <a:solidFill>
                  <a:srgbClr val="002060"/>
                </a:solidFill>
                <a:latin typeface="Times New Roman" panose="02020603050405020304" pitchFamily="18" charset="0"/>
                <a:ea typeface="OpenSymbol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lnSpc>
                <a:spcPts val="1650"/>
              </a:lnSpc>
              <a:spcAft>
                <a:spcPts val="75"/>
              </a:spcAft>
              <a:buFont typeface="Arial" panose="020B0604020202020204" pitchFamily="34" charset="0"/>
              <a:buChar char="•"/>
            </a:pPr>
            <a:endParaRPr lang="ru-RU" kern="150" dirty="0">
              <a:solidFill>
                <a:srgbClr val="002060"/>
              </a:solidFill>
              <a:latin typeface="Times New Roman" panose="02020603050405020304" pitchFamily="18" charset="0"/>
              <a:ea typeface="OpenSymbol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75"/>
              </a:spcAft>
              <a:buFont typeface="Arial" panose="020B0604020202020204" pitchFamily="34" charset="0"/>
              <a:buChar char="•"/>
            </a:pPr>
            <a:r>
              <a:rPr lang="ru-RU" kern="150" dirty="0">
                <a:solidFill>
                  <a:srgbClr val="002060"/>
                </a:solidFill>
                <a:latin typeface="Times New Roman" panose="02020603050405020304" pitchFamily="18" charset="0"/>
                <a:ea typeface="OpenSymbol"/>
                <a:cs typeface="Times New Roman" panose="02020603050405020304" pitchFamily="18" charset="0"/>
              </a:rPr>
              <a:t>в процессе долгосрочного психотерапевтического воздействия.</a:t>
            </a:r>
          </a:p>
        </p:txBody>
      </p:sp>
    </p:spTree>
    <p:extLst>
      <p:ext uri="{BB962C8B-B14F-4D97-AF65-F5344CB8AC3E}">
        <p14:creationId xmlns:p14="http://schemas.microsoft.com/office/powerpoint/2010/main" val="3067277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614</TotalTime>
  <Words>1006</Words>
  <Application>Microsoft Office PowerPoint</Application>
  <PresentationFormat>Широкоэкранный</PresentationFormat>
  <Paragraphs>336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SimSun</vt:lpstr>
      <vt:lpstr>Arial</vt:lpstr>
      <vt:lpstr>Calibri</vt:lpstr>
      <vt:lpstr>Garamond</vt:lpstr>
      <vt:lpstr>OpenSymbol</vt:lpstr>
      <vt:lpstr>Tahoma, Geneva, sans-serif</vt:lpstr>
      <vt:lpstr>Times New Roman</vt:lpstr>
      <vt:lpstr>Натуральные материалы</vt:lpstr>
      <vt:lpstr>Презентация PowerPoint</vt:lpstr>
      <vt:lpstr>Презентация PowerPoint</vt:lpstr>
      <vt:lpstr> 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 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Alexsander</cp:lastModifiedBy>
  <cp:revision>97</cp:revision>
  <dcterms:created xsi:type="dcterms:W3CDTF">2018-05-10T15:36:00Z</dcterms:created>
  <dcterms:modified xsi:type="dcterms:W3CDTF">2021-03-28T20:23:01Z</dcterms:modified>
</cp:coreProperties>
</file>