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87" r:id="rId3"/>
    <p:sldId id="270" r:id="rId4"/>
    <p:sldId id="260" r:id="rId5"/>
    <p:sldId id="279" r:id="rId6"/>
    <p:sldId id="280" r:id="rId7"/>
    <p:sldId id="303" r:id="rId8"/>
    <p:sldId id="302" r:id="rId9"/>
    <p:sldId id="300" r:id="rId10"/>
    <p:sldId id="301" r:id="rId11"/>
    <p:sldId id="307" r:id="rId12"/>
    <p:sldId id="305" r:id="rId13"/>
    <p:sldId id="306" r:id="rId14"/>
    <p:sldId id="310" r:id="rId15"/>
    <p:sldId id="333" r:id="rId16"/>
    <p:sldId id="335" r:id="rId17"/>
    <p:sldId id="313" r:id="rId18"/>
    <p:sldId id="311" r:id="rId19"/>
    <p:sldId id="315" r:id="rId20"/>
    <p:sldId id="316" r:id="rId21"/>
    <p:sldId id="317" r:id="rId22"/>
    <p:sldId id="318" r:id="rId23"/>
    <p:sldId id="319" r:id="rId24"/>
    <p:sldId id="336" r:id="rId25"/>
    <p:sldId id="320" r:id="rId26"/>
    <p:sldId id="322" r:id="rId27"/>
    <p:sldId id="321" r:id="rId28"/>
    <p:sldId id="323" r:id="rId29"/>
    <p:sldId id="324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FF9900"/>
    <a:srgbClr val="FF0000"/>
    <a:srgbClr val="DB3196"/>
    <a:srgbClr val="D628BD"/>
    <a:srgbClr val="CE303F"/>
    <a:srgbClr val="009999"/>
    <a:srgbClr val="FF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D33C-9779-4858-A778-B19FCC5BE7A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DE1C6-A957-4CAE-83C6-986C78300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E1C6-A957-4CAE-83C6-986C78300BC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5562600" cy="152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6700" y="990600"/>
            <a:ext cx="8610600" cy="472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«Применение дидактических пособий и 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упражнений, направленных на развитие 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фонематических процессов,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анализа и синтеза, 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автоматизации, 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дифференциации поставленных </a:t>
            </a:r>
            <a:r>
              <a:rPr lang="ru-RU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звуков </a:t>
            </a:r>
            <a:r>
              <a:rPr lang="ru-RU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9521" y="5486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учитель-логопед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Ковалева Юлия Александровна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838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6278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Задания  по выделению звуков в слове </a:t>
            </a:r>
            <a:b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моделированию слова:</a:t>
            </a:r>
            <a:endParaRPr lang="ru-RU" sz="2000" dirty="0"/>
          </a:p>
        </p:txBody>
      </p:sp>
      <p:pic>
        <p:nvPicPr>
          <p:cNvPr id="3074" name="Picture 2" descr="D:\рабочий стол\звук С\са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733800" cy="14478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sp>
        <p:nvSpPr>
          <p:cNvPr id="7" name="TextBox 6"/>
          <p:cNvSpPr txBox="1"/>
          <p:nvPr/>
        </p:nvSpPr>
        <p:spPr>
          <a:xfrm>
            <a:off x="2514600" y="3048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048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048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048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3810000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Согласный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209800" y="43434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Твердый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810000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Согласный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648200" y="43434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Твердый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505200" y="40386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ласный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943600" y="40386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ласный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704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Задания  на определение  последовательности  звуков и количества в слове 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752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752600"/>
            <a:ext cx="9144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1752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1752600"/>
            <a:ext cx="9906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1752600"/>
            <a:ext cx="9906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05600" y="1752600"/>
            <a:ext cx="9906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96200" y="1752600"/>
            <a:ext cx="9906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" descr="D:\рабочий стол\картинки\i.jpg  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1676400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Picture 3" descr="D:\рабочий стол\звук С\Лис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90800"/>
            <a:ext cx="1600200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098" name="Picture 2" descr="D:\рабочий стол\Копия игры с картинками\1253080754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590800"/>
            <a:ext cx="1676400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099" name="Picture 3" descr="D:\рабочий стол\Копия игры с картинками\acho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419600"/>
            <a:ext cx="1676400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100" name="Picture 4" descr="D:\рабочий стол\Копия игры с картинками\img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419600"/>
            <a:ext cx="1676400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101" name="Picture 5" descr="D:\рабочий стол\Копия игры с картинками\8b7810dba16ecff90337f92f8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590800"/>
            <a:ext cx="1609725" cy="1676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600200"/>
            <a:ext cx="792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Осторожность и постепенность этого процесса обеспечиваются доступностью и систематичностью речевого материала:</a:t>
            </a:r>
          </a:p>
          <a:p>
            <a:pPr indent="36195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Переход от изолированного звука к различным типам слогов и звукосочетаний (прямой слог — закрытый слог — звукосочетания типа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ама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омо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уму в соответствии с автоматизируемым звуком). </a:t>
            </a:r>
          </a:p>
          <a:p>
            <a:pPr indent="36195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Слоги со стечением согласных (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ста,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indent="36195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Затем к словам с данным звуком, предложениям. </a:t>
            </a:r>
          </a:p>
          <a:p>
            <a:pPr indent="36195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в дальнейшем к различным видам развернутой речи.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7802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Конечная цель этапа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автоматизации</a:t>
            </a:r>
            <a:r>
              <a:rPr lang="ru-RU" sz="20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- достижение правильного произношения поставленных звуков во фразовой речи</a:t>
            </a:r>
            <a:endParaRPr lang="ru-RU" sz="20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05800" cy="3992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Упражнения  по произнесению слогов и слоговых сочетаний: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590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676400"/>
            <a:ext cx="19050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676400"/>
            <a:ext cx="19050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590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505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3505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419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419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5410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410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4754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Задания  на автоматизацию звуков  в словах: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600200"/>
            <a:ext cx="7924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Игра «Подбери слово» </a:t>
            </a:r>
          </a:p>
          <a:p>
            <a:pPr algn="ctr"/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Педагог  говорит предложение, а дети договаривают предложение словами, в которых есть заданный звук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(например, С).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57200" y="2819400"/>
            <a:ext cx="8686800" cy="3036849"/>
          </a:xfrm>
          <a:prstGeom prst="rect">
            <a:avLst/>
          </a:prstGeom>
        </p:spPr>
        <p:txBody>
          <a:bodyPr anchor="ctr"/>
          <a:lstStyle/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33400" y="4191000"/>
            <a:ext cx="7772400" cy="1600200"/>
          </a:xfrm>
          <a:prstGeom prst="rect">
            <a:avLst/>
          </a:prstGeom>
        </p:spPr>
        <p:txBody>
          <a:bodyPr anchor="ctr"/>
          <a:lstStyle/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Мама купила:</a:t>
            </a: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D:\рабочий стол\imglanding_files\Samov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1143000" cy="13086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D:\рабочий стол\звук С\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14800"/>
            <a:ext cx="1066800" cy="12954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pic>
        <p:nvPicPr>
          <p:cNvPr id="8" name="Picture 8" descr="D:\рабочий стол\звук С\санки.jpg"/>
          <p:cNvPicPr>
            <a:picLocks noChangeAspect="1" noChangeArrowheads="1"/>
          </p:cNvPicPr>
          <p:nvPr/>
        </p:nvPicPr>
        <p:blipFill>
          <a:blip r:embed="rId5" cstate="print"/>
          <a:srcRect t="-19391"/>
          <a:stretch>
            <a:fillRect/>
          </a:stretch>
        </p:blipFill>
        <p:spPr bwMode="auto">
          <a:xfrm>
            <a:off x="2667000" y="4114800"/>
            <a:ext cx="1066800" cy="129540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28600" y="5334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самовар,</a:t>
            </a:r>
            <a:endParaRPr lang="ru-RU" dirty="0"/>
          </a:p>
        </p:txBody>
      </p:sp>
      <p:pic>
        <p:nvPicPr>
          <p:cNvPr id="1027" name="Picture 3" descr="D:\рабочий стол\звук С\сунду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38600"/>
            <a:ext cx="1019951" cy="869798"/>
          </a:xfrm>
          <a:prstGeom prst="rect">
            <a:avLst/>
          </a:prstGeom>
          <a:noFill/>
        </p:spPr>
      </p:pic>
      <p:pic>
        <p:nvPicPr>
          <p:cNvPr id="12" name="Picture 3" descr="D:\рабочий стол\звук С\сунду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800600"/>
            <a:ext cx="1019951" cy="869798"/>
          </a:xfrm>
          <a:prstGeom prst="rect">
            <a:avLst/>
          </a:prstGeom>
          <a:noFill/>
        </p:spPr>
      </p:pic>
      <p:pic>
        <p:nvPicPr>
          <p:cNvPr id="17" name="Рисунок 16" descr="D:\рабочий стол\imglanding_files\80826_w640_h640_stolobedennyjx8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114800"/>
            <a:ext cx="103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рабочий стол\imglanding_files\80826_w640_h640_stolobedennyjx8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876800"/>
            <a:ext cx="103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724400" y="5638800"/>
            <a:ext cx="117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сундуки,</a:t>
            </a:r>
            <a:endParaRPr lang="ru-RU" dirty="0"/>
          </a:p>
        </p:txBody>
      </p:sp>
      <p:pic>
        <p:nvPicPr>
          <p:cNvPr id="1031" name="Picture 7" descr="D:\рабочий стол\звук С\посуда.png"/>
          <p:cNvPicPr>
            <a:picLocks noChangeAspect="1" noChangeArrowheads="1"/>
          </p:cNvPicPr>
          <p:nvPr/>
        </p:nvPicPr>
        <p:blipFill>
          <a:blip r:embed="rId8" cstate="print"/>
          <a:srcRect t="10079" b="15118"/>
          <a:stretch>
            <a:fillRect/>
          </a:stretch>
        </p:blipFill>
        <p:spPr bwMode="auto">
          <a:xfrm>
            <a:off x="5867400" y="3962400"/>
            <a:ext cx="1676400" cy="160019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67000" y="53340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санки.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71600" y="53340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салфетку,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43800" y="5638800"/>
            <a:ext cx="96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столы.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72200" y="5638800"/>
            <a:ext cx="103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посуду,</a:t>
            </a:r>
            <a:endParaRPr lang="ru-RU" dirty="0"/>
          </a:p>
        </p:txBody>
      </p:sp>
      <p:sp>
        <p:nvSpPr>
          <p:cNvPr id="23" name="Содержимое 3"/>
          <p:cNvSpPr txBox="1">
            <a:spLocks/>
          </p:cNvSpPr>
          <p:nvPr/>
        </p:nvSpPr>
        <p:spPr>
          <a:xfrm>
            <a:off x="4953000" y="4038600"/>
            <a:ext cx="3352800" cy="1600200"/>
          </a:xfrm>
          <a:prstGeom prst="rect">
            <a:avLst/>
          </a:prstGeom>
        </p:spPr>
        <p:txBody>
          <a:bodyPr anchor="ctr"/>
          <a:lstStyle/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Грузовик привез: </a:t>
            </a: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6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705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Задание  по автоматизации звука  в словах: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95400" y="304800"/>
            <a:ext cx="6705600" cy="667512"/>
          </a:xfrm>
          <a:prstGeom prst="rect">
            <a:avLst/>
          </a:prstGeom>
        </p:spPr>
        <p:txBody>
          <a:bodyPr vert="horz" lIns="0" tIns="45720" rIns="0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447800" y="1524000"/>
            <a:ext cx="5867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Игра «Придумай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новое слово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Дети составляют новое слово по первым звукам других слов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47800" y="2971800"/>
            <a:ext cx="14478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0" y="2971800"/>
            <a:ext cx="1447800" cy="1247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76800" y="2971800"/>
            <a:ext cx="1447800" cy="1247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77000" y="2971800"/>
            <a:ext cx="1447800" cy="1247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8" descr="D:\рабочий стол\картинки\Kalach_chelyabinsk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1143000" cy="990600"/>
          </a:xfrm>
          <a:prstGeom prst="rect">
            <a:avLst/>
          </a:prstGeom>
          <a:noFill/>
        </p:spPr>
      </p:pic>
      <p:pic>
        <p:nvPicPr>
          <p:cNvPr id="10" name="Picture 4" descr="D:\рабочий стол\звук С\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0"/>
            <a:ext cx="914400" cy="990600"/>
          </a:xfrm>
          <a:prstGeom prst="rect">
            <a:avLst/>
          </a:prstGeom>
          <a:noFill/>
        </p:spPr>
      </p:pic>
      <p:pic>
        <p:nvPicPr>
          <p:cNvPr id="11" name="Picture 4" descr="D:\рабочий стол\звук С\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124200"/>
            <a:ext cx="914400" cy="990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а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ш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а</a:t>
            </a:r>
            <a:endParaRPr lang="ru-RU" sz="3600" dirty="0"/>
          </a:p>
        </p:txBody>
      </p:sp>
      <p:pic>
        <p:nvPicPr>
          <p:cNvPr id="17" name="Рисунок 16" descr="D:\рабочий стол\imglanding_files\index_chocolate.gif"/>
          <p:cNvPicPr/>
          <p:nvPr/>
        </p:nvPicPr>
        <p:blipFill>
          <a:blip r:embed="rId5" cstate="print"/>
          <a:srcRect t="8639" b="6479"/>
          <a:stretch>
            <a:fillRect/>
          </a:stretch>
        </p:blipFill>
        <p:spPr bwMode="auto">
          <a:xfrm>
            <a:off x="4953000" y="3048000"/>
            <a:ext cx="1278063" cy="11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Задание на автоматизацию звуков  в словах</a:t>
            </a:r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609600" y="1828800"/>
            <a:ext cx="7772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Игра «Что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делают?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Дети должны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подобрать общее слово к двум словам, так чтобы в нем был заданный звук  «Р».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1371600" y="4419600"/>
            <a:ext cx="7772400" cy="1600200"/>
          </a:xfrm>
          <a:prstGeom prst="rect">
            <a:avLst/>
          </a:prstGeom>
        </p:spPr>
        <p:txBody>
          <a:bodyPr anchor="ctr"/>
          <a:lstStyle/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04800" y="3581400"/>
            <a:ext cx="7772400" cy="1600200"/>
          </a:xfrm>
          <a:prstGeom prst="rect">
            <a:avLst/>
          </a:prstGeom>
        </p:spPr>
        <p:txBody>
          <a:bodyPr anchor="ctr"/>
          <a:lstStyle/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432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marR="0" lvl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D:\рабочий стол\imglanding_files\pine-tree-thumb5481090.jpg"/>
          <p:cNvPicPr/>
          <p:nvPr/>
        </p:nvPicPr>
        <p:blipFill>
          <a:blip r:embed="rId3" cstate="print"/>
          <a:srcRect l="12346" t="5624" r="13718"/>
          <a:stretch>
            <a:fillRect/>
          </a:stretch>
        </p:blipFill>
        <p:spPr bwMode="auto">
          <a:xfrm>
            <a:off x="1447800" y="30480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рабочий стол\маме\картинки из нэта\ро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0946">
            <a:off x="2984053" y="3137937"/>
            <a:ext cx="685800" cy="1028194"/>
          </a:xfrm>
          <a:prstGeom prst="rect">
            <a:avLst/>
          </a:prstGeom>
          <a:noFill/>
        </p:spPr>
      </p:pic>
      <p:pic>
        <p:nvPicPr>
          <p:cNvPr id="15" name="Picture 5" descr="D:\рабочий стол\маме\картинки из нэта\ро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4353">
            <a:off x="3400155" y="3362693"/>
            <a:ext cx="685800" cy="88797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19200" y="6172200"/>
            <a:ext cx="2339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Собака ,    кошка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6800" y="41910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Дерево,    цветы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24400" y="36576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Что делают?  </a:t>
            </a:r>
            <a:endParaRPr lang="ru-RU" sz="2400" dirty="0"/>
          </a:p>
        </p:txBody>
      </p:sp>
      <p:pic>
        <p:nvPicPr>
          <p:cNvPr id="21" name="Picture 2" descr="D:\рабочий стол\маме\картинки из нэта\осбака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953000"/>
            <a:ext cx="990600" cy="1066800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22" name="Рисунок 21" descr="C:\Documents and Settings\мама\Мои документы\торенты\кош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90800" y="5181600"/>
            <a:ext cx="9906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724400" y="5410201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Что делают?  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58000" y="3657600"/>
            <a:ext cx="1434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(Растут) 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58000" y="5410200"/>
            <a:ext cx="1730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(Прыгают)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04800" y="1447800"/>
            <a:ext cx="5486400" cy="627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Рассмеши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Несмеяну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7000" y="3962400"/>
            <a:ext cx="2286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29400" y="2971800"/>
            <a:ext cx="1981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62800" y="129540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рабочий стол\картинки\7970d805f6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371599"/>
            <a:ext cx="755600" cy="8382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Равнобедренный треугольник 7"/>
          <p:cNvSpPr/>
          <p:nvPr/>
        </p:nvSpPr>
        <p:spPr>
          <a:xfrm>
            <a:off x="6858000" y="381000"/>
            <a:ext cx="304800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077200" y="381000"/>
            <a:ext cx="304800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77200" y="1295400"/>
            <a:ext cx="304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1295400"/>
            <a:ext cx="304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00" y="2209800"/>
            <a:ext cx="1524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2" idx="1"/>
            <a:endCxn id="12" idx="3"/>
          </p:cNvCxnSpPr>
          <p:nvPr/>
        </p:nvCxnSpPr>
        <p:spPr>
          <a:xfrm>
            <a:off x="6858000" y="2590800"/>
            <a:ext cx="152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29400" y="36576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77000" y="46482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77000" y="42672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629400" y="32766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39000" y="46482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077200" y="46482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39000" y="39624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77200" y="39624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58000" y="42672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20000" y="42672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458200" y="42672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39000" y="32766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620000" y="36576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77200" y="32766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2"/>
          </p:cNvCxnSpPr>
          <p:nvPr/>
        </p:nvCxnSpPr>
        <p:spPr>
          <a:xfrm>
            <a:off x="7620000" y="2971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077200" y="2590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39000" y="2590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934200" y="36576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82000" y="36576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934200" y="2971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382000" y="2971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2" idx="0"/>
          </p:cNvCxnSpPr>
          <p:nvPr/>
        </p:nvCxnSpPr>
        <p:spPr>
          <a:xfrm>
            <a:off x="7620000" y="2209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010400" y="2209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229600" y="2209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58000" y="1905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858000" y="1524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162800" y="22098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8077200" y="1905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077200" y="1524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19800" y="4953000"/>
            <a:ext cx="3124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019800" y="525780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019800" y="563880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858000" y="49530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620000" y="49530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458200" y="49530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2390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4008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0772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9154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781800" y="5638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96200" y="5638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534400" y="5638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Равнобедренный треугольник 56"/>
          <p:cNvSpPr/>
          <p:nvPr/>
        </p:nvSpPr>
        <p:spPr>
          <a:xfrm>
            <a:off x="7239000" y="0"/>
            <a:ext cx="755904" cy="1295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228600" y="2425243"/>
            <a:ext cx="5715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Несмеяна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сидит высоко.  До нее   очень  далеко.    Но   мы построим   мостик.   Выложим бревнышки   моста  -  картинки   со звуком   «С»  по  правилу:  «Сначала  идут бревнышки – слова из одного слога,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потом  из  двух слогов,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потом  из  трех».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9600" y="3810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Задание на автоматизацию звуков  в словах</a:t>
            </a: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7000" y="3962400"/>
            <a:ext cx="2286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29400" y="2971800"/>
            <a:ext cx="1981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62800" y="129540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D:\рабочий стол\картинки\7970d805f6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371599"/>
            <a:ext cx="755600" cy="838201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>
            <a:off x="6858000" y="381000"/>
            <a:ext cx="304800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239000" y="0"/>
            <a:ext cx="755904" cy="1295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077200" y="381000"/>
            <a:ext cx="304800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77200" y="1295400"/>
            <a:ext cx="304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1295400"/>
            <a:ext cx="304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00" y="2209800"/>
            <a:ext cx="1524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2" idx="1"/>
            <a:endCxn id="12" idx="3"/>
          </p:cNvCxnSpPr>
          <p:nvPr/>
        </p:nvCxnSpPr>
        <p:spPr>
          <a:xfrm>
            <a:off x="6858000" y="2590800"/>
            <a:ext cx="152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29400" y="36576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77000" y="46482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77000" y="42672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629400" y="32766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39000" y="46482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077200" y="46482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39000" y="39624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77200" y="39624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58000" y="42672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20000" y="42672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458200" y="42672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39000" y="32766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620000" y="36576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77200" y="32766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2"/>
          </p:cNvCxnSpPr>
          <p:nvPr/>
        </p:nvCxnSpPr>
        <p:spPr>
          <a:xfrm>
            <a:off x="7620000" y="2971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077200" y="2590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39000" y="2590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934200" y="36576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82000" y="36576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934200" y="2971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382000" y="2971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2" idx="0"/>
          </p:cNvCxnSpPr>
          <p:nvPr/>
        </p:nvCxnSpPr>
        <p:spPr>
          <a:xfrm>
            <a:off x="7620000" y="2209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010400" y="2209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229600" y="2209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58000" y="1905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858000" y="1524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162800" y="22098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8077200" y="1905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077200" y="1524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4267200" y="2057400"/>
            <a:ext cx="25908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3429000" y="2819400"/>
            <a:ext cx="25908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590800" y="3581400"/>
            <a:ext cx="25908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1676400" y="4343400"/>
            <a:ext cx="25908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914400" y="5105400"/>
            <a:ext cx="25908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152400" y="5867400"/>
            <a:ext cx="25908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Picture 4" descr="D:\рабочий стол\звук С\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19800"/>
            <a:ext cx="1447800" cy="609600"/>
          </a:xfrm>
          <a:prstGeom prst="rect">
            <a:avLst/>
          </a:prstGeom>
          <a:noFill/>
        </p:spPr>
      </p:pic>
      <p:pic>
        <p:nvPicPr>
          <p:cNvPr id="50" name="Picture 8" descr="D:\рабочий стол\звук С\сан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1390650" cy="609599"/>
          </a:xfrm>
          <a:prstGeom prst="rect">
            <a:avLst/>
          </a:prstGeom>
          <a:noFill/>
        </p:spPr>
      </p:pic>
      <p:pic>
        <p:nvPicPr>
          <p:cNvPr id="51" name="Picture 9" descr="D:\рабочий стол\звук С\8706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895600"/>
            <a:ext cx="1447800" cy="609600"/>
          </a:xfrm>
          <a:prstGeom prst="rect">
            <a:avLst/>
          </a:prstGeom>
          <a:noFill/>
        </p:spPr>
      </p:pic>
      <p:pic>
        <p:nvPicPr>
          <p:cNvPr id="52" name="Picture 10" descr="D:\рабочий стол\звук С\-.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630090" y="3999310"/>
            <a:ext cx="607220" cy="1447800"/>
          </a:xfrm>
          <a:prstGeom prst="rect">
            <a:avLst/>
          </a:prstGeom>
          <a:noFill/>
        </p:spPr>
      </p:pic>
      <p:pic>
        <p:nvPicPr>
          <p:cNvPr id="53" name="Picture 14" descr="D:\рабочий стол\звук С\ласточка.3png.png"/>
          <p:cNvPicPr>
            <a:picLocks noChangeAspect="1" noChangeArrowheads="1"/>
          </p:cNvPicPr>
          <p:nvPr/>
        </p:nvPicPr>
        <p:blipFill>
          <a:blip r:embed="rId7" cstate="print"/>
          <a:srcRect l="-28894" r="-30270"/>
          <a:stretch>
            <a:fillRect/>
          </a:stretch>
        </p:blipFill>
        <p:spPr bwMode="auto">
          <a:xfrm>
            <a:off x="4800600" y="2133600"/>
            <a:ext cx="1447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4" name="Picture 15" descr="D:\рабочий стол\Копия игры с картинками\12530807542749.jpg"/>
          <p:cNvPicPr>
            <a:picLocks noChangeAspect="1" noChangeArrowheads="1"/>
          </p:cNvPicPr>
          <p:nvPr/>
        </p:nvPicPr>
        <p:blipFill>
          <a:blip r:embed="rId8" cstate="print"/>
          <a:srcRect l="-22677" r="-31181"/>
          <a:stretch>
            <a:fillRect/>
          </a:stretch>
        </p:blipFill>
        <p:spPr bwMode="auto">
          <a:xfrm>
            <a:off x="1524000" y="5181600"/>
            <a:ext cx="1447800" cy="60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" name="Прямоугольник 54"/>
          <p:cNvSpPr/>
          <p:nvPr/>
        </p:nvSpPr>
        <p:spPr>
          <a:xfrm>
            <a:off x="6019800" y="4953000"/>
            <a:ext cx="3124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019800" y="525780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019800" y="5638800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858000" y="49530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620000" y="49530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458200" y="49530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2390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4008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0772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915400" y="5257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781800" y="5638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696200" y="5638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534400" y="5638800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228600" y="1525488"/>
            <a:ext cx="32004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Теперь, взобравшись к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Несмеяне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 нашему мостику, мы ее будем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смешить. Для этого вы должны назвать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любую картинку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 раз,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различной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интонацией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52400" y="3048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Задание на автоматизацию звуков  в словах</a:t>
            </a: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304800" y="762000"/>
            <a:ext cx="5486400" cy="627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Рассмеши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Несмеяну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9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7" grpId="0" animBg="1"/>
      <p:bldP spid="48" grpId="0" animBg="1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4400" y="1447800"/>
            <a:ext cx="4419600" cy="1219200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Игра «Что умеет делать? …»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подбирают действия к  словам.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автоматизацию звуков  в словосочетаниях: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3400" y="1559639"/>
            <a:ext cx="40401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Игра «Кто умеет?…»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подбирают слова к действиям.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14" descr="D:\рабочий стол\звук С\ласточка.3png.png"/>
          <p:cNvPicPr>
            <a:picLocks noChangeAspect="1" noChangeArrowheads="1"/>
          </p:cNvPicPr>
          <p:nvPr/>
        </p:nvPicPr>
        <p:blipFill>
          <a:blip r:embed="rId3" cstate="print"/>
          <a:srcRect l="-28894" r="-30270"/>
          <a:stretch>
            <a:fillRect/>
          </a:stretch>
        </p:blipFill>
        <p:spPr bwMode="auto">
          <a:xfrm>
            <a:off x="457200" y="3352800"/>
            <a:ext cx="18288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Picture 2" descr="D:\рабочий стол\звук С\о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19600"/>
            <a:ext cx="1143000" cy="914400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04800" y="2590800"/>
            <a:ext cx="4191000" cy="523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или умеет летать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Содержимое 13" descr="D:\рабочий стол\Копия игры с картинками\8.jpg66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657600"/>
            <a:ext cx="1675015" cy="1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0" y="5257800"/>
            <a:ext cx="2971800" cy="10156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Мычать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Жевать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Молоко давать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2667000"/>
            <a:ext cx="4191000" cy="46166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умеет делать корова?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1430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Дидактические наглядно- демонстрационные  пособия  - </a:t>
            </a:r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это одна из форм  практической речевой деятельности носящая познавательный характер</a:t>
            </a:r>
          </a:p>
          <a:p>
            <a:pPr indent="357188" algn="ctr">
              <a:buFontTx/>
              <a:buChar char="-"/>
            </a:pPr>
            <a:endParaRPr lang="ru-RU" sz="2000" i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indent="35718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Используя на занятиях дидактические пособия, мы активизируем у   ребенка способности оперировать своими знаниями, опытом, впечатлениями, отображенными  в форме игровых способов действия, игровых знаков, приобретающих значение в смысловом поле игры. </a:t>
            </a:r>
          </a:p>
          <a:p>
            <a:pPr indent="35718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Доказано на нашем опыте, что с помощью пособий дети охотнее, легче и быстрее, а часто и незаметнее для себя усваивают правильное произношение звуков.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7802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автоматизацию звуков  в словосочетаниях:</a:t>
            </a:r>
            <a:endParaRPr lang="ru-RU" sz="2400" dirty="0"/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381000" y="16002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2682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 Игра «Какой?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? Какое? Какие?»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Дети согласовывают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существительное с прилагательным.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D:\рабочий стол\imglanding_files\3653194_9bbdd8c4.gif"/>
          <p:cNvPicPr/>
          <p:nvPr/>
        </p:nvPicPr>
        <p:blipFill>
          <a:blip r:embed="rId3" cstate="print"/>
          <a:srcRect l="16798" t="16798" r="16798" b="16798"/>
          <a:stretch>
            <a:fillRect/>
          </a:stretch>
        </p:blipFill>
        <p:spPr bwMode="auto">
          <a:xfrm>
            <a:off x="685800" y="4267200"/>
            <a:ext cx="1482074" cy="148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4038600"/>
            <a:ext cx="13716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Сияющее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724400"/>
            <a:ext cx="137160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Теплое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410200"/>
            <a:ext cx="137160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Ласковое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867400"/>
            <a:ext cx="137160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Доброе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4800600" y="1752600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2682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 Игра «Чей? Чья? Чьё? Чьи?»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Дети согласовывают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существительное с местоимением.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733800"/>
            <a:ext cx="13716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Моя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6019800"/>
            <a:ext cx="114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Собака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6600" y="6019800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Сумка</a:t>
            </a:r>
          </a:p>
        </p:txBody>
      </p:sp>
      <p:pic>
        <p:nvPicPr>
          <p:cNvPr id="3074" name="Picture 2" descr="D:\рабочий стол\маме\картинки из нэта\осбака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724400"/>
            <a:ext cx="1244600" cy="121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5" name="Picture 3" descr="D:\рабочий стол\звук С\сумка 2jpg.jpg"/>
          <p:cNvPicPr>
            <a:picLocks noChangeAspect="1" noChangeArrowheads="1"/>
          </p:cNvPicPr>
          <p:nvPr/>
        </p:nvPicPr>
        <p:blipFill>
          <a:blip r:embed="rId5" cstate="print"/>
          <a:srcRect l="19528" t="8819" r="20787" b="10079"/>
          <a:stretch>
            <a:fillRect/>
          </a:stretch>
        </p:blipFill>
        <p:spPr bwMode="auto">
          <a:xfrm>
            <a:off x="6934200" y="4724400"/>
            <a:ext cx="1277485" cy="121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219200" y="2971800"/>
            <a:ext cx="28194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-Солнышко какое?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2819400"/>
            <a:ext cx="35814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-О ком или о чем  можно сказать «моя»?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автоматизацию звуков  в предложениях:</a:t>
            </a:r>
            <a:endParaRPr lang="ru-RU" sz="2400" dirty="0"/>
          </a:p>
        </p:txBody>
      </p:sp>
      <p:sp>
        <p:nvSpPr>
          <p:cNvPr id="5" name="Текст 7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Игра «Чего не бывает?»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Дети выбирают картинку, с которой придумывают предложение, объясняя без чего не бывает этого предмета. В слове должен быть заданный звук.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9" descr="D:\рабочий стол\звук С\8706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505200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334000"/>
            <a:ext cx="426720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Не бывает самолета без хвоста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Игра «Из чего сделан предмет?»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Детям предлагаются две стопки картинок. Нужно взять из первой стопки картинку и выбрать  из второй стопки подходящую ей, а потом составить предложение.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рабочий стол\картин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1066800" cy="685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Рисунок 9" descr="D:\рабочий стол\imglanding_files\1194199706_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86200"/>
            <a:ext cx="1229657" cy="685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 descr="D:\рабочий стол\картинки\a1c352dc1ba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029200"/>
            <a:ext cx="1066801" cy="914400"/>
          </a:xfrm>
          <a:prstGeom prst="rect">
            <a:avLst/>
          </a:prstGeom>
          <a:noFill/>
        </p:spPr>
      </p:pic>
      <p:pic>
        <p:nvPicPr>
          <p:cNvPr id="2053" name="Picture 5" descr="D:\рабочий стол\картинки\c40d0183662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029200"/>
            <a:ext cx="1219200" cy="990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24400" y="4572000"/>
            <a:ext cx="41148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Сосиски сделаны из мяса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6019800"/>
            <a:ext cx="41148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Суп приготовлен  из овощей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рабочий стол\Копия игры с картинками\43296-39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419" y="3048000"/>
            <a:ext cx="2184400" cy="16398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67200" y="1600200"/>
            <a:ext cx="4419600" cy="462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ЗА-ЗА-ЗА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      ЗА-ЗА-ЗА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Здесь привязана коза. 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ЗЫ-ЗЫ-ЗЫ,     ЗЫ-ЗЫ-ЗЫ.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Мало травки у козы.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ЗУ-ЗУ-ЗУ,         ЗУ-ЗУ-ЗУ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Отвязали мы козу.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ЗА-ЗА-ЗА,        ЗА-ЗА-ЗА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Залезает в сад коза.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ЗУ-ЗУ-ЗУ,         ЗУ-ЗУ-ЗУ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Привязали мы козу.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ЗА-ЗА-ЗА,        ЗА-ЗА-ЗА</a:t>
            </a:r>
          </a:p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Здесь привязана коза…</a:t>
            </a:r>
          </a:p>
          <a:p>
            <a:pPr algn="ctr">
              <a:lnSpc>
                <a:spcPct val="114000"/>
              </a:lnSpc>
            </a:pP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(начинай сначала)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автоматизацию звуков 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чистоговорках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D:\рабочий стол\картинки\13601.jpg"/>
          <p:cNvPicPr>
            <a:picLocks noChangeAspect="1" noChangeArrowheads="1"/>
          </p:cNvPicPr>
          <p:nvPr/>
        </p:nvPicPr>
        <p:blipFill>
          <a:blip r:embed="rId3" cstate="print"/>
          <a:srcRect l="20787" t="2616" r="6614"/>
          <a:stretch>
            <a:fillRect/>
          </a:stretch>
        </p:blipFill>
        <p:spPr bwMode="auto">
          <a:xfrm>
            <a:off x="685800" y="2667000"/>
            <a:ext cx="2765972" cy="2680731"/>
          </a:xfrm>
          <a:prstGeom prst="rect">
            <a:avLst/>
          </a:prstGeom>
          <a:noFill/>
        </p:spPr>
      </p:pic>
      <p:pic>
        <p:nvPicPr>
          <p:cNvPr id="8" name="Picture 3" descr="D:\рабочий стол\Копия игры с картинками\081fafd8608a190a94b27b278ee9a4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5038" flipH="1">
            <a:off x="423639" y="4650166"/>
            <a:ext cx="4276748" cy="61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52800" y="2514600"/>
            <a:ext cx="5181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автоматизацию звуков  в загадках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и стихотворениях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D:\рабочий стол\маме\картинки из нэта\83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 bwMode="auto">
          <a:xfrm>
            <a:off x="609600" y="2514600"/>
            <a:ext cx="2895600" cy="2590800"/>
          </a:xfrm>
          <a:prstGeom prst="flowChartPunchedCard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810000" y="25908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Уж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19600" y="2590800"/>
            <a:ext cx="1216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бежал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10200" y="25908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кривой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62400" y="2971800"/>
            <a:ext cx="312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 одной не топал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38800" y="1905000"/>
            <a:ext cx="75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Уж.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2971800"/>
            <a:ext cx="146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ножкой.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10000" y="3352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бы топнул, да не мог,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10000" y="3733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был без ног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53200" y="25908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дорожкой,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9" grpId="0"/>
      <p:bldP spid="21" grpId="0"/>
      <p:bldP spid="21" grpId="1"/>
      <p:bldP spid="22" grpId="0"/>
      <p:bldP spid="23" grpId="0"/>
      <p:bldP spid="24" grpId="0"/>
      <p:bldP spid="2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автоматизацию звуков  в загадках и стихотворениях: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3124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у нашего крыльца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Посадили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Три берёзки –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тонконожки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Встали рядом 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16764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Упражнение «Подбери рифму» </a:t>
            </a:r>
            <a:endParaRPr lang="ru-RU" sz="2400" dirty="0"/>
          </a:p>
        </p:txBody>
      </p:sp>
      <p:pic>
        <p:nvPicPr>
          <p:cNvPr id="6148" name="Picture 4" descr="D:\рабочий стол\Звук З\березонька.jpg"/>
          <p:cNvPicPr>
            <a:picLocks noChangeAspect="1" noChangeArrowheads="1"/>
          </p:cNvPicPr>
          <p:nvPr/>
        </p:nvPicPr>
        <p:blipFill>
          <a:blip r:embed="rId2" cstate="print"/>
          <a:srcRect l="3705" b="14562"/>
          <a:stretch>
            <a:fillRect/>
          </a:stretch>
        </p:blipFill>
        <p:spPr bwMode="auto">
          <a:xfrm>
            <a:off x="4800600" y="2667000"/>
            <a:ext cx="914399" cy="2132155"/>
          </a:xfrm>
          <a:prstGeom prst="rect">
            <a:avLst/>
          </a:prstGeom>
          <a:noFill/>
        </p:spPr>
      </p:pic>
      <p:pic>
        <p:nvPicPr>
          <p:cNvPr id="9" name="Picture 4" descr="D:\рабочий стол\Звук З\березонька.jpg"/>
          <p:cNvPicPr>
            <a:picLocks noChangeAspect="1" noChangeArrowheads="1"/>
          </p:cNvPicPr>
          <p:nvPr/>
        </p:nvPicPr>
        <p:blipFill>
          <a:blip r:embed="rId2" cstate="print"/>
          <a:srcRect l="25938" b="14562"/>
          <a:stretch>
            <a:fillRect/>
          </a:stretch>
        </p:blipFill>
        <p:spPr bwMode="auto">
          <a:xfrm>
            <a:off x="5410200" y="2667000"/>
            <a:ext cx="703283" cy="2284555"/>
          </a:xfrm>
          <a:prstGeom prst="rect">
            <a:avLst/>
          </a:prstGeom>
          <a:noFill/>
        </p:spPr>
      </p:pic>
      <p:pic>
        <p:nvPicPr>
          <p:cNvPr id="6150" name="Picture 6" descr="C:\Documents and Settings\мама\Мои документы\Мои рисунки\избушка.png"/>
          <p:cNvPicPr>
            <a:picLocks noChangeAspect="1" noChangeArrowheads="1"/>
          </p:cNvPicPr>
          <p:nvPr/>
        </p:nvPicPr>
        <p:blipFill>
          <a:blip r:embed="rId3" cstate="print"/>
          <a:srcRect l="945" r="66142" b="62992"/>
          <a:stretch>
            <a:fillRect/>
          </a:stretch>
        </p:blipFill>
        <p:spPr bwMode="auto">
          <a:xfrm>
            <a:off x="6477000" y="2590800"/>
            <a:ext cx="2507832" cy="2114937"/>
          </a:xfrm>
          <a:prstGeom prst="rect">
            <a:avLst/>
          </a:prstGeom>
          <a:noFill/>
        </p:spPr>
      </p:pic>
      <p:pic>
        <p:nvPicPr>
          <p:cNvPr id="10" name="Picture 4" descr="D:\рабочий стол\Звук З\березонька.jpg"/>
          <p:cNvPicPr>
            <a:picLocks noChangeAspect="1" noChangeArrowheads="1"/>
          </p:cNvPicPr>
          <p:nvPr/>
        </p:nvPicPr>
        <p:blipFill>
          <a:blip r:embed="rId2" cstate="print"/>
          <a:srcRect l="25938" b="14562"/>
          <a:stretch>
            <a:fillRect/>
          </a:stretch>
        </p:blipFill>
        <p:spPr bwMode="auto">
          <a:xfrm>
            <a:off x="5867400" y="2667000"/>
            <a:ext cx="703283" cy="2284555"/>
          </a:xfrm>
          <a:prstGeom prst="rect">
            <a:avLst/>
          </a:prstGeom>
          <a:noFill/>
        </p:spPr>
      </p:pic>
      <p:pic>
        <p:nvPicPr>
          <p:cNvPr id="13" name="Picture 3" descr="D:\рабочий стол\Копия игры с картинками\081fafd8608a190a94b27b278ee9a4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24400" y="4572000"/>
            <a:ext cx="4419600" cy="61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14600" y="3505200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деревца.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191000"/>
            <a:ext cx="1471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дорожки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автоматизацию звуков  в самостоятельной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речи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09600" y="2851666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Котята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У маленьких котят открылись глаза и прорезались зубки. Малыши первый раз вылезли из корзинки. Один залез под шкаф. Другой заполз под кровать. Под кроватью стояли сапожки Зои. Пушистый котёнок залез в сапог и крепко заснул.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C:\Documents and Settings\мама\Мои документы\торенты\дом животны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мама\Мои документы\торенты\кош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09800" y="2133600"/>
            <a:ext cx="60960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мама\Мои документы\торенты\кош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16777" flipH="1" flipV="1">
            <a:off x="1613962" y="2988735"/>
            <a:ext cx="650022" cy="53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  C 0.081 -0.06529  0.102 -0.07195  0.124 -0.07195  C 0.149 -0.07195  0.169 -0.06529  0.183 -0.0533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8668E-6 L 3.33333E-6 1.1866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55  C 0 0.24117  0.069 0.3331  0.125 0.3331  L 0.25 0.3331 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3331 L -0.01198 -0.00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1066800"/>
            <a:ext cx="76962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Последовательность и постепенное усложнение речевых упражнений при дифференциации те же, что и при автоматизации звуков: </a:t>
            </a:r>
            <a:br>
              <a:rPr lang="ru-RU" sz="24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FF0066"/>
                </a:solidFill>
              </a:rPr>
              <a:t/>
            </a:r>
            <a:br>
              <a:rPr lang="ru-RU" sz="2400" i="1" dirty="0" smtClean="0">
                <a:solidFill>
                  <a:srgbClr val="FF0066"/>
                </a:solidFill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27432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дифференциация в слогах, </a:t>
            </a:r>
          </a:p>
          <a:p>
            <a:pPr algn="ctr">
              <a:buBlip>
                <a:blip r:embed="rId2"/>
              </a:buBlip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затем в словах, </a:t>
            </a:r>
          </a:p>
          <a:p>
            <a:pPr algn="ctr">
              <a:buBlip>
                <a:blip r:embed="rId2"/>
              </a:buBlip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фразах </a:t>
            </a:r>
          </a:p>
          <a:p>
            <a:pPr algn="ctr">
              <a:buBlip>
                <a:blip r:embed="rId2"/>
              </a:buBlip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различных видах развернутой речи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  <a:endParaRPr lang="ru-RU" sz="2400" b="1" dirty="0" smtClean="0"/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дифференциацию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звуков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в слогах: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4384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 -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шо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-ша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4384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 -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4384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шы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7338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со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7338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 -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7338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су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733800"/>
            <a:ext cx="1905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дифференциацию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звуков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в словах: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D:\рабочий стол\картинки\i.jpg  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1447800" cy="869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800" y="3429000"/>
            <a:ext cx="13716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D:\рабочий стол\картинки\a1c352dc1b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15240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6323" name="Picture 3" descr="D:\рабочий стол\звук С\ми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95800"/>
            <a:ext cx="14478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6324" name="Picture 4" descr="D:\рабочий стол\Звук З\изба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514600"/>
            <a:ext cx="14478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Рисунок 12" descr="C:\Documents and Settings\Mama\Рабочий стол\Новая папка\1 медвежонок.jpg"/>
          <p:cNvPicPr/>
          <p:nvPr/>
        </p:nvPicPr>
        <p:blipFill>
          <a:blip r:embed="rId6" cstate="print"/>
          <a:srcRect t="-5822"/>
          <a:stretch>
            <a:fillRect/>
          </a:stretch>
        </p:blipFill>
        <p:spPr bwMode="auto">
          <a:xfrm>
            <a:off x="4648200" y="4495800"/>
            <a:ext cx="1447800" cy="9144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71800" y="3429000"/>
            <a:ext cx="9906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24200" y="55626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Миска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00600" y="5562600"/>
            <a:ext cx="124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Мишка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81600" y="35814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Суп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10400" y="35814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Зуб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5" descr="C:\Documents and Settings\мама\Мои документы\торенты\зу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514600"/>
            <a:ext cx="15240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WScan00_0"/>
          <p:cNvPicPr>
            <a:picLocks/>
          </p:cNvPicPr>
          <p:nvPr/>
        </p:nvPicPr>
        <p:blipFill>
          <a:blip r:embed="rId2" cstate="print">
            <a:lum bright="-12000" contrast="36000"/>
          </a:blip>
          <a:srcRect r="940" b="999"/>
          <a:stretch>
            <a:fillRect/>
          </a:stretch>
        </p:blipFill>
        <p:spPr bwMode="auto">
          <a:xfrm rot="16200000">
            <a:off x="2324102" y="2019299"/>
            <a:ext cx="3962396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19400"/>
            <a:ext cx="9906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53351">
            <a:off x="6854840" y="3358792"/>
            <a:ext cx="1098768" cy="11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24794">
            <a:off x="6893468" y="4634092"/>
            <a:ext cx="1228603" cy="11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38194">
            <a:off x="741304" y="3446676"/>
            <a:ext cx="1080556" cy="12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616427">
            <a:off x="675914" y="4527072"/>
            <a:ext cx="1158329" cy="120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1066800" y="4953000"/>
            <a:ext cx="9144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61843" y="1143000"/>
            <a:ext cx="4187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9"/>
              </a:buBlip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Необычные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цветы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28600"/>
            <a:ext cx="8305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Игры и упражнения на дифференциацию звуков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в словах: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1676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Детям предлагаются картинки с разными звуками. Нужно выбрать картинки со звуками «Ж» и «З» и разложить по лепесткам цветов.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9583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916 L -0.26267 -0.0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5 L 0.25157 -0.0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 -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0833 1.1111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62000" y="694492"/>
            <a:ext cx="784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Логопедическая работа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развитию фонематического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анализа и синтеза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проводится с учетом сложности различных форм звукового анализа и синтеза:</a:t>
            </a:r>
          </a:p>
          <a:p>
            <a:pPr lvl="0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Выделение гласного звука из ряда звуков;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Выделение согласного звука из ряда звуков;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Выделение первого гласного звука в слове;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Выделение первого согласного звука в слове;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Выделение последнего согласного звука из слов;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Определение места гласного звука в слове;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Определение места согласного звука в слове.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Логопедическая работа осуществляется преимущественно в виде специальных групповых и индивидуальных игр, активизирующих ребенка к разговору и служащих, таким образом, прекрасным средством совершенствования его речи»</a:t>
            </a:r>
            <a:r>
              <a:rPr lang="ru-RU" sz="31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FF0066"/>
                </a:solidFill>
              </a:rPr>
              <a:t/>
            </a:r>
            <a:br>
              <a:rPr lang="ru-RU" sz="5400" dirty="0" smtClean="0">
                <a:solidFill>
                  <a:srgbClr val="FF0066"/>
                </a:solidFill>
              </a:rPr>
            </a:br>
            <a:r>
              <a:rPr lang="ru-RU" sz="5400" dirty="0" smtClean="0">
                <a:solidFill>
                  <a:srgbClr val="FF0066"/>
                </a:solidFill>
              </a:rPr>
              <a:t> </a:t>
            </a: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7800" y="50292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Хватцев</a:t>
            </a:r>
            <a:r>
              <a:rPr lang="ru-RU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М.Е</a:t>
            </a:r>
            <a:r>
              <a:rPr lang="ru-RU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876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3400" y="1207532"/>
            <a:ext cx="8229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Задания для узнавания звука: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Хлопни в ладоши, если в слове слышится заданный звук.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Подними флажок, если в слове услышишь заданный звук.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Придумай слово, которое начинается с заданного звука.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также: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040188" cy="1192752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«</a:t>
            </a:r>
            <a:r>
              <a:rPr lang="ru-RU" sz="2000" b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Отбери картинку, в названии которой слышится заданный звук»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041775" cy="1143000"/>
          </a:xfrm>
        </p:spPr>
        <p:txBody>
          <a:bodyPr>
            <a:normAutofit fontScale="85000" lnSpcReduction="10000"/>
          </a:bodyPr>
          <a:lstStyle/>
          <a:p>
            <a:pPr lvl="1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ru-RU" sz="2400" b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«Найди на сюжетной картинке слова, в которых слышится заданный звук»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4040188" cy="3845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</a:t>
            </a:r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1028" name="Picture 4" descr="D:\рабочий стол\звук С\img.jpg"/>
          <p:cNvPicPr>
            <a:picLocks noChangeAspect="1" noChangeArrowheads="1"/>
          </p:cNvPicPr>
          <p:nvPr/>
        </p:nvPicPr>
        <p:blipFill>
          <a:blip r:embed="rId3" cstate="print"/>
          <a:srcRect l="11240" t="1890" r="12645" b="2835"/>
          <a:stretch>
            <a:fillRect/>
          </a:stretch>
        </p:blipFill>
        <p:spPr bwMode="auto">
          <a:xfrm>
            <a:off x="2362200" y="4419600"/>
            <a:ext cx="743101" cy="1161607"/>
          </a:xfrm>
          <a:prstGeom prst="rect">
            <a:avLst/>
          </a:prstGeom>
          <a:noFill/>
        </p:spPr>
      </p:pic>
      <p:pic>
        <p:nvPicPr>
          <p:cNvPr id="1030" name="Picture 6" descr="D:\рабочий стол\звук Л\л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809625" cy="809624"/>
          </a:xfrm>
          <a:prstGeom prst="rect">
            <a:avLst/>
          </a:prstGeom>
          <a:noFill/>
        </p:spPr>
      </p:pic>
      <p:pic>
        <p:nvPicPr>
          <p:cNvPr id="1031" name="Picture 7" descr="D:\рабочий стол\картинки\3d03a055f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724400"/>
            <a:ext cx="914400" cy="731172"/>
          </a:xfrm>
          <a:prstGeom prst="rect">
            <a:avLst/>
          </a:prstGeom>
          <a:noFill/>
        </p:spPr>
      </p:pic>
      <p:pic>
        <p:nvPicPr>
          <p:cNvPr id="1032" name="Picture 8" descr="D:\рабочий стол\картинки\Kalach_chelyabinsky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800600"/>
            <a:ext cx="990600" cy="614102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37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Р</a:t>
            </a:r>
            <a:endParaRPr lang="ru-RU" sz="4000" dirty="0"/>
          </a:p>
        </p:txBody>
      </p:sp>
      <p:pic>
        <p:nvPicPr>
          <p:cNvPr id="1034" name="Picture 10" descr="D:\рабочий стол\маме\картинки из нэта\267586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200400"/>
            <a:ext cx="3938587" cy="26098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28800" y="5334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Задания для узнавания звука</a:t>
            </a:r>
            <a:r>
              <a:rPr lang="ru-RU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025 -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 anchor="t"/>
          <a:lstStyle/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Игра «Поезд»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раскладывают картинки по вагончикам в зависимости  от  того, где слышится звук.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64325"/>
          </a:xfrm>
        </p:spPr>
        <p:txBody>
          <a:bodyPr anchor="ctr"/>
          <a:lstStyle/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Игра «Закрой фишкой»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lvl="0" indent="-47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определяют место звука в слове (начало, середину  или конец) и соответственно закрывают первую, вторую или третью клетку.</a:t>
            </a:r>
          </a:p>
          <a:p>
            <a:pPr marL="273050" indent="-476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</a:p>
          <a:p>
            <a:pPr marL="273050" lvl="0" indent="-476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lvl="0" indent="-476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lvl="0" indent="-476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lvl="0" indent="-47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lvl="0" indent="-47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73050" lvl="0" indent="-47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sp>
        <p:nvSpPr>
          <p:cNvPr id="59" name="Rectangle 2"/>
          <p:cNvSpPr>
            <a:spLocks noChangeAspect="1" noChangeArrowheads="1"/>
          </p:cNvSpPr>
          <p:nvPr/>
        </p:nvSpPr>
        <p:spPr bwMode="auto">
          <a:xfrm>
            <a:off x="891587" y="3505201"/>
            <a:ext cx="175213" cy="304800"/>
          </a:xfrm>
          <a:prstGeom prst="rect">
            <a:avLst/>
          </a:prstGeom>
          <a:solidFill>
            <a:srgbClr val="FF1D1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5"/>
          <p:cNvSpPr>
            <a:spLocks noChangeAspect="1" noChangeArrowheads="1"/>
          </p:cNvSpPr>
          <p:nvPr/>
        </p:nvSpPr>
        <p:spPr bwMode="auto">
          <a:xfrm>
            <a:off x="609600" y="3657601"/>
            <a:ext cx="261542" cy="152401"/>
          </a:xfrm>
          <a:prstGeom prst="flowChartProcess">
            <a:avLst/>
          </a:prstGeom>
          <a:solidFill>
            <a:srgbClr val="275C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6"/>
          <p:cNvSpPr>
            <a:spLocks noChangeAspect="1" noChangeArrowheads="1"/>
          </p:cNvSpPr>
          <p:nvPr/>
        </p:nvSpPr>
        <p:spPr bwMode="auto">
          <a:xfrm>
            <a:off x="609600" y="3505201"/>
            <a:ext cx="85818" cy="52388"/>
          </a:xfrm>
          <a:prstGeom prst="flowChartProcess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AutoShape 7"/>
          <p:cNvSpPr>
            <a:spLocks noChangeAspect="1" noChangeArrowheads="1"/>
          </p:cNvSpPr>
          <p:nvPr/>
        </p:nvSpPr>
        <p:spPr bwMode="auto">
          <a:xfrm>
            <a:off x="609600" y="3581401"/>
            <a:ext cx="85818" cy="53578"/>
          </a:xfrm>
          <a:prstGeom prst="flowChartProcess">
            <a:avLst/>
          </a:prstGeom>
          <a:solidFill>
            <a:srgbClr val="E36C0A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AutoShape 8"/>
          <p:cNvSpPr>
            <a:spLocks noChangeAspect="1" noChangeArrowheads="1"/>
          </p:cNvSpPr>
          <p:nvPr/>
        </p:nvSpPr>
        <p:spPr bwMode="auto">
          <a:xfrm rot="10800000">
            <a:off x="914400" y="3505201"/>
            <a:ext cx="152400" cy="152680"/>
          </a:xfrm>
          <a:prstGeom prst="flowChartDelay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9"/>
          <p:cNvSpPr>
            <a:spLocks noChangeAspect="1" noChangeArrowheads="1"/>
          </p:cNvSpPr>
          <p:nvPr/>
        </p:nvSpPr>
        <p:spPr bwMode="auto">
          <a:xfrm>
            <a:off x="533400" y="3886201"/>
            <a:ext cx="567451" cy="76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Oval 10"/>
          <p:cNvSpPr>
            <a:spLocks noChangeAspect="1" noChangeArrowheads="1"/>
          </p:cNvSpPr>
          <p:nvPr/>
        </p:nvSpPr>
        <p:spPr bwMode="auto">
          <a:xfrm>
            <a:off x="533400" y="3886201"/>
            <a:ext cx="226548" cy="22860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13"/>
          <p:cNvSpPr>
            <a:spLocks noChangeAspect="1" noChangeArrowheads="1"/>
          </p:cNvSpPr>
          <p:nvPr/>
        </p:nvSpPr>
        <p:spPr bwMode="auto">
          <a:xfrm>
            <a:off x="457200" y="3810001"/>
            <a:ext cx="625026" cy="76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Oval 14"/>
          <p:cNvSpPr>
            <a:spLocks noChangeAspect="1" noChangeArrowheads="1"/>
          </p:cNvSpPr>
          <p:nvPr/>
        </p:nvSpPr>
        <p:spPr bwMode="auto">
          <a:xfrm>
            <a:off x="838200" y="3886201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Oval 17"/>
          <p:cNvSpPr>
            <a:spLocks noChangeAspect="1" noChangeArrowheads="1"/>
          </p:cNvSpPr>
          <p:nvPr/>
        </p:nvSpPr>
        <p:spPr bwMode="auto">
          <a:xfrm>
            <a:off x="609600" y="3962401"/>
            <a:ext cx="76200" cy="792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utoShape 18"/>
          <p:cNvSpPr>
            <a:spLocks noChangeAspect="1" noChangeArrowheads="1"/>
          </p:cNvSpPr>
          <p:nvPr/>
        </p:nvSpPr>
        <p:spPr bwMode="auto">
          <a:xfrm rot="2676984" flipV="1">
            <a:off x="580434" y="3842985"/>
            <a:ext cx="332864" cy="53519"/>
          </a:xfrm>
          <a:prstGeom prst="flowChartManualInpu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0"/>
          <p:cNvSpPr>
            <a:spLocks noChangeAspect="1" noChangeArrowheads="1"/>
          </p:cNvSpPr>
          <p:nvPr/>
        </p:nvSpPr>
        <p:spPr bwMode="auto">
          <a:xfrm rot="5400000" flipH="1">
            <a:off x="775953" y="3796048"/>
            <a:ext cx="45719" cy="378425"/>
          </a:xfrm>
          <a:prstGeom prst="flowChartProcess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12"/>
          <p:cNvSpPr>
            <a:spLocks noChangeAspect="1" noChangeArrowheads="1"/>
          </p:cNvSpPr>
          <p:nvPr/>
        </p:nvSpPr>
        <p:spPr bwMode="auto">
          <a:xfrm>
            <a:off x="762000" y="3429001"/>
            <a:ext cx="327170" cy="4571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Oval 17"/>
          <p:cNvSpPr>
            <a:spLocks noChangeAspect="1" noChangeArrowheads="1"/>
          </p:cNvSpPr>
          <p:nvPr/>
        </p:nvSpPr>
        <p:spPr bwMode="auto">
          <a:xfrm flipV="1">
            <a:off x="914400" y="3962401"/>
            <a:ext cx="106683" cy="110918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25"/>
          <p:cNvSpPr>
            <a:spLocks noChangeAspect="1" noChangeArrowheads="1"/>
          </p:cNvSpPr>
          <p:nvPr/>
        </p:nvSpPr>
        <p:spPr bwMode="auto">
          <a:xfrm>
            <a:off x="1066800" y="3810001"/>
            <a:ext cx="183555" cy="333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AutoShape 26"/>
          <p:cNvSpPr>
            <a:spLocks noChangeArrowheads="1"/>
          </p:cNvSpPr>
          <p:nvPr/>
        </p:nvSpPr>
        <p:spPr bwMode="auto">
          <a:xfrm rot="16983">
            <a:off x="1296721" y="3505209"/>
            <a:ext cx="760862" cy="380994"/>
          </a:xfrm>
          <a:prstGeom prst="flowChartProcess">
            <a:avLst/>
          </a:prstGeom>
          <a:solidFill>
            <a:srgbClr val="00B050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AutoShape 28"/>
          <p:cNvSpPr>
            <a:spLocks noChangeArrowheads="1"/>
          </p:cNvSpPr>
          <p:nvPr/>
        </p:nvSpPr>
        <p:spPr bwMode="auto">
          <a:xfrm>
            <a:off x="1219200" y="3429001"/>
            <a:ext cx="914400" cy="4571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AutoShape 29"/>
          <p:cNvSpPr>
            <a:spLocks noChangeArrowheads="1"/>
          </p:cNvSpPr>
          <p:nvPr/>
        </p:nvSpPr>
        <p:spPr bwMode="auto">
          <a:xfrm rot="16983" flipV="1">
            <a:off x="1295508" y="3811882"/>
            <a:ext cx="761641" cy="45719"/>
          </a:xfrm>
          <a:prstGeom prst="flowChartProcess">
            <a:avLst/>
          </a:prstGeom>
          <a:solidFill>
            <a:srgbClr val="D9092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AutoShape 27"/>
          <p:cNvSpPr>
            <a:spLocks noChangeArrowheads="1"/>
          </p:cNvSpPr>
          <p:nvPr/>
        </p:nvSpPr>
        <p:spPr bwMode="auto">
          <a:xfrm rot="16983">
            <a:off x="1371977" y="3581779"/>
            <a:ext cx="153154" cy="152772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Oval 14"/>
          <p:cNvSpPr>
            <a:spLocks noChangeAspect="1" noChangeArrowheads="1"/>
          </p:cNvSpPr>
          <p:nvPr/>
        </p:nvSpPr>
        <p:spPr bwMode="auto">
          <a:xfrm>
            <a:off x="1752600" y="3886201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Oval 14"/>
          <p:cNvSpPr>
            <a:spLocks noChangeAspect="1" noChangeArrowheads="1"/>
          </p:cNvSpPr>
          <p:nvPr/>
        </p:nvSpPr>
        <p:spPr bwMode="auto">
          <a:xfrm>
            <a:off x="1371600" y="3886201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 rot="16983">
            <a:off x="1600577" y="3581779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AutoShape 27"/>
          <p:cNvSpPr>
            <a:spLocks noChangeArrowheads="1"/>
          </p:cNvSpPr>
          <p:nvPr/>
        </p:nvSpPr>
        <p:spPr bwMode="auto">
          <a:xfrm rot="16983">
            <a:off x="1829177" y="3581778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AutoShape 25"/>
          <p:cNvSpPr>
            <a:spLocks noChangeAspect="1" noChangeArrowheads="1"/>
          </p:cNvSpPr>
          <p:nvPr/>
        </p:nvSpPr>
        <p:spPr bwMode="auto">
          <a:xfrm>
            <a:off x="2057400" y="3810001"/>
            <a:ext cx="183555" cy="333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AutoShape 26"/>
          <p:cNvSpPr>
            <a:spLocks noChangeArrowheads="1"/>
          </p:cNvSpPr>
          <p:nvPr/>
        </p:nvSpPr>
        <p:spPr bwMode="auto">
          <a:xfrm rot="16983">
            <a:off x="2287321" y="3505209"/>
            <a:ext cx="760862" cy="380994"/>
          </a:xfrm>
          <a:prstGeom prst="flowChartProcess">
            <a:avLst/>
          </a:prstGeom>
          <a:solidFill>
            <a:srgbClr val="00B050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AutoShape 29"/>
          <p:cNvSpPr>
            <a:spLocks noChangeArrowheads="1"/>
          </p:cNvSpPr>
          <p:nvPr/>
        </p:nvSpPr>
        <p:spPr bwMode="auto">
          <a:xfrm rot="16983" flipV="1">
            <a:off x="2286108" y="3811882"/>
            <a:ext cx="761641" cy="45719"/>
          </a:xfrm>
          <a:prstGeom prst="flowChartProcess">
            <a:avLst/>
          </a:prstGeom>
          <a:solidFill>
            <a:srgbClr val="D9092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AutoShape 27"/>
          <p:cNvSpPr>
            <a:spLocks noChangeArrowheads="1"/>
          </p:cNvSpPr>
          <p:nvPr/>
        </p:nvSpPr>
        <p:spPr bwMode="auto">
          <a:xfrm rot="16983">
            <a:off x="2362577" y="3581779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val 14"/>
          <p:cNvSpPr>
            <a:spLocks noChangeAspect="1" noChangeArrowheads="1"/>
          </p:cNvSpPr>
          <p:nvPr/>
        </p:nvSpPr>
        <p:spPr bwMode="auto">
          <a:xfrm>
            <a:off x="2743200" y="3886201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Oval 14"/>
          <p:cNvSpPr>
            <a:spLocks noChangeAspect="1" noChangeArrowheads="1"/>
          </p:cNvSpPr>
          <p:nvPr/>
        </p:nvSpPr>
        <p:spPr bwMode="auto">
          <a:xfrm>
            <a:off x="2362200" y="3886201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AutoShape 27"/>
          <p:cNvSpPr>
            <a:spLocks noChangeArrowheads="1"/>
          </p:cNvSpPr>
          <p:nvPr/>
        </p:nvSpPr>
        <p:spPr bwMode="auto">
          <a:xfrm rot="16983">
            <a:off x="2591177" y="3581779"/>
            <a:ext cx="153154" cy="152772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AutoShape 27"/>
          <p:cNvSpPr>
            <a:spLocks noChangeArrowheads="1"/>
          </p:cNvSpPr>
          <p:nvPr/>
        </p:nvSpPr>
        <p:spPr bwMode="auto">
          <a:xfrm rot="16983">
            <a:off x="2819777" y="3581778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AutoShape 25"/>
          <p:cNvSpPr>
            <a:spLocks noChangeAspect="1" noChangeArrowheads="1"/>
          </p:cNvSpPr>
          <p:nvPr/>
        </p:nvSpPr>
        <p:spPr bwMode="auto">
          <a:xfrm>
            <a:off x="3048000" y="3810001"/>
            <a:ext cx="183555" cy="333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AutoShape 26"/>
          <p:cNvSpPr>
            <a:spLocks noChangeArrowheads="1"/>
          </p:cNvSpPr>
          <p:nvPr/>
        </p:nvSpPr>
        <p:spPr bwMode="auto">
          <a:xfrm rot="16983">
            <a:off x="3277920" y="3505209"/>
            <a:ext cx="760862" cy="380994"/>
          </a:xfrm>
          <a:prstGeom prst="flowChartProcess">
            <a:avLst/>
          </a:prstGeom>
          <a:solidFill>
            <a:srgbClr val="00B050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AutoShape 29"/>
          <p:cNvSpPr>
            <a:spLocks noChangeArrowheads="1"/>
          </p:cNvSpPr>
          <p:nvPr/>
        </p:nvSpPr>
        <p:spPr bwMode="auto">
          <a:xfrm rot="16983" flipV="1">
            <a:off x="3276707" y="3811882"/>
            <a:ext cx="761641" cy="45719"/>
          </a:xfrm>
          <a:prstGeom prst="flowChartProcess">
            <a:avLst/>
          </a:prstGeom>
          <a:solidFill>
            <a:srgbClr val="D9092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AutoShape 27"/>
          <p:cNvSpPr>
            <a:spLocks noChangeArrowheads="1"/>
          </p:cNvSpPr>
          <p:nvPr/>
        </p:nvSpPr>
        <p:spPr bwMode="auto">
          <a:xfrm rot="16983">
            <a:off x="3353176" y="3581779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Oval 14"/>
          <p:cNvSpPr>
            <a:spLocks noChangeAspect="1" noChangeArrowheads="1"/>
          </p:cNvSpPr>
          <p:nvPr/>
        </p:nvSpPr>
        <p:spPr bwMode="auto">
          <a:xfrm>
            <a:off x="3733800" y="3886201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Oval 14"/>
          <p:cNvSpPr>
            <a:spLocks noChangeAspect="1" noChangeArrowheads="1"/>
          </p:cNvSpPr>
          <p:nvPr/>
        </p:nvSpPr>
        <p:spPr bwMode="auto">
          <a:xfrm>
            <a:off x="3352800" y="3886201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AutoShape 27"/>
          <p:cNvSpPr>
            <a:spLocks noChangeArrowheads="1"/>
          </p:cNvSpPr>
          <p:nvPr/>
        </p:nvSpPr>
        <p:spPr bwMode="auto">
          <a:xfrm rot="16983">
            <a:off x="3581776" y="3581779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AutoShape 27"/>
          <p:cNvSpPr>
            <a:spLocks noChangeArrowheads="1"/>
          </p:cNvSpPr>
          <p:nvPr/>
        </p:nvSpPr>
        <p:spPr bwMode="auto">
          <a:xfrm rot="16983">
            <a:off x="3810376" y="3581778"/>
            <a:ext cx="153154" cy="152772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AutoShape 28"/>
          <p:cNvSpPr>
            <a:spLocks noChangeArrowheads="1"/>
          </p:cNvSpPr>
          <p:nvPr/>
        </p:nvSpPr>
        <p:spPr bwMode="auto">
          <a:xfrm>
            <a:off x="2209800" y="3429000"/>
            <a:ext cx="914400" cy="7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AutoShape 28"/>
          <p:cNvSpPr>
            <a:spLocks noChangeArrowheads="1"/>
          </p:cNvSpPr>
          <p:nvPr/>
        </p:nvSpPr>
        <p:spPr bwMode="auto">
          <a:xfrm>
            <a:off x="3200400" y="3429000"/>
            <a:ext cx="914400" cy="4571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0" name="Picture 6" descr="D:\рабочий стол\звук С\с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00"/>
            <a:ext cx="457200" cy="762000"/>
          </a:xfrm>
          <a:prstGeom prst="rect">
            <a:avLst/>
          </a:prstGeom>
          <a:noFill/>
        </p:spPr>
      </p:pic>
      <p:pic>
        <p:nvPicPr>
          <p:cNvPr id="102" name="Picture 5" descr="D:\рабочий стол\звук С\ве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410200"/>
            <a:ext cx="804862" cy="609600"/>
          </a:xfrm>
          <a:prstGeom prst="rect">
            <a:avLst/>
          </a:prstGeom>
          <a:noFill/>
        </p:spPr>
      </p:pic>
      <p:pic>
        <p:nvPicPr>
          <p:cNvPr id="103" name="Picture 4" descr="D:\рабочий стол\звук С\_Anan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334000"/>
            <a:ext cx="694988" cy="667433"/>
          </a:xfrm>
          <a:prstGeom prst="rect">
            <a:avLst/>
          </a:prstGeom>
          <a:noFill/>
        </p:spPr>
      </p:pic>
      <p:graphicFrame>
        <p:nvGraphicFramePr>
          <p:cNvPr id="108" name="Таблица 107"/>
          <p:cNvGraphicFramePr>
            <a:graphicFrameLocks noGrp="1"/>
          </p:cNvGraphicFramePr>
          <p:nvPr/>
        </p:nvGraphicFramePr>
        <p:xfrm>
          <a:off x="5334000" y="3581400"/>
          <a:ext cx="2895600" cy="22098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14400"/>
              </a:tblGrid>
              <a:tr h="1689353">
                <a:tc gridSpan="3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447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9" name="Прямоугольник 108"/>
          <p:cNvSpPr/>
          <p:nvPr/>
        </p:nvSpPr>
        <p:spPr>
          <a:xfrm>
            <a:off x="6324600" y="6019800"/>
            <a:ext cx="9906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762000" y="5334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302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Задания  по определению места  звука  в словах:</a:t>
            </a:r>
            <a:endParaRPr lang="ru-RU" sz="2400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" name="Рисунок 113" descr="D:\рабочий стол\картинки\4094_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144780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16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225 -0.16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2222 L -0.00469 -0.159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3.33333E-6 L -0.10416 -0.1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9144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Обучение звуковому анализу и синтезу</a:t>
            </a:r>
            <a:r>
              <a:rPr lang="ru-RU" sz="2000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происходит на      </a:t>
            </a:r>
            <a:br>
              <a:rPr lang="ru-RU" sz="2000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основе слов возрастающей степени слоговой трудности: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762000" y="1219200"/>
            <a:ext cx="7696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Односложных слов, состоящих из обратных слогов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уп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Двусложных, состоящих из двух гласных (ау);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Односложных слов с закрытыми слогами (кот);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Двусложных, первый из которых состоит из одного гласного (осы);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Двусложных без стечения согласных (ноты);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Двусложных  с  закрытым и открытым слогом (утка);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Многосложных (кумушка);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 Односложных со стечением согласных (квас, бант).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278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Задания  на определение последовательности, количества   звуков в слове и моделирование слова:</a:t>
            </a:r>
            <a:endParaRPr lang="ru-RU" sz="2000" dirty="0"/>
          </a:p>
        </p:txBody>
      </p:sp>
      <p:pic>
        <p:nvPicPr>
          <p:cNvPr id="1027" name="Picture 3" descr="D:\рабочий стол\звук С\Лис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1862137" cy="1485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3200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200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200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971800" y="4572000"/>
            <a:ext cx="10668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</a:t>
            </a:r>
            <a:r>
              <a:rPr kumimoji="0" lang="ru-RU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ласный</a:t>
            </a: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2400" y="4343400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Согласный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038600" y="47244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Твердый</a:t>
            </a:r>
            <a:r>
              <a:rPr kumimoji="0" lang="ru-RU" sz="5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5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6400" y="4343400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Согласный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752600" y="47244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Мягкий </a:t>
            </a:r>
            <a:r>
              <a:rPr kumimoji="0" lang="ru-RU" sz="5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5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5334000" y="45720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</a:t>
            </a:r>
            <a:r>
              <a:rPr kumimoji="0" lang="ru-RU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ласный</a:t>
            </a: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3600" y="3733800"/>
            <a:ext cx="990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24200" y="3733800"/>
            <a:ext cx="990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14800" y="3733800"/>
            <a:ext cx="990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05400" y="3733800"/>
            <a:ext cx="990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33600" y="5410200"/>
            <a:ext cx="9906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24200" y="5410200"/>
            <a:ext cx="9906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5410200"/>
            <a:ext cx="9906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05400" y="5410200"/>
            <a:ext cx="9906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2444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24444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24444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0 -0.2444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1" animBg="1"/>
      <p:bldP spid="18" grpId="1" animBg="1"/>
      <p:bldP spid="19" grpId="1" animBg="1"/>
      <p:bldP spid="20" grpId="1" animBg="1"/>
      <p:bldP spid="21" grpId="0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1" animBg="1"/>
      <p:bldP spid="2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172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Задания  по выделению звуков в слове </a:t>
            </a:r>
            <a:b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моделированию слова:</a:t>
            </a:r>
            <a:endParaRPr lang="ru-RU" sz="2400" dirty="0"/>
          </a:p>
        </p:txBody>
      </p:sp>
      <p:pic>
        <p:nvPicPr>
          <p:cNvPr id="3" name="Picture 1" descr="D:\рабочий стол\картинки\i.jpg  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1905000" cy="869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2819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819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о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819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т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1800" y="4800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4800600"/>
            <a:ext cx="9144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4800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810000" y="37338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ласный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9200" y="3505200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Согласный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105400" y="40386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Твердый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505200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Согласный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362200" y="4038600"/>
            <a:ext cx="1143000" cy="381000"/>
          </a:xfrm>
          <a:prstGeom prst="rect">
            <a:avLst/>
          </a:prstGeom>
        </p:spPr>
        <p:txBody>
          <a:bodyPr vert="horz" lIns="0" tIns="45720" rIns="0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Твердый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2062</TotalTime>
  <Words>1328</Words>
  <Application>Microsoft Office PowerPoint</Application>
  <PresentationFormat>Экран (4:3)</PresentationFormat>
  <Paragraphs>285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«Применение дидактических пособий и  упражнений, направленных на развитие  фонематических процессов, анализа и синтеза,  автоматизации,  дифференциации поставленных звуков »  </vt:lpstr>
      <vt:lpstr>                   </vt:lpstr>
      <vt:lpstr>Презентация PowerPoint</vt:lpstr>
      <vt:lpstr> </vt:lpstr>
      <vt:lpstr>Презентация PowerPoint</vt:lpstr>
      <vt:lpstr>Презентация PowerPoint</vt:lpstr>
      <vt:lpstr>Обучение звуковому анализу и синтезу происходит на                    основе слов возрастающей степени слоговой трудности: </vt:lpstr>
      <vt:lpstr>Задания  на определение последовательности, количества   звуков в слове и моделирование слова:</vt:lpstr>
      <vt:lpstr>Задания  по выделению звуков в слове  и моделированию слова:</vt:lpstr>
      <vt:lpstr>Задания  по выделению звуков в слове  и моделированию слова:</vt:lpstr>
      <vt:lpstr>Задания  на определение  последовательности  звуков и количества в слове :</vt:lpstr>
      <vt:lpstr>Конечная цель этапа автоматизации - достижение правильного произношения поставленных звуков во фразовой речи</vt:lpstr>
      <vt:lpstr>Упражнения  по произнесению слогов и слоговых сочетаний:</vt:lpstr>
      <vt:lpstr>Задания  на автоматизацию звуков  в словах:</vt:lpstr>
      <vt:lpstr>Задание  по автоматизации звука  в словах:</vt:lpstr>
      <vt:lpstr>Задание на автоматизацию звуков  в словах:</vt:lpstr>
      <vt:lpstr>«Рассмеши Несмеяну»</vt:lpstr>
      <vt:lpstr>Презентация PowerPoint</vt:lpstr>
      <vt:lpstr>Игры и упражнения на автоматизацию звуков  в словосочетаниях:</vt:lpstr>
      <vt:lpstr>Игры и упражнения на автоматизацию звуков  в словосочетаниях:</vt:lpstr>
      <vt:lpstr>Игры и упражнения на автоматизацию звуков  в предложениях:</vt:lpstr>
      <vt:lpstr>Презентация PowerPoint</vt:lpstr>
      <vt:lpstr>Презентация PowerPoint</vt:lpstr>
      <vt:lpstr>Игры и упражнения на автоматизацию звуков  в загадках и стихотворениях: </vt:lpstr>
      <vt:lpstr>Игры и упражнения на автоматизацию звуков  в самостоятельной речи: </vt:lpstr>
      <vt:lpstr>Последовательность и постепенное усложнение речевых упражнений при дифференциации те же, что и при автоматизации звуков:    </vt:lpstr>
      <vt:lpstr>Игры и упражнения на дифференциацию звуков  в слогах: </vt:lpstr>
      <vt:lpstr>Игры и упражнения на дифференциацию звуков  в словах: </vt:lpstr>
      <vt:lpstr>Презентация PowerPoint</vt:lpstr>
      <vt:lpstr> «Логопедическая работа осуществляется преимущественно в виде специальных групповых и индивидуальных игр, активизирующих ребенка к разговору и служащих, таким образом, прекрасным средством совершенствования его речи»   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Логопед</cp:lastModifiedBy>
  <cp:revision>563</cp:revision>
  <dcterms:modified xsi:type="dcterms:W3CDTF">2019-01-30T08:35:25Z</dcterms:modified>
</cp:coreProperties>
</file>