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82" r:id="rId4"/>
    <p:sldId id="267" r:id="rId5"/>
    <p:sldId id="275" r:id="rId6"/>
    <p:sldId id="273" r:id="rId7"/>
    <p:sldId id="277" r:id="rId8"/>
    <p:sldId id="278" r:id="rId9"/>
    <p:sldId id="268" r:id="rId10"/>
    <p:sldId id="279" r:id="rId11"/>
    <p:sldId id="280" r:id="rId12"/>
    <p:sldId id="272" r:id="rId13"/>
    <p:sldId id="274" r:id="rId14"/>
    <p:sldId id="281" r:id="rId15"/>
    <p:sldId id="276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C3B4D2-B2C7-46D8-ADF9-4A80482CD7E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858E7C-FBC2-43A8-AE1C-AC4F95FA46BA}">
      <dgm:prSet phldrT="[Текст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Дидактические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0D3E18DE-3DA7-4808-906F-9A92B3DA3A28}" type="parTrans" cxnId="{64780D93-E0CD-477F-83DB-0F217205CDA3}">
      <dgm:prSet/>
      <dgm:spPr/>
      <dgm:t>
        <a:bodyPr/>
        <a:lstStyle/>
        <a:p>
          <a:endParaRPr lang="ru-RU"/>
        </a:p>
      </dgm:t>
    </dgm:pt>
    <dgm:pt modelId="{ABB00762-C4C6-4961-BF85-8B6010A411D1}" type="sibTrans" cxnId="{64780D93-E0CD-477F-83DB-0F217205CDA3}">
      <dgm:prSet/>
      <dgm:spPr/>
      <dgm:t>
        <a:bodyPr/>
        <a:lstStyle/>
        <a:p>
          <a:endParaRPr lang="ru-RU"/>
        </a:p>
      </dgm:t>
    </dgm:pt>
    <dgm:pt modelId="{DC9845C2-8761-47AC-BD99-183E9C0C0FCB}">
      <dgm:prSet phldrT="[Текст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Психотерапевтические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68CB91B4-362A-4939-BC34-CB4DF0C0E6F9}" type="parTrans" cxnId="{74CB4247-8AD4-4E8A-B9F3-E1B6169F004B}">
      <dgm:prSet/>
      <dgm:spPr/>
      <dgm:t>
        <a:bodyPr/>
        <a:lstStyle/>
        <a:p>
          <a:endParaRPr lang="ru-RU"/>
        </a:p>
      </dgm:t>
    </dgm:pt>
    <dgm:pt modelId="{C0DA0309-4CF8-44E1-9755-EB9FD7B1C668}" type="sibTrans" cxnId="{74CB4247-8AD4-4E8A-B9F3-E1B6169F004B}">
      <dgm:prSet/>
      <dgm:spPr/>
      <dgm:t>
        <a:bodyPr/>
        <a:lstStyle/>
        <a:p>
          <a:endParaRPr lang="ru-RU"/>
        </a:p>
      </dgm:t>
    </dgm:pt>
    <dgm:pt modelId="{8BA0911E-534A-408A-BB8B-C415FFE03A66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sz="1800" dirty="0" err="1" smtClean="0">
              <a:solidFill>
                <a:schemeClr val="tx1"/>
              </a:solidFill>
              <a:latin typeface="Arial Black" panose="020B0A04020102020204" pitchFamily="34" charset="0"/>
            </a:rPr>
            <a:t>Психокоррекционные</a:t>
          </a:r>
          <a:endParaRPr lang="ru-RU" sz="1800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9761D106-A298-4BEC-BA0A-01653FC1D5E5}" type="parTrans" cxnId="{D8A8FDC8-3E49-463E-AC5A-DC9B970516CE}">
      <dgm:prSet/>
      <dgm:spPr/>
      <dgm:t>
        <a:bodyPr/>
        <a:lstStyle/>
        <a:p>
          <a:endParaRPr lang="ru-RU"/>
        </a:p>
      </dgm:t>
    </dgm:pt>
    <dgm:pt modelId="{49AA8168-FFF8-45F2-B164-7EEC5D451F47}" type="sibTrans" cxnId="{D8A8FDC8-3E49-463E-AC5A-DC9B970516CE}">
      <dgm:prSet/>
      <dgm:spPr/>
      <dgm:t>
        <a:bodyPr/>
        <a:lstStyle/>
        <a:p>
          <a:endParaRPr lang="ru-RU"/>
        </a:p>
      </dgm:t>
    </dgm:pt>
    <dgm:pt modelId="{0C2177EA-0999-4D69-96A3-77F2D560D91C}">
      <dgm:prSet phldrT="[Текст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Медитативные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2ED38E80-EA54-4B72-BDD0-4212226E164C}" type="parTrans" cxnId="{1FCF4898-8447-42E5-9E87-05BAF3D67424}">
      <dgm:prSet/>
      <dgm:spPr/>
      <dgm:t>
        <a:bodyPr/>
        <a:lstStyle/>
        <a:p>
          <a:endParaRPr lang="ru-RU"/>
        </a:p>
      </dgm:t>
    </dgm:pt>
    <dgm:pt modelId="{9376E855-F8E6-424B-8DEF-143298D3993B}" type="sibTrans" cxnId="{1FCF4898-8447-42E5-9E87-05BAF3D67424}">
      <dgm:prSet/>
      <dgm:spPr/>
      <dgm:t>
        <a:bodyPr/>
        <a:lstStyle/>
        <a:p>
          <a:endParaRPr lang="ru-RU"/>
        </a:p>
      </dgm:t>
    </dgm:pt>
    <dgm:pt modelId="{74DD8056-A878-4775-B9AC-C538A39FCAD1}">
      <dgm:prSet phldrT="[Текст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Художественные</a:t>
          </a:r>
        </a:p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-авторские</a:t>
          </a:r>
        </a:p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- народные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DA6C0D37-0F9F-41A1-B18C-649BE835E6E2}" type="parTrans" cxnId="{0CA22056-28A9-4983-B5B8-085A1D9709EA}">
      <dgm:prSet/>
      <dgm:spPr/>
      <dgm:t>
        <a:bodyPr/>
        <a:lstStyle/>
        <a:p>
          <a:endParaRPr lang="ru-RU"/>
        </a:p>
      </dgm:t>
    </dgm:pt>
    <dgm:pt modelId="{054EF99B-C874-4997-84A8-2D8B328A7101}" type="sibTrans" cxnId="{0CA22056-28A9-4983-B5B8-085A1D9709EA}">
      <dgm:prSet/>
      <dgm:spPr/>
      <dgm:t>
        <a:bodyPr/>
        <a:lstStyle/>
        <a:p>
          <a:endParaRPr lang="ru-RU"/>
        </a:p>
      </dgm:t>
    </dgm:pt>
    <dgm:pt modelId="{F49C9B18-37C0-4233-A65F-A1C398AA3189}" type="pres">
      <dgm:prSet presAssocID="{55C3B4D2-B2C7-46D8-ADF9-4A80482CD7E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C0F16C-7D75-46C3-B732-FE6757135902}" type="pres">
      <dgm:prSet presAssocID="{3B858E7C-FBC2-43A8-AE1C-AC4F95FA46B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239FD6-23D8-41C5-804B-8336FFB935BB}" type="pres">
      <dgm:prSet presAssocID="{ABB00762-C4C6-4961-BF85-8B6010A411D1}" presName="sibTrans" presStyleCnt="0"/>
      <dgm:spPr/>
    </dgm:pt>
    <dgm:pt modelId="{1A434F62-C589-439F-BFC1-3B11860AEBF9}" type="pres">
      <dgm:prSet presAssocID="{DC9845C2-8761-47AC-BD99-183E9C0C0FC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EAB78F-7E38-4DEF-9B0E-5F385C3B36DE}" type="pres">
      <dgm:prSet presAssocID="{C0DA0309-4CF8-44E1-9755-EB9FD7B1C668}" presName="sibTrans" presStyleCnt="0"/>
      <dgm:spPr/>
    </dgm:pt>
    <dgm:pt modelId="{A3813902-D2F7-47A5-8D1D-40EF1767BA26}" type="pres">
      <dgm:prSet presAssocID="{8BA0911E-534A-408A-BB8B-C415FFE03A6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6849CA-CCEB-40BD-9173-6CE504DEEBFA}" type="pres">
      <dgm:prSet presAssocID="{49AA8168-FFF8-45F2-B164-7EEC5D451F47}" presName="sibTrans" presStyleCnt="0"/>
      <dgm:spPr/>
    </dgm:pt>
    <dgm:pt modelId="{2EFF374C-006B-40B8-A2A6-F22F5B5ACE7A}" type="pres">
      <dgm:prSet presAssocID="{0C2177EA-0999-4D69-96A3-77F2D560D91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15323D-9E65-4E28-BE6A-869197E827E4}" type="pres">
      <dgm:prSet presAssocID="{9376E855-F8E6-424B-8DEF-143298D3993B}" presName="sibTrans" presStyleCnt="0"/>
      <dgm:spPr/>
    </dgm:pt>
    <dgm:pt modelId="{DC267DD4-C3E1-496C-B358-603AC07B74F7}" type="pres">
      <dgm:prSet presAssocID="{74DD8056-A878-4775-B9AC-C538A39FCAD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7BA8EA-4781-4244-A70E-9C4863A63F58}" type="presOf" srcId="{55C3B4D2-B2C7-46D8-ADF9-4A80482CD7EB}" destId="{F49C9B18-37C0-4233-A65F-A1C398AA3189}" srcOrd="0" destOrd="0" presId="urn:microsoft.com/office/officeart/2005/8/layout/default"/>
    <dgm:cxn modelId="{64111E57-8516-436E-B7C8-7F70F04F93DC}" type="presOf" srcId="{3B858E7C-FBC2-43A8-AE1C-AC4F95FA46BA}" destId="{E6C0F16C-7D75-46C3-B732-FE6757135902}" srcOrd="0" destOrd="0" presId="urn:microsoft.com/office/officeart/2005/8/layout/default"/>
    <dgm:cxn modelId="{CFAAEC30-E7D0-45FA-82B7-63EFADA231D9}" type="presOf" srcId="{74DD8056-A878-4775-B9AC-C538A39FCAD1}" destId="{DC267DD4-C3E1-496C-B358-603AC07B74F7}" srcOrd="0" destOrd="0" presId="urn:microsoft.com/office/officeart/2005/8/layout/default"/>
    <dgm:cxn modelId="{64780D93-E0CD-477F-83DB-0F217205CDA3}" srcId="{55C3B4D2-B2C7-46D8-ADF9-4A80482CD7EB}" destId="{3B858E7C-FBC2-43A8-AE1C-AC4F95FA46BA}" srcOrd="0" destOrd="0" parTransId="{0D3E18DE-3DA7-4808-906F-9A92B3DA3A28}" sibTransId="{ABB00762-C4C6-4961-BF85-8B6010A411D1}"/>
    <dgm:cxn modelId="{5B4E5127-BE32-40F4-8B2E-678DB195A8D4}" type="presOf" srcId="{0C2177EA-0999-4D69-96A3-77F2D560D91C}" destId="{2EFF374C-006B-40B8-A2A6-F22F5B5ACE7A}" srcOrd="0" destOrd="0" presId="urn:microsoft.com/office/officeart/2005/8/layout/default"/>
    <dgm:cxn modelId="{E9C114FE-8E04-4380-BCF8-6A0E8B96907B}" type="presOf" srcId="{8BA0911E-534A-408A-BB8B-C415FFE03A66}" destId="{A3813902-D2F7-47A5-8D1D-40EF1767BA26}" srcOrd="0" destOrd="0" presId="urn:microsoft.com/office/officeart/2005/8/layout/default"/>
    <dgm:cxn modelId="{D8A8FDC8-3E49-463E-AC5A-DC9B970516CE}" srcId="{55C3B4D2-B2C7-46D8-ADF9-4A80482CD7EB}" destId="{8BA0911E-534A-408A-BB8B-C415FFE03A66}" srcOrd="2" destOrd="0" parTransId="{9761D106-A298-4BEC-BA0A-01653FC1D5E5}" sibTransId="{49AA8168-FFF8-45F2-B164-7EEC5D451F47}"/>
    <dgm:cxn modelId="{1FCF4898-8447-42E5-9E87-05BAF3D67424}" srcId="{55C3B4D2-B2C7-46D8-ADF9-4A80482CD7EB}" destId="{0C2177EA-0999-4D69-96A3-77F2D560D91C}" srcOrd="3" destOrd="0" parTransId="{2ED38E80-EA54-4B72-BDD0-4212226E164C}" sibTransId="{9376E855-F8E6-424B-8DEF-143298D3993B}"/>
    <dgm:cxn modelId="{0CA22056-28A9-4983-B5B8-085A1D9709EA}" srcId="{55C3B4D2-B2C7-46D8-ADF9-4A80482CD7EB}" destId="{74DD8056-A878-4775-B9AC-C538A39FCAD1}" srcOrd="4" destOrd="0" parTransId="{DA6C0D37-0F9F-41A1-B18C-649BE835E6E2}" sibTransId="{054EF99B-C874-4997-84A8-2D8B328A7101}"/>
    <dgm:cxn modelId="{1BE2E805-4C5C-4524-A16C-BC0DE3CCFA32}" type="presOf" srcId="{DC9845C2-8761-47AC-BD99-183E9C0C0FCB}" destId="{1A434F62-C589-439F-BFC1-3B11860AEBF9}" srcOrd="0" destOrd="0" presId="urn:microsoft.com/office/officeart/2005/8/layout/default"/>
    <dgm:cxn modelId="{74CB4247-8AD4-4E8A-B9F3-E1B6169F004B}" srcId="{55C3B4D2-B2C7-46D8-ADF9-4A80482CD7EB}" destId="{DC9845C2-8761-47AC-BD99-183E9C0C0FCB}" srcOrd="1" destOrd="0" parTransId="{68CB91B4-362A-4939-BC34-CB4DF0C0E6F9}" sibTransId="{C0DA0309-4CF8-44E1-9755-EB9FD7B1C668}"/>
    <dgm:cxn modelId="{25B8000F-193C-4D05-84F6-0FFC624C1338}" type="presParOf" srcId="{F49C9B18-37C0-4233-A65F-A1C398AA3189}" destId="{E6C0F16C-7D75-46C3-B732-FE6757135902}" srcOrd="0" destOrd="0" presId="urn:microsoft.com/office/officeart/2005/8/layout/default"/>
    <dgm:cxn modelId="{58AADA11-55DF-443E-92DF-94AB58D9E2F1}" type="presParOf" srcId="{F49C9B18-37C0-4233-A65F-A1C398AA3189}" destId="{68239FD6-23D8-41C5-804B-8336FFB935BB}" srcOrd="1" destOrd="0" presId="urn:microsoft.com/office/officeart/2005/8/layout/default"/>
    <dgm:cxn modelId="{F46D4B99-F292-456C-AC97-E2E6FF77F282}" type="presParOf" srcId="{F49C9B18-37C0-4233-A65F-A1C398AA3189}" destId="{1A434F62-C589-439F-BFC1-3B11860AEBF9}" srcOrd="2" destOrd="0" presId="urn:microsoft.com/office/officeart/2005/8/layout/default"/>
    <dgm:cxn modelId="{4F2717D2-3FC7-44FE-8238-97533B5D1375}" type="presParOf" srcId="{F49C9B18-37C0-4233-A65F-A1C398AA3189}" destId="{A2EAB78F-7E38-4DEF-9B0E-5F385C3B36DE}" srcOrd="3" destOrd="0" presId="urn:microsoft.com/office/officeart/2005/8/layout/default"/>
    <dgm:cxn modelId="{489ED147-DB2E-422C-8665-22FAF2E04C4A}" type="presParOf" srcId="{F49C9B18-37C0-4233-A65F-A1C398AA3189}" destId="{A3813902-D2F7-47A5-8D1D-40EF1767BA26}" srcOrd="4" destOrd="0" presId="urn:microsoft.com/office/officeart/2005/8/layout/default"/>
    <dgm:cxn modelId="{4AD2645C-C1AB-4DAF-B24D-186DB6100081}" type="presParOf" srcId="{F49C9B18-37C0-4233-A65F-A1C398AA3189}" destId="{F86849CA-CCEB-40BD-9173-6CE504DEEBFA}" srcOrd="5" destOrd="0" presId="urn:microsoft.com/office/officeart/2005/8/layout/default"/>
    <dgm:cxn modelId="{001DE5F1-C480-4162-8A39-F15B96FAA238}" type="presParOf" srcId="{F49C9B18-37C0-4233-A65F-A1C398AA3189}" destId="{2EFF374C-006B-40B8-A2A6-F22F5B5ACE7A}" srcOrd="6" destOrd="0" presId="urn:microsoft.com/office/officeart/2005/8/layout/default"/>
    <dgm:cxn modelId="{CFB44BBA-ABE5-4760-B881-BA3744BAC3DD}" type="presParOf" srcId="{F49C9B18-37C0-4233-A65F-A1C398AA3189}" destId="{A015323D-9E65-4E28-BE6A-869197E827E4}" srcOrd="7" destOrd="0" presId="urn:microsoft.com/office/officeart/2005/8/layout/default"/>
    <dgm:cxn modelId="{7659CD1A-AD78-42DC-BBB2-5AB7743324B6}" type="presParOf" srcId="{F49C9B18-37C0-4233-A65F-A1C398AA3189}" destId="{DC267DD4-C3E1-496C-B358-603AC07B74F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78B-7AA8-4706-9C70-75DF1BA701A6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8FBEC-671C-493E-9589-DBBA3DBAC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378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78B-7AA8-4706-9C70-75DF1BA701A6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8FBEC-671C-493E-9589-DBBA3DBAC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69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78B-7AA8-4706-9C70-75DF1BA701A6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8FBEC-671C-493E-9589-DBBA3DBAC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271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78B-7AA8-4706-9C70-75DF1BA701A6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8FBEC-671C-493E-9589-DBBA3DBAC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801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78B-7AA8-4706-9C70-75DF1BA701A6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8FBEC-671C-493E-9589-DBBA3DBAC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798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78B-7AA8-4706-9C70-75DF1BA701A6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8FBEC-671C-493E-9589-DBBA3DBAC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0096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78B-7AA8-4706-9C70-75DF1BA701A6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8FBEC-671C-493E-9589-DBBA3DBAC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470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78B-7AA8-4706-9C70-75DF1BA701A6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8FBEC-671C-493E-9589-DBBA3DBAC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5849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78B-7AA8-4706-9C70-75DF1BA701A6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8FBEC-671C-493E-9589-DBBA3DBAC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63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78B-7AA8-4706-9C70-75DF1BA701A6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068FBEC-671C-493E-9589-DBBA3DBAC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96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78B-7AA8-4706-9C70-75DF1BA701A6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8FBEC-671C-493E-9589-DBBA3DBAC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23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78B-7AA8-4706-9C70-75DF1BA701A6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8FBEC-671C-493E-9589-DBBA3DBAC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515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78B-7AA8-4706-9C70-75DF1BA701A6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8FBEC-671C-493E-9589-DBBA3DBAC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700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78B-7AA8-4706-9C70-75DF1BA701A6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8FBEC-671C-493E-9589-DBBA3DBAC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07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78B-7AA8-4706-9C70-75DF1BA701A6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8FBEC-671C-493E-9589-DBBA3DBAC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388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78B-7AA8-4706-9C70-75DF1BA701A6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8FBEC-671C-493E-9589-DBBA3DBAC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73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78B-7AA8-4706-9C70-75DF1BA701A6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8FBEC-671C-493E-9589-DBBA3DBAC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367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7EAD78B-7AA8-4706-9C70-75DF1BA701A6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068FBEC-671C-493E-9589-DBBA3DBAC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44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8549" y="1819233"/>
            <a:ext cx="9144001" cy="1325563"/>
          </a:xfrm>
        </p:spPr>
        <p:txBody>
          <a:bodyPr>
            <a:noAutofit/>
          </a:bodyPr>
          <a:lstStyle/>
          <a:p>
            <a:pPr algn="ctr"/>
            <a:r>
              <a:rPr lang="ru-RU" sz="3600" dirty="0" err="1" smtClean="0">
                <a:latin typeface="Arial Black" panose="020B0A04020102020204" pitchFamily="34" charset="0"/>
              </a:rPr>
              <a:t>Сказкотерапия</a:t>
            </a:r>
            <a:r>
              <a:rPr lang="ru-RU" sz="3600" dirty="0" smtClean="0">
                <a:latin typeface="Arial Black" panose="020B0A04020102020204" pitchFamily="34" charset="0"/>
              </a:rPr>
              <a:t> как форма работы с </a:t>
            </a:r>
            <a:r>
              <a:rPr lang="ru-RU" sz="3600" dirty="0" smtClean="0">
                <a:latin typeface="Arial Black" panose="020B0A04020102020204" pitchFamily="34" charset="0"/>
              </a:rPr>
              <a:t>детьми дошкольного возраста</a:t>
            </a:r>
            <a:r>
              <a:rPr lang="ru-RU" sz="3600" dirty="0" smtClean="0">
                <a:latin typeface="Arial Black" panose="020B0A04020102020204" pitchFamily="34" charset="0"/>
              </a:rPr>
              <a:t/>
            </a:r>
            <a:br>
              <a:rPr lang="ru-RU" sz="3600" dirty="0" smtClean="0">
                <a:latin typeface="Arial Black" panose="020B0A04020102020204" pitchFamily="34" charset="0"/>
              </a:rPr>
            </a:br>
            <a:r>
              <a:rPr lang="ru-RU" sz="3600" dirty="0" smtClean="0">
                <a:latin typeface="Arial Black" panose="020B0A04020102020204" pitchFamily="34" charset="0"/>
              </a:rPr>
              <a:t>(Консультация для воспитателей)</a:t>
            </a:r>
            <a:endParaRPr lang="ru-RU" sz="3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462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8085" y="126243"/>
            <a:ext cx="10018713" cy="1361364"/>
          </a:xfrm>
        </p:spPr>
        <p:txBody>
          <a:bodyPr/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Художественные сказки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3074" y="1631661"/>
            <a:ext cx="10515600" cy="265401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 Black" panose="020B0A04020102020204" pitchFamily="34" charset="0"/>
              </a:rPr>
              <a:t>Слушая сказки ребенок бессознательно приобретает значимый для себя жизненный опыт и решает свои внутренние проблемы.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Arial Black" panose="020B0A04020102020204" pitchFamily="34" charset="0"/>
              </a:rPr>
              <a:t>Народные сказки – помогают формированию чувств принятия другого и понимания, что окружающий нас мир живой.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 Black" panose="020B0A04020102020204" pitchFamily="34" charset="0"/>
              </a:rPr>
              <a:t>Авторские сказки показывают разнообразие жизненных стратегий и учат пониманию, как можно поступить в различных ситуациях.</a:t>
            </a:r>
            <a:endParaRPr lang="ru-RU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287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8085" y="126243"/>
            <a:ext cx="10018713" cy="1361364"/>
          </a:xfrm>
        </p:spPr>
        <p:txBody>
          <a:bodyPr/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Медитативные сказки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8085" y="1658956"/>
            <a:ext cx="9706852" cy="26540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 smtClean="0">
                <a:latin typeface="Arial Black" panose="020B0A04020102020204" pitchFamily="34" charset="0"/>
              </a:rPr>
              <a:t>Создаются для: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Arial Black" panose="020B0A04020102020204" pitchFamily="34" charset="0"/>
              </a:rPr>
              <a:t>создания положительного опыта;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 Black" panose="020B0A04020102020204" pitchFamily="34" charset="0"/>
              </a:rPr>
              <a:t>снятия психоэмоционального напряжения;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Arial Black" panose="020B0A04020102020204" pitchFamily="34" charset="0"/>
              </a:rPr>
              <a:t>развития личностного ресурса.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 Black" panose="020B0A04020102020204" pitchFamily="34" charset="0"/>
              </a:rPr>
              <a:t>Отличительная особенность – </a:t>
            </a:r>
            <a:r>
              <a:rPr lang="ru-RU" dirty="0" err="1" smtClean="0">
                <a:latin typeface="Arial Black" panose="020B0A04020102020204" pitchFamily="34" charset="0"/>
              </a:rPr>
              <a:t>отсутсвие</a:t>
            </a:r>
            <a:r>
              <a:rPr lang="ru-RU" dirty="0" smtClean="0">
                <a:latin typeface="Arial Black" panose="020B0A04020102020204" pitchFamily="34" charset="0"/>
              </a:rPr>
              <a:t> злых героев и конфликтов.</a:t>
            </a:r>
            <a:endParaRPr lang="ru-RU" sz="2400" dirty="0" smtClean="0">
              <a:latin typeface="Arial Black" panose="020B0A040201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267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8065" y="227977"/>
            <a:ext cx="10018713" cy="918435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Arial Black" panose="020B0A04020102020204" pitchFamily="34" charset="0"/>
              </a:rPr>
              <a:t>Медитативная сказка «Бабочка»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5718" y="2442950"/>
            <a:ext cx="10495129" cy="2320120"/>
          </a:xfrm>
        </p:spPr>
        <p:txBody>
          <a:bodyPr>
            <a:noAutofit/>
          </a:bodyPr>
          <a:lstStyle/>
          <a:p>
            <a:r>
              <a:rPr lang="ru-RU" sz="1800" dirty="0">
                <a:latin typeface="Arial Black" panose="020B0A04020102020204" pitchFamily="34" charset="0"/>
              </a:rPr>
              <a:t>В далекой волшебной стране, где много ярких благоуханных цветов, где светит солнце, дует легкий ветерок, и где всегда голубое небо, жила-была Бабочка. Яркая и прекрасная. Жители этой страны очень любили ее и всегда рады были ее видеть. Но еще совсем недавно она была большой лохматой гусеницей и жила на высоком старом дереве. У гусеницы было много лапок, но уползти далеко она не могла. А ей так хотелось повидать весь мир! Узнать, как живут там, за горами, вдали от их волшебной страны. И в волшебной стране, и в жизни, многие гусеницы превращаются в куколок. Превратилась в куколку и наша гусеница. Лежа в коконе, она мечтала увидеть мир. И очень скоро мечты ее осуществились – она превратилась в прекрасную Бабочку. Теперь она могла летать высоко-высоко и видеть гораздо больше прежнего. Часто в небе она встречала радугу, и они подружились. И вот, однажды, попрощавшись с обитателями волшебной страны, Бабочка отправилась в путешествие.</a:t>
            </a:r>
          </a:p>
          <a:p>
            <a:pPr marL="0" indent="0" algn="r">
              <a:buNone/>
            </a:pPr>
            <a:r>
              <a:rPr lang="ru-RU" sz="1800" dirty="0">
                <a:latin typeface="Arial Black" panose="020B0A04020102020204" pitchFamily="34" charset="0"/>
              </a:rPr>
              <a:t>Автор: Ольга Зайцева</a:t>
            </a:r>
          </a:p>
        </p:txBody>
      </p:sp>
    </p:spTree>
    <p:extLst>
      <p:ext uri="{BB962C8B-B14F-4D97-AF65-F5344CB8AC3E}">
        <p14:creationId xmlns:p14="http://schemas.microsoft.com/office/powerpoint/2010/main" val="953679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1040" y="204716"/>
            <a:ext cx="10018713" cy="1169158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Arial Black" panose="020B0A04020102020204" pitchFamily="34" charset="0"/>
              </a:rPr>
              <a:t>Правила применения сказок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2676" y="1269243"/>
            <a:ext cx="10018713" cy="364850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 smtClean="0">
                <a:latin typeface="Arial Black" panose="020B0A04020102020204" pitchFamily="34" charset="0"/>
              </a:rPr>
              <a:t>Читая </a:t>
            </a:r>
            <a:r>
              <a:rPr lang="ru-RU" dirty="0">
                <a:latin typeface="Arial Black" panose="020B0A04020102020204" pitchFamily="34" charset="0"/>
              </a:rPr>
              <a:t>или рассказывая сказку, проявляйте подлинные чувства </a:t>
            </a:r>
            <a:r>
              <a:rPr lang="ru-RU" dirty="0" smtClean="0">
                <a:latin typeface="Arial Black" panose="020B0A04020102020204" pitchFamily="34" charset="0"/>
              </a:rPr>
              <a:t>и эмоции</a:t>
            </a:r>
            <a:r>
              <a:rPr lang="ru-RU" dirty="0">
                <a:latin typeface="Arial Black" panose="020B0A040201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Arial Black" panose="020B0A04020102020204" pitchFamily="34" charset="0"/>
              </a:rPr>
              <a:t>- Ребенок </a:t>
            </a:r>
            <a:r>
              <a:rPr lang="ru-RU" dirty="0">
                <a:latin typeface="Arial Black" panose="020B0A04020102020204" pitchFamily="34" charset="0"/>
              </a:rPr>
              <a:t>должен видеть всего рассказчика: лицо, глаза, мимику, позу </a:t>
            </a:r>
            <a:r>
              <a:rPr lang="ru-RU" dirty="0" smtClean="0">
                <a:latin typeface="Arial Black" panose="020B0A04020102020204" pitchFamily="34" charset="0"/>
              </a:rPr>
              <a:t>и жесты.</a:t>
            </a:r>
            <a:endParaRPr lang="ru-RU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 Black" panose="020B0A04020102020204" pitchFamily="34" charset="0"/>
              </a:rPr>
              <a:t>- Не </a:t>
            </a:r>
            <a:r>
              <a:rPr lang="ru-RU" dirty="0">
                <a:latin typeface="Arial Black" panose="020B0A04020102020204" pitchFamily="34" charset="0"/>
              </a:rPr>
              <a:t>делать длительных </a:t>
            </a:r>
            <a:r>
              <a:rPr lang="ru-RU" dirty="0" smtClean="0">
                <a:latin typeface="Arial Black" panose="020B0A04020102020204" pitchFamily="34" charset="0"/>
              </a:rPr>
              <a:t>пауз</a:t>
            </a:r>
          </a:p>
          <a:p>
            <a:pPr marL="0" indent="0">
              <a:buNone/>
            </a:pPr>
            <a:r>
              <a:rPr lang="ru-RU" dirty="0" smtClean="0">
                <a:latin typeface="Arial Black" panose="020B0A04020102020204" pitchFamily="34" charset="0"/>
              </a:rPr>
              <a:t>- После прочтения обсудить сказку с ребенком</a:t>
            </a:r>
            <a:endParaRPr lang="ru-RU" dirty="0">
              <a:latin typeface="Arial Black" panose="020B0A040201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9588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352" y="221778"/>
            <a:ext cx="9597671" cy="1135968"/>
          </a:xfrm>
        </p:spPr>
        <p:txBody>
          <a:bodyPr/>
          <a:lstStyle/>
          <a:p>
            <a:r>
              <a:rPr lang="ru-RU" dirty="0" smtClean="0">
                <a:latin typeface="Arial Black" panose="020B0A04020102020204" pitchFamily="34" charset="0"/>
              </a:rPr>
              <a:t>Заключение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4830" y="1461585"/>
            <a:ext cx="10018713" cy="3124201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 Black" panose="020B0A04020102020204" pitchFamily="34" charset="0"/>
              </a:rPr>
              <a:t>Таким образом, применение </a:t>
            </a:r>
            <a:r>
              <a:rPr lang="ru-RU" dirty="0" err="1" smtClean="0">
                <a:latin typeface="Arial Black" panose="020B0A04020102020204" pitchFamily="34" charset="0"/>
              </a:rPr>
              <a:t>сказкотерапии</a:t>
            </a:r>
            <a:r>
              <a:rPr lang="ru-RU" dirty="0" smtClean="0">
                <a:latin typeface="Arial Black" panose="020B0A04020102020204" pitchFamily="34" charset="0"/>
              </a:rPr>
              <a:t> в работе с детьми разнообразно и может применяться ко всем образовательным областям развития ребенка.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 Black" panose="020B0A04020102020204" pitchFamily="34" charset="0"/>
              </a:rPr>
              <a:t>В зависимости от поставленной задачи педагогом выбирается определенный вид психологической сказки.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 Black" panose="020B0A04020102020204" pitchFamily="34" charset="0"/>
              </a:rPr>
              <a:t>Применение сказок в работе с детьми имеет определенные правила.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424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4263" y="113146"/>
            <a:ext cx="9618805" cy="1059871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Arial Black" panose="020B0A04020102020204" pitchFamily="34" charset="0"/>
              </a:rPr>
              <a:t>Литература в копилку педагога: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08" y="1272308"/>
            <a:ext cx="10018713" cy="3124201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Arial Black" panose="020B0A04020102020204" pitchFamily="34" charset="0"/>
              </a:rPr>
              <a:t>Хухлаева О. В. </a:t>
            </a:r>
            <a:r>
              <a:rPr lang="ru-RU" dirty="0" err="1" smtClean="0">
                <a:latin typeface="Arial Black" panose="020B0A04020102020204" pitchFamily="34" charset="0"/>
              </a:rPr>
              <a:t>Хухлаев</a:t>
            </a:r>
            <a:r>
              <a:rPr lang="ru-RU" dirty="0" smtClean="0">
                <a:latin typeface="Arial Black" panose="020B0A04020102020204" pitchFamily="34" charset="0"/>
              </a:rPr>
              <a:t> О.Е. Лабиринт души: терапевтические сказки</a:t>
            </a:r>
          </a:p>
          <a:p>
            <a:r>
              <a:rPr lang="ru-RU" dirty="0">
                <a:latin typeface="Arial Black" panose="020B0A04020102020204" pitchFamily="34" charset="0"/>
              </a:rPr>
              <a:t>Хухлаева О</a:t>
            </a:r>
            <a:r>
              <a:rPr lang="ru-RU" dirty="0" smtClean="0">
                <a:latin typeface="Arial Black" panose="020B0A04020102020204" pitchFamily="34" charset="0"/>
              </a:rPr>
              <a:t>. В</a:t>
            </a:r>
            <a:r>
              <a:rPr lang="ru-RU" dirty="0">
                <a:latin typeface="Arial Black" panose="020B0A04020102020204" pitchFamily="34" charset="0"/>
              </a:rPr>
              <a:t>. </a:t>
            </a:r>
            <a:r>
              <a:rPr lang="ru-RU" dirty="0" err="1">
                <a:latin typeface="Arial Black" panose="020B0A04020102020204" pitchFamily="34" charset="0"/>
              </a:rPr>
              <a:t>Хухлаев</a:t>
            </a:r>
            <a:r>
              <a:rPr lang="ru-RU" dirty="0">
                <a:latin typeface="Arial Black" panose="020B0A04020102020204" pitchFamily="34" charset="0"/>
              </a:rPr>
              <a:t> </a:t>
            </a:r>
            <a:r>
              <a:rPr lang="ru-RU" dirty="0" err="1" smtClean="0">
                <a:latin typeface="Arial Black" panose="020B0A04020102020204" pitchFamily="34" charset="0"/>
              </a:rPr>
              <a:t>О.Е.Терапевтические</a:t>
            </a:r>
            <a:r>
              <a:rPr lang="ru-RU" dirty="0" smtClean="0">
                <a:latin typeface="Arial Black" panose="020B0A04020102020204" pitchFamily="34" charset="0"/>
              </a:rPr>
              <a:t> сказки в коррекционной работе с детьми</a:t>
            </a:r>
          </a:p>
          <a:p>
            <a:r>
              <a:rPr lang="ru-RU" dirty="0" err="1" smtClean="0">
                <a:latin typeface="Arial Black" panose="020B0A04020102020204" pitchFamily="34" charset="0"/>
              </a:rPr>
              <a:t>Набойкина</a:t>
            </a:r>
            <a:r>
              <a:rPr lang="ru-RU" dirty="0" smtClean="0">
                <a:latin typeface="Arial Black" panose="020B0A04020102020204" pitchFamily="34" charset="0"/>
              </a:rPr>
              <a:t> Е. Л. Сказки и игры с «особым» ребенком</a:t>
            </a:r>
          </a:p>
          <a:p>
            <a:r>
              <a:rPr lang="ru-RU" dirty="0" err="1" smtClean="0">
                <a:latin typeface="Arial Black" panose="020B0A04020102020204" pitchFamily="34" charset="0"/>
              </a:rPr>
              <a:t>Стишенок</a:t>
            </a:r>
            <a:r>
              <a:rPr lang="ru-RU" dirty="0" smtClean="0">
                <a:latin typeface="Arial Black" panose="020B0A04020102020204" pitchFamily="34" charset="0"/>
              </a:rPr>
              <a:t> И.В. Из гусеницы в бабочку</a:t>
            </a:r>
          </a:p>
          <a:p>
            <a:r>
              <a:rPr lang="ru-RU" dirty="0" err="1" smtClean="0">
                <a:latin typeface="Arial Black" panose="020B0A04020102020204" pitchFamily="34" charset="0"/>
              </a:rPr>
              <a:t>Зинкевич</a:t>
            </a:r>
            <a:r>
              <a:rPr lang="ru-RU" dirty="0" smtClean="0">
                <a:latin typeface="Arial Black" panose="020B0A04020102020204" pitchFamily="34" charset="0"/>
              </a:rPr>
              <a:t>-Евстигнеева </a:t>
            </a:r>
            <a:r>
              <a:rPr lang="ru-RU" smtClean="0">
                <a:latin typeface="Arial Black" panose="020B0A04020102020204" pitchFamily="34" charset="0"/>
              </a:rPr>
              <a:t>Т. Д</a:t>
            </a:r>
            <a:r>
              <a:rPr lang="ru-RU" dirty="0" smtClean="0">
                <a:latin typeface="Arial Black" panose="020B0A04020102020204" pitchFamily="34" charset="0"/>
              </a:rPr>
              <a:t>. «Практикум по </a:t>
            </a:r>
            <a:r>
              <a:rPr lang="ru-RU" dirty="0" err="1" smtClean="0">
                <a:latin typeface="Arial Black" panose="020B0A04020102020204" pitchFamily="34" charset="0"/>
              </a:rPr>
              <a:t>сказкотерапии</a:t>
            </a:r>
            <a:r>
              <a:rPr lang="ru-RU" dirty="0" smtClean="0">
                <a:latin typeface="Arial Black" panose="020B0A04020102020204" pitchFamily="34" charset="0"/>
              </a:rPr>
              <a:t>»</a:t>
            </a:r>
          </a:p>
          <a:p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393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9211" y="198872"/>
            <a:ext cx="10515600" cy="89102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Arial Black" panose="020B0A04020102020204" pitchFamily="34" charset="0"/>
              </a:rPr>
              <a:t>Развитие личности дошкольника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9211" y="1293362"/>
            <a:ext cx="10416101" cy="4351338"/>
          </a:xfrm>
        </p:spPr>
        <p:txBody>
          <a:bodyPr/>
          <a:lstStyle/>
          <a:p>
            <a:pPr marL="628650" indent="-342900" algn="just"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 Black" panose="020B0A04020102020204" pitchFamily="34" charset="0"/>
              </a:rPr>
              <a:t> интеллектуальное – проявление умственных способностей, любознательности, высокого уровня обучаемости;</a:t>
            </a:r>
          </a:p>
          <a:p>
            <a:pPr marL="628650" indent="-342900" algn="just"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 Black" panose="020B0A04020102020204" pitchFamily="34" charset="0"/>
              </a:rPr>
              <a:t> социально-нравственное – честность, </a:t>
            </a:r>
            <a:r>
              <a:rPr lang="ru-RU" dirty="0" err="1" smtClean="0">
                <a:latin typeface="Arial Black" panose="020B0A04020102020204" pitchFamily="34" charset="0"/>
              </a:rPr>
              <a:t>эмпатичность</a:t>
            </a:r>
            <a:r>
              <a:rPr lang="ru-RU" dirty="0" smtClean="0">
                <a:latin typeface="Arial Black" panose="020B0A04020102020204" pitchFamily="34" charset="0"/>
              </a:rPr>
              <a:t>, </a:t>
            </a:r>
            <a:r>
              <a:rPr lang="ru-RU" dirty="0" err="1" smtClean="0">
                <a:latin typeface="Arial Black" panose="020B0A04020102020204" pitchFamily="34" charset="0"/>
              </a:rPr>
              <a:t>коммуникабельность,терпимость</a:t>
            </a:r>
            <a:r>
              <a:rPr lang="ru-RU" dirty="0" smtClean="0">
                <a:latin typeface="Arial Black" panose="020B0A04020102020204" pitchFamily="34" charset="0"/>
              </a:rPr>
              <a:t>, </a:t>
            </a:r>
            <a:r>
              <a:rPr lang="ru-RU" dirty="0" err="1" smtClean="0">
                <a:latin typeface="Arial Black" panose="020B0A04020102020204" pitchFamily="34" charset="0"/>
              </a:rPr>
              <a:t>сформированность</a:t>
            </a:r>
            <a:r>
              <a:rPr lang="ru-RU" dirty="0" smtClean="0">
                <a:latin typeface="Arial Black" panose="020B0A04020102020204" pitchFamily="34" charset="0"/>
              </a:rPr>
              <a:t> навыков общения;</a:t>
            </a:r>
          </a:p>
          <a:p>
            <a:pPr marL="628650" indent="-342900" algn="just"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 Black" panose="020B0A04020102020204" pitchFamily="34" charset="0"/>
              </a:rPr>
              <a:t> эмоциональное – уравновешенность, высокая самооценка, эмоционально-эстетическая отзывчивость на прекрасное, способность удивляться и восхищаться.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7468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0639" y="150091"/>
            <a:ext cx="10018713" cy="1475509"/>
          </a:xfrm>
        </p:spPr>
        <p:txBody>
          <a:bodyPr/>
          <a:lstStyle/>
          <a:p>
            <a:r>
              <a:rPr lang="ru-RU" dirty="0" err="1" smtClean="0">
                <a:latin typeface="Arial Black" panose="020B0A04020102020204" pitchFamily="34" charset="0"/>
              </a:rPr>
              <a:t>Сказкотерапия</a:t>
            </a:r>
            <a:r>
              <a:rPr lang="ru-RU" dirty="0" smtClean="0">
                <a:latin typeface="Arial Black" panose="020B0A04020102020204" pitchFamily="34" charset="0"/>
              </a:rPr>
              <a:t> 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9727" y="1946563"/>
            <a:ext cx="10018713" cy="3124201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u="sng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Сказкотерапия</a:t>
            </a:r>
            <a:r>
              <a:rPr lang="ru-RU" dirty="0" smtClean="0">
                <a:latin typeface="Arial Black" panose="020B0A04020102020204" pitchFamily="34" charset="0"/>
              </a:rPr>
              <a:t> – это процесс поиска смысла, расшифровки знаний о мире и системе взаимоотношений в нем.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u="sng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Сказкотерапия</a:t>
            </a:r>
            <a:r>
              <a:rPr lang="ru-RU" dirty="0" smtClean="0">
                <a:latin typeface="Arial Black" panose="020B0A04020102020204" pitchFamily="34" charset="0"/>
              </a:rPr>
              <a:t> – это процесс образования связи между сказочными событиями и поведением в реальной жизни.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Сказка</a:t>
            </a:r>
            <a:r>
              <a:rPr lang="ru-RU" dirty="0" smtClean="0">
                <a:latin typeface="Arial Black" panose="020B0A04020102020204" pitchFamily="34" charset="0"/>
              </a:rPr>
              <a:t> – это естественная составляющая повседневной жизни ребенка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028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6299" y="163774"/>
            <a:ext cx="10018713" cy="95534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Arial Black" panose="020B0A04020102020204" pitchFamily="34" charset="0"/>
              </a:rPr>
              <a:t>Психологические сказки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96299" y="1760561"/>
            <a:ext cx="9676262" cy="35211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Arial Black" panose="020B0A04020102020204" pitchFamily="34" charset="0"/>
              </a:rPr>
              <a:t> Это  </a:t>
            </a:r>
            <a:r>
              <a:rPr lang="ru-RU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терапевтические метафоры</a:t>
            </a:r>
            <a:r>
              <a:rPr lang="ru-RU" dirty="0" smtClean="0">
                <a:latin typeface="Arial Black" panose="020B0A04020102020204" pitchFamily="34" charset="0"/>
              </a:rPr>
              <a:t>, которые обобщают образы на основе пересечения их внешних характеристик. Эти </a:t>
            </a:r>
            <a:r>
              <a:rPr lang="ru-RU" dirty="0">
                <a:latin typeface="Arial Black" panose="020B0A04020102020204" pitchFamily="34" charset="0"/>
              </a:rPr>
              <a:t>образы </a:t>
            </a:r>
            <a:r>
              <a:rPr lang="ru-RU" dirty="0" smtClean="0">
                <a:latin typeface="Arial Black" panose="020B0A04020102020204" pitchFamily="34" charset="0"/>
              </a:rPr>
              <a:t> </a:t>
            </a:r>
            <a:r>
              <a:rPr lang="ru-RU" dirty="0">
                <a:latin typeface="Arial Black" panose="020B0A04020102020204" pitchFamily="34" charset="0"/>
              </a:rPr>
              <a:t>влияют сознательно и подсознательно </a:t>
            </a:r>
            <a:r>
              <a:rPr lang="ru-RU" dirty="0" smtClean="0">
                <a:latin typeface="Arial Black" panose="020B0A04020102020204" pitchFamily="34" charset="0"/>
              </a:rPr>
              <a:t>на неосознанные </a:t>
            </a:r>
            <a:r>
              <a:rPr lang="ru-RU" dirty="0">
                <a:latin typeface="Arial Black" panose="020B0A04020102020204" pitchFamily="34" charset="0"/>
              </a:rPr>
              <a:t>психические процессы: мысли, чувства и эмоции, </a:t>
            </a:r>
            <a:r>
              <a:rPr lang="ru-RU" dirty="0" smtClean="0">
                <a:latin typeface="Arial Black" panose="020B0A04020102020204" pitchFamily="34" charset="0"/>
              </a:rPr>
              <a:t>поведение ребенка </a:t>
            </a:r>
            <a:endParaRPr lang="ru-RU" dirty="0">
              <a:latin typeface="Arial Black" panose="020B0A04020102020204" pitchFamily="34" charset="0"/>
            </a:endParaRPr>
          </a:p>
          <a:p>
            <a:pPr marL="0" indent="457200">
              <a:buNone/>
            </a:pPr>
            <a:r>
              <a:rPr lang="ru-RU" dirty="0">
                <a:latin typeface="Arial Black" panose="020B0A04020102020204" pitchFamily="34" charset="0"/>
              </a:rPr>
              <a:t>Образы сказок, обращаясь и к сознанию и к подсознанию, вызывают у </a:t>
            </a:r>
            <a:r>
              <a:rPr lang="ru-RU" dirty="0" smtClean="0">
                <a:latin typeface="Arial Black" panose="020B0A04020102020204" pitchFamily="34" charset="0"/>
              </a:rPr>
              <a:t>ребенка эмоциональный </a:t>
            </a:r>
            <a:r>
              <a:rPr lang="ru-RU" dirty="0">
                <a:latin typeface="Arial Black" panose="020B0A04020102020204" pitchFamily="34" charset="0"/>
              </a:rPr>
              <a:t>отклик, приводя к психотерапевтическому эффекту и </a:t>
            </a:r>
            <a:r>
              <a:rPr lang="ru-RU" dirty="0" smtClean="0">
                <a:latin typeface="Arial Black" panose="020B0A04020102020204" pitchFamily="34" charset="0"/>
              </a:rPr>
              <a:t>изменению на </a:t>
            </a:r>
            <a:r>
              <a:rPr lang="ru-RU" dirty="0">
                <a:latin typeface="Arial Black" panose="020B0A04020102020204" pitchFamily="34" charset="0"/>
              </a:rPr>
              <a:t>глубинном уровне психики.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600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1129" y="303664"/>
            <a:ext cx="10479442" cy="121123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 Black" panose="020B0A04020102020204" pitchFamily="34" charset="0"/>
              </a:rPr>
              <a:t>Развитие личности ребенка, решаемое с помощью психологической сказки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3287" y="1746915"/>
            <a:ext cx="10018713" cy="5622876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ru-RU" sz="4200" dirty="0" smtClean="0">
                <a:latin typeface="Arial Black" panose="020B0A04020102020204" pitchFamily="34" charset="0"/>
              </a:rPr>
              <a:t>Формирование  эмпатии </a:t>
            </a:r>
            <a:r>
              <a:rPr lang="ru-RU" sz="4200" dirty="0">
                <a:latin typeface="Arial Black" panose="020B0A04020102020204" pitchFamily="34" charset="0"/>
              </a:rPr>
              <a:t>– умение </a:t>
            </a:r>
            <a:r>
              <a:rPr lang="ru-RU" sz="4200" dirty="0" smtClean="0">
                <a:latin typeface="Arial Black" panose="020B0A04020102020204" pitchFamily="34" charset="0"/>
              </a:rPr>
              <a:t>сопереживать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ru-RU" sz="4200" dirty="0" smtClean="0">
                <a:latin typeface="Arial Black" panose="020B0A04020102020204" pitchFamily="34" charset="0"/>
              </a:rPr>
              <a:t>Коррекция поведения ( агрессивность, страхи, тревожность)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ru-RU" sz="4200" dirty="0" smtClean="0">
                <a:latin typeface="Arial Black" panose="020B0A04020102020204" pitchFamily="34" charset="0"/>
              </a:rPr>
              <a:t>Совершенствование речи, воображения</a:t>
            </a:r>
            <a:endParaRPr lang="ru-RU" sz="4200" dirty="0">
              <a:latin typeface="Arial Black" panose="020B0A04020102020204" pitchFamily="34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ru-RU" sz="4200" dirty="0" smtClean="0">
                <a:latin typeface="Arial Black" panose="020B0A04020102020204" pitchFamily="34" charset="0"/>
              </a:rPr>
              <a:t>Расширение кругозора </a:t>
            </a:r>
            <a:r>
              <a:rPr lang="ru-RU" sz="4200" dirty="0">
                <a:latin typeface="Arial Black" panose="020B0A04020102020204" pitchFamily="34" charset="0"/>
              </a:rPr>
              <a:t>детей, </a:t>
            </a:r>
            <a:r>
              <a:rPr lang="ru-RU" sz="4200" dirty="0" err="1" smtClean="0">
                <a:latin typeface="Arial Black" panose="020B0A04020102020204" pitchFamily="34" charset="0"/>
              </a:rPr>
              <a:t>социализиция</a:t>
            </a:r>
            <a:r>
              <a:rPr lang="ru-RU" sz="4200" dirty="0" smtClean="0">
                <a:latin typeface="Arial Black" panose="020B0A04020102020204" pitchFamily="34" charset="0"/>
              </a:rPr>
              <a:t> их </a:t>
            </a:r>
            <a:r>
              <a:rPr lang="ru-RU" sz="4200" dirty="0">
                <a:latin typeface="Arial Black" panose="020B0A04020102020204" pitchFamily="34" charset="0"/>
              </a:rPr>
              <a:t>в </a:t>
            </a:r>
            <a:r>
              <a:rPr lang="ru-RU" sz="4200" dirty="0" smtClean="0">
                <a:latin typeface="Arial Black" panose="020B0A04020102020204" pitchFamily="34" charset="0"/>
              </a:rPr>
              <a:t>обществе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ru-RU" sz="4200" dirty="0" smtClean="0">
                <a:latin typeface="Arial Black" panose="020B0A04020102020204" pitchFamily="34" charset="0"/>
              </a:rPr>
              <a:t>Снятие психоэмоционального напряжения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ru-RU" sz="4200" dirty="0" smtClean="0">
                <a:latin typeface="Arial Black" panose="020B0A04020102020204" pitchFamily="34" charset="0"/>
              </a:rPr>
              <a:t>Создание лучших моделей взаимодействия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ru-RU" sz="4200" dirty="0" smtClean="0">
                <a:latin typeface="Arial Black" panose="020B0A04020102020204" pitchFamily="34" charset="0"/>
              </a:rPr>
              <a:t>Лучшее усвоение учебного материала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endParaRPr lang="ru-RU" sz="36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8358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8209" y="221776"/>
            <a:ext cx="10018713" cy="1224887"/>
          </a:xfrm>
        </p:spPr>
        <p:txBody>
          <a:bodyPr/>
          <a:lstStyle/>
          <a:p>
            <a:r>
              <a:rPr lang="ru-RU" dirty="0" smtClean="0">
                <a:latin typeface="Arial Black" panose="020B0A04020102020204" pitchFamily="34" charset="0"/>
              </a:rPr>
              <a:t>Виды психологических сказок</a:t>
            </a:r>
            <a:endParaRPr lang="ru-RU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2507443"/>
              </p:ext>
            </p:extLst>
          </p:nvPr>
        </p:nvGraphicFramePr>
        <p:xfrm>
          <a:off x="1405720" y="1446663"/>
          <a:ext cx="10411202" cy="48932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2518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8065" y="227977"/>
            <a:ext cx="10018713" cy="918435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Arial Black" panose="020B0A04020102020204" pitchFamily="34" charset="0"/>
              </a:rPr>
              <a:t>Дидактические сказки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8065" y="2497541"/>
            <a:ext cx="10495129" cy="23201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>
                <a:latin typeface="Arial Black" panose="020B0A04020102020204" pitchFamily="34" charset="0"/>
              </a:rPr>
              <a:t>Применяются педагогами для подачи нового материала воспитанникам.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 Black" panose="020B0A04020102020204" pitchFamily="34" charset="0"/>
              </a:rPr>
              <a:t>В сказках  раскрывается смысл и важность определенных знаний, создается сказочный образ мира в котором одушевляются абстрактные символы.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 Black" panose="020B0A04020102020204" pitchFamily="34" charset="0"/>
              </a:rPr>
              <a:t>Создание дидактической сказки: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 Black" panose="020B0A04020102020204" pitchFamily="34" charset="0"/>
              </a:rPr>
              <a:t>Создание образа сказочной страны, в которой живет одушевляемый символ.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 Black" panose="020B0A04020102020204" pitchFamily="34" charset="0"/>
              </a:rPr>
              <a:t>Разрушение благополучия: разрушителями могут быть злые сказочные герои, стихийные бедствия, негативные эмоциональные состояния.</a:t>
            </a:r>
          </a:p>
          <a:p>
            <a:pPr marL="0" indent="0" algn="r">
              <a:buNone/>
            </a:pPr>
            <a:endParaRPr lang="ru-RU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050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8065" y="227977"/>
            <a:ext cx="10018713" cy="918435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Arial Black" panose="020B0A04020102020204" pitchFamily="34" charset="0"/>
              </a:rPr>
              <a:t>Психотерапевтические сказки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6871" y="1965279"/>
            <a:ext cx="10495129" cy="232012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 Black" panose="020B0A04020102020204" pitchFamily="34" charset="0"/>
              </a:rPr>
              <a:t>Применяются педагогами в решении жизненных проблем, отношению к потерям и приобретениям.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 Black" panose="020B0A04020102020204" pitchFamily="34" charset="0"/>
              </a:rPr>
              <a:t>Адресованы детям при объяснении что такое жизнь и смерть, при психоэмоциональной травме, разводе родителей.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 Black" panose="020B0A04020102020204" pitchFamily="34" charset="0"/>
              </a:rPr>
              <a:t>Помогают раскрыть смысл происходящего и изменить отношение к происходящим событиям.</a:t>
            </a:r>
          </a:p>
          <a:p>
            <a:pPr marL="0" indent="0">
              <a:buNone/>
            </a:pPr>
            <a:endParaRPr lang="ru-RU" sz="20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ru-RU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732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8085" y="126243"/>
            <a:ext cx="10018713" cy="1361364"/>
          </a:xfrm>
        </p:spPr>
        <p:txBody>
          <a:bodyPr/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Психологические игры</a:t>
            </a:r>
            <a:br>
              <a:rPr lang="ru-RU" dirty="0" smtClean="0">
                <a:latin typeface="Arial Black" panose="020B0A04020102020204" pitchFamily="34" charset="0"/>
              </a:rPr>
            </a:br>
            <a:r>
              <a:rPr lang="ru-RU" dirty="0" smtClean="0">
                <a:latin typeface="Arial Black" panose="020B0A04020102020204" pitchFamily="34" charset="0"/>
              </a:rPr>
              <a:t>(</a:t>
            </a:r>
            <a:r>
              <a:rPr lang="ru-RU" dirty="0" err="1" smtClean="0">
                <a:latin typeface="Arial Black" panose="020B0A04020102020204" pitchFamily="34" charset="0"/>
              </a:rPr>
              <a:t>Психокоррекционные</a:t>
            </a:r>
            <a:r>
              <a:rPr lang="ru-RU" dirty="0" smtClean="0">
                <a:latin typeface="Arial Black" panose="020B0A04020102020204" pitchFamily="34" charset="0"/>
              </a:rPr>
              <a:t> сказки)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3074" y="1631661"/>
            <a:ext cx="10515600" cy="265401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 Black" panose="020B0A04020102020204" pitchFamily="34" charset="0"/>
              </a:rPr>
              <a:t>Игра ведущий вид деятельности дошкольника.</a:t>
            </a:r>
          </a:p>
          <a:p>
            <a:r>
              <a:rPr lang="ru-RU" dirty="0" smtClean="0">
                <a:latin typeface="Arial Black" panose="020B0A04020102020204" pitchFamily="34" charset="0"/>
              </a:rPr>
              <a:t>Психологические игры помогают ребенку в развитии психологической устойчивости, коммуникативных навыков, снятию тревожности.</a:t>
            </a:r>
          </a:p>
          <a:p>
            <a:r>
              <a:rPr lang="ru-RU" sz="2400" dirty="0" smtClean="0">
                <a:latin typeface="Arial Black" panose="020B0A04020102020204" pitchFamily="34" charset="0"/>
              </a:rPr>
              <a:t>Разыгрывание сказок – один из видов психологической игры</a:t>
            </a:r>
            <a:endParaRPr lang="ru-RU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4943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907</TotalTime>
  <Words>767</Words>
  <Application>Microsoft Office PowerPoint</Application>
  <PresentationFormat>Широкоэкранный</PresentationFormat>
  <Paragraphs>73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Arial Black</vt:lpstr>
      <vt:lpstr>Corbel</vt:lpstr>
      <vt:lpstr>Wingdings</vt:lpstr>
      <vt:lpstr>Параллакс</vt:lpstr>
      <vt:lpstr>Сказкотерапия как форма работы с детьми дошкольного возраста (Консультация для воспитателей)</vt:lpstr>
      <vt:lpstr>Развитие личности дошкольника</vt:lpstr>
      <vt:lpstr>Сказкотерапия </vt:lpstr>
      <vt:lpstr>Психологические сказки</vt:lpstr>
      <vt:lpstr>Развитие личности ребенка, решаемое с помощью психологической сказки</vt:lpstr>
      <vt:lpstr>Виды психологических сказок</vt:lpstr>
      <vt:lpstr>Дидактические сказки</vt:lpstr>
      <vt:lpstr>Психотерапевтические сказки</vt:lpstr>
      <vt:lpstr>Психологические игры (Психокоррекционные сказки)</vt:lpstr>
      <vt:lpstr>Художественные сказки</vt:lpstr>
      <vt:lpstr>Медитативные сказки</vt:lpstr>
      <vt:lpstr>Медитативная сказка «Бабочка»</vt:lpstr>
      <vt:lpstr>Правила применения сказок</vt:lpstr>
      <vt:lpstr>Заключение</vt:lpstr>
      <vt:lpstr>Литература в копилку педагога: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техник когнитивно-поведенческого подхода в профилактике эмоционального выгорания педагогов ДОУ</dc:title>
  <dc:creator>Пользователь</dc:creator>
  <cp:lastModifiedBy>пользователь</cp:lastModifiedBy>
  <cp:revision>80</cp:revision>
  <dcterms:created xsi:type="dcterms:W3CDTF">2020-12-09T03:42:55Z</dcterms:created>
  <dcterms:modified xsi:type="dcterms:W3CDTF">2021-10-04T12:40:22Z</dcterms:modified>
</cp:coreProperties>
</file>