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1" r:id="rId3"/>
    <p:sldId id="269" r:id="rId4"/>
    <p:sldId id="310" r:id="rId5"/>
    <p:sldId id="318" r:id="rId6"/>
    <p:sldId id="321" r:id="rId7"/>
    <p:sldId id="326" r:id="rId8"/>
    <p:sldId id="325" r:id="rId9"/>
    <p:sldId id="271" r:id="rId10"/>
    <p:sldId id="317" r:id="rId11"/>
    <p:sldId id="272" r:id="rId12"/>
    <p:sldId id="263" r:id="rId13"/>
    <p:sldId id="322" r:id="rId14"/>
    <p:sldId id="265" r:id="rId15"/>
    <p:sldId id="266" r:id="rId16"/>
    <p:sldId id="276" r:id="rId17"/>
    <p:sldId id="275" r:id="rId18"/>
    <p:sldId id="282" r:id="rId19"/>
    <p:sldId id="323" r:id="rId20"/>
    <p:sldId id="298" r:id="rId21"/>
    <p:sldId id="257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2" pos="2880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ena_fedorova1973@mail.ru" initials="e" lastIdx="1" clrIdx="0">
    <p:extLst>
      <p:ext uri="{19B8F6BF-5375-455C-9EA6-DF929625EA0E}">
        <p15:presenceInfo xmlns:p15="http://schemas.microsoft.com/office/powerpoint/2012/main" userId="3b676da62184d70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9900"/>
    <a:srgbClr val="006699"/>
    <a:srgbClr val="006600"/>
    <a:srgbClr val="003300"/>
    <a:srgbClr val="FF9966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81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2" y="102"/>
      </p:cViewPr>
      <p:guideLst>
        <p:guide pos="2880"/>
        <p:guide orient="horz"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9148F7-3B5B-405D-894A-38A6AE446F22}" type="datetimeFigureOut">
              <a:rPr lang="ru-RU"/>
              <a:pPr>
                <a:defRPr/>
              </a:pPr>
              <a:t>15.02.2021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ED140-22FC-44B8-B796-EAA4ED5A28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64415-7578-4A89-B4F8-382FB9C7C361}" type="datetimeFigureOut">
              <a:rPr lang="ru-RU"/>
              <a:pPr>
                <a:defRPr/>
              </a:pPr>
              <a:t>15.02.2021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12D4F1-84FA-4632-A7F1-4038A830AE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16C0C0-04A8-4C39-B907-74DDD98359DE}" type="datetimeFigureOut">
              <a:rPr lang="ru-RU"/>
              <a:pPr>
                <a:defRPr/>
              </a:pPr>
              <a:t>15.02.2021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CC3CEA-DB9B-4F8A-BDB2-75DC0AB442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E4747C-E13E-4954-A94A-4A98C73C8AF9}" type="datetimeFigureOut">
              <a:rPr lang="ru-RU"/>
              <a:pPr>
                <a:defRPr/>
              </a:pPr>
              <a:t>15.02.2021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0CE8E-A921-485E-80A3-369E01CA6B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A893A-D8F0-46DD-9637-F9BE412D36D7}" type="datetimeFigureOut">
              <a:rPr lang="ru-RU"/>
              <a:pPr>
                <a:defRPr/>
              </a:pPr>
              <a:t>15.02.2021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4FCD39-C340-41E8-B864-F1E807138A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498826-C164-4CDD-8824-8664D9E6D6F6}" type="datetimeFigureOut">
              <a:rPr lang="ru-RU"/>
              <a:pPr>
                <a:defRPr/>
              </a:pPr>
              <a:t>15.02.2021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B86B0E-C603-4435-BEF0-652B25F59E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0C40FB-3946-41A3-93CA-8FF6829C12C8}" type="datetimeFigureOut">
              <a:rPr lang="ru-RU"/>
              <a:pPr>
                <a:defRPr/>
              </a:pPr>
              <a:t>15.02.2021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4FC0F1-CCD7-46E2-9FC5-19B5E75617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A6FCC3-FC50-46A2-BC88-2B023D49AFBD}" type="datetimeFigureOut">
              <a:rPr lang="ru-RU"/>
              <a:pPr>
                <a:defRPr/>
              </a:pPr>
              <a:t>15.02.2021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FD31ED-E3AE-4EE4-9281-13C4023424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1235F5-F7AA-4864-B84E-7E98C573DD4A}" type="datetimeFigureOut">
              <a:rPr lang="ru-RU"/>
              <a:pPr>
                <a:defRPr/>
              </a:pPr>
              <a:t>15.02.2021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827F4F-FC22-4288-9875-D6200CFA3D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84DCC8-A386-41A3-910A-E6F3E81ED80C}" type="datetimeFigureOut">
              <a:rPr lang="ru-RU"/>
              <a:pPr>
                <a:defRPr/>
              </a:pPr>
              <a:t>15.02.2021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287E2-B7D9-467A-A591-41B0C727E1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BACBC1-CF3D-4B6F-8F2A-5DF6046F64A6}" type="datetimeFigureOut">
              <a:rPr lang="ru-RU"/>
              <a:pPr>
                <a:defRPr/>
              </a:pPr>
              <a:t>15.02.2021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15FF7-AE83-4D80-B2DD-B6DBDA0414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BEE4C-42DD-4BF9-8695-B6152791A303}" type="datetimeFigureOut">
              <a:rPr lang="ru-RU"/>
              <a:pPr>
                <a:defRPr/>
              </a:pPr>
              <a:t>15.02.2021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928B4-8B2A-4BF2-AF5E-8FE6A0C29E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881DE-B40B-41F0-9C5A-B4D484896E03}" type="datetimeFigureOut">
              <a:rPr lang="ru-RU"/>
              <a:pPr>
                <a:defRPr/>
              </a:pPr>
              <a:t>15.02.2021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D631D-DF1C-4753-83DB-8F8CC4E696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87767-C6E6-415D-A0EE-830A54AF9449}" type="datetimeFigureOut">
              <a:rPr lang="ru-RU"/>
              <a:pPr>
                <a:defRPr/>
              </a:pPr>
              <a:t>15.02.2021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8A295C-AFD8-43AE-8BF0-77B214B57A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634357-7E12-42C5-BE8D-069FA9AFFAA5}" type="datetimeFigureOut">
              <a:rPr lang="ru-RU"/>
              <a:pPr>
                <a:defRPr/>
              </a:pPr>
              <a:t>15.02.2021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AA749-2228-46CB-835B-A4553CAEA4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 cstate="email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FF6A13D-347D-4688-B1CD-77755CB42709}" type="datetimeFigureOut">
              <a:rPr lang="ru-RU"/>
              <a:pPr>
                <a:defRPr/>
              </a:pPr>
              <a:t>15.02.2021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5BFAA87-64DB-4C61-9DD4-F1CDFDAC2F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2" r:id="rId2"/>
    <p:sldLayoutId id="2147483661" r:id="rId3"/>
    <p:sldLayoutId id="2147483660" r:id="rId4"/>
    <p:sldLayoutId id="2147483659" r:id="rId5"/>
    <p:sldLayoutId id="2147483658" r:id="rId6"/>
    <p:sldLayoutId id="2147483657" r:id="rId7"/>
    <p:sldLayoutId id="2147483656" r:id="rId8"/>
    <p:sldLayoutId id="2147483655" r:id="rId9"/>
    <p:sldLayoutId id="2147483654" r:id="rId10"/>
    <p:sldLayoutId id="2147483653" r:id="rId11"/>
    <p:sldLayoutId id="2147483652" r:id="rId12"/>
    <p:sldLayoutId id="2147483651" r:id="rId13"/>
    <p:sldLayoutId id="2147483650" r:id="rId14"/>
    <p:sldLayoutId id="2147483649" r:id="rId15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g"/><Relationship Id="rId3" Type="http://schemas.openxmlformats.org/officeDocument/2006/relationships/image" Target="../media/image37.jpeg"/><Relationship Id="rId7" Type="http://schemas.openxmlformats.org/officeDocument/2006/relationships/image" Target="../media/image41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g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14.jpg"/><Relationship Id="rId7" Type="http://schemas.openxmlformats.org/officeDocument/2006/relationships/image" Target="../media/image18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1714500" y="0"/>
            <a:ext cx="642938" cy="6858000"/>
          </a:xfrm>
          <a:prstGeom prst="rect">
            <a:avLst/>
          </a:prstGeom>
          <a:blipFill>
            <a:blip r:embed="rId2" cstate="email"/>
            <a:stretch>
              <a:fillRect/>
            </a:stretch>
          </a:blipFill>
          <a:ln w="19050">
            <a:solidFill>
              <a:srgbClr val="92D050"/>
            </a:solidFill>
            <a:miter lim="800000"/>
            <a:headEnd/>
            <a:tailEnd/>
          </a:ln>
        </p:spPr>
        <p:txBody>
          <a:bodyPr>
            <a:scene3d>
              <a:camera prst="isometricLeftDown"/>
              <a:lightRig rig="threePt" dir="t"/>
            </a:scene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9" name="Picture 3" descr="stem_leaf.png"/>
          <p:cNvPicPr/>
          <p:nvPr/>
        </p:nvPicPr>
        <p:blipFill>
          <a:blip r:embed="rId3" cstate="email">
            <a:duotone>
              <a:prstClr val="black"/>
              <a:schemeClr val="accent3">
                <a:tint val="45000"/>
                <a:satMod val="400000"/>
              </a:schemeClr>
            </a:duotone>
            <a:lum bright="-29000" contrast="44000"/>
          </a:blip>
          <a:srcRect/>
          <a:stretch>
            <a:fillRect/>
          </a:stretch>
        </p:blipFill>
        <p:spPr>
          <a:xfrm>
            <a:off x="6000760" y="2071678"/>
            <a:ext cx="2413907" cy="4555672"/>
          </a:xfrm>
          <a:prstGeom prst="rect">
            <a:avLst/>
          </a:prstGeom>
        </p:spPr>
      </p:pic>
      <p:pic>
        <p:nvPicPr>
          <p:cNvPr id="17412" name="Picture 0" descr="daisy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5963" y="1989138"/>
            <a:ext cx="2986087" cy="462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413" name="Group 2"/>
          <p:cNvGrpSpPr>
            <a:grpSpLocks/>
          </p:cNvGrpSpPr>
          <p:nvPr/>
        </p:nvGrpSpPr>
        <p:grpSpPr bwMode="auto">
          <a:xfrm>
            <a:off x="6858000" y="3214688"/>
            <a:ext cx="747713" cy="746125"/>
            <a:chOff x="8330" y="9874"/>
            <a:chExt cx="1176" cy="1176"/>
          </a:xfrm>
        </p:grpSpPr>
        <p:sp>
          <p:nvSpPr>
            <p:cNvPr id="17425" name="Oval 3"/>
            <p:cNvSpPr>
              <a:spLocks noChangeArrowheads="1"/>
            </p:cNvSpPr>
            <p:nvPr/>
          </p:nvSpPr>
          <p:spPr bwMode="auto">
            <a:xfrm>
              <a:off x="8330" y="9874"/>
              <a:ext cx="1176" cy="1176"/>
            </a:xfrm>
            <a:prstGeom prst="ellipse">
              <a:avLst/>
            </a:prstGeom>
            <a:solidFill>
              <a:srgbClr val="FEB80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" name="Oval 4"/>
            <p:cNvSpPr>
              <a:spLocks noChangeArrowheads="1"/>
            </p:cNvSpPr>
            <p:nvPr/>
          </p:nvSpPr>
          <p:spPr bwMode="auto">
            <a:xfrm>
              <a:off x="8405" y="9950"/>
              <a:ext cx="1025" cy="1025"/>
            </a:xfrm>
            <a:prstGeom prst="ellips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</p:grpSp>
      <p:pic>
        <p:nvPicPr>
          <p:cNvPr id="17414" name="Picture 1" descr="ladybu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650" y="3284538"/>
            <a:ext cx="1016000" cy="94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 descr="stem_leaf_2.png"/>
          <p:cNvPicPr/>
          <p:nvPr/>
        </p:nvPicPr>
        <p:blipFill>
          <a:blip r:embed="rId6" cstate="email">
            <a:duotone>
              <a:prstClr val="black"/>
              <a:schemeClr val="accent3">
                <a:tint val="45000"/>
                <a:satMod val="400000"/>
              </a:schemeClr>
            </a:duotone>
            <a:lum bright="-39000" contrast="24000"/>
          </a:blip>
          <a:stretch>
            <a:fillRect/>
          </a:stretch>
        </p:blipFill>
        <p:spPr>
          <a:xfrm>
            <a:off x="257144" y="3795715"/>
            <a:ext cx="1425938" cy="2857500"/>
          </a:xfrm>
          <a:prstGeom prst="rect">
            <a:avLst/>
          </a:prstGeom>
        </p:spPr>
      </p:pic>
      <p:pic>
        <p:nvPicPr>
          <p:cNvPr id="17416" name="Picture 2" descr="daisy_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288" y="3789363"/>
            <a:ext cx="1612900" cy="269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417" name="Group 6"/>
          <p:cNvGrpSpPr>
            <a:grpSpLocks/>
          </p:cNvGrpSpPr>
          <p:nvPr/>
        </p:nvGrpSpPr>
        <p:grpSpPr bwMode="auto">
          <a:xfrm>
            <a:off x="1042988" y="4365625"/>
            <a:ext cx="457200" cy="457200"/>
            <a:chOff x="2128" y="13066"/>
            <a:chExt cx="632" cy="632"/>
          </a:xfrm>
        </p:grpSpPr>
        <p:sp>
          <p:nvSpPr>
            <p:cNvPr id="17423" name="Oval 7"/>
            <p:cNvSpPr>
              <a:spLocks noChangeArrowheads="1"/>
            </p:cNvSpPr>
            <p:nvPr/>
          </p:nvSpPr>
          <p:spPr bwMode="auto">
            <a:xfrm>
              <a:off x="2128" y="13066"/>
              <a:ext cx="632" cy="632"/>
            </a:xfrm>
            <a:prstGeom prst="ellipse">
              <a:avLst/>
            </a:prstGeom>
            <a:solidFill>
              <a:srgbClr val="FEB80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7424" name="Oval 8"/>
            <p:cNvSpPr>
              <a:spLocks noChangeArrowheads="1"/>
            </p:cNvSpPr>
            <p:nvPr/>
          </p:nvSpPr>
          <p:spPr bwMode="auto">
            <a:xfrm>
              <a:off x="2196" y="13134"/>
              <a:ext cx="496" cy="496"/>
            </a:xfrm>
            <a:prstGeom prst="ellips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</p:grpSp>
      <p:pic>
        <p:nvPicPr>
          <p:cNvPr id="17418" name="Picture 1" descr="ladybug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9757449">
            <a:off x="179388" y="333375"/>
            <a:ext cx="698500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2" name="Rectangle 17"/>
          <p:cNvSpPr>
            <a:spLocks/>
          </p:cNvSpPr>
          <p:nvPr/>
        </p:nvSpPr>
        <p:spPr bwMode="auto">
          <a:xfrm>
            <a:off x="539750" y="981075"/>
            <a:ext cx="8280400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 eaLnBrk="0" hangingPunct="0">
              <a:defRPr/>
            </a:pPr>
            <a:br>
              <a:rPr lang="ru-RU" sz="35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</a:br>
            <a:r>
              <a:rPr lang="ru-RU" sz="3500" b="1" i="1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«Дружная семейка курочки Рябы» </a:t>
            </a:r>
            <a:br>
              <a:rPr lang="ru-RU" sz="35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</a:br>
            <a:endParaRPr lang="ru-RU" sz="3500" b="1" i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orte" pitchFamily="66" charset="0"/>
            </a:endParaRPr>
          </a:p>
        </p:txBody>
      </p:sp>
      <p:pic>
        <p:nvPicPr>
          <p:cNvPr id="17420" name="Picture 1" descr="ladybug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9757449">
            <a:off x="179388" y="333375"/>
            <a:ext cx="698500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6" name="Text Box 18"/>
          <p:cNvSpPr txBox="1">
            <a:spLocks noChangeArrowheads="1"/>
          </p:cNvSpPr>
          <p:nvPr/>
        </p:nvSpPr>
        <p:spPr bwMode="auto">
          <a:xfrm>
            <a:off x="5867400" y="4724400"/>
            <a:ext cx="3097214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cript MT Bold" pitchFamily="66" charset="0"/>
              </a:rPr>
              <a:t>Воспитатель </a:t>
            </a:r>
          </a:p>
          <a:p>
            <a:pPr algn="ctr">
              <a:spcBef>
                <a:spcPct val="50000"/>
              </a:spcBef>
              <a:defRPr/>
            </a:pPr>
            <a:r>
              <a:rPr lang="ru-RU" sz="2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cript MT Bold" pitchFamily="66" charset="0"/>
              </a:rPr>
              <a:t>МБДОУ  </a:t>
            </a:r>
            <a:r>
              <a:rPr lang="ru-RU" sz="2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cript MT Bold" pitchFamily="66" charset="0"/>
              </a:rPr>
              <a:t>Дс</a:t>
            </a:r>
            <a:r>
              <a:rPr lang="ru-RU" sz="2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cript MT Bold" pitchFamily="66" charset="0"/>
              </a:rPr>
              <a:t> № 39</a:t>
            </a:r>
          </a:p>
          <a:p>
            <a:pPr algn="ctr">
              <a:spcBef>
                <a:spcPct val="50000"/>
              </a:spcBef>
              <a:defRPr/>
            </a:pPr>
            <a:r>
              <a:rPr lang="ru-RU" sz="16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cript MT Bold" pitchFamily="66" charset="0"/>
              </a:rPr>
              <a:t>Федорова Е.Б.</a:t>
            </a:r>
          </a:p>
          <a:p>
            <a:pPr algn="ctr">
              <a:spcBef>
                <a:spcPct val="50000"/>
              </a:spcBef>
              <a:defRPr/>
            </a:pPr>
            <a:endParaRPr lang="ru-RU" sz="2000" i="1" dirty="0">
              <a:solidFill>
                <a:srgbClr val="00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Script MT Bold" pitchFamily="66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7847214-43D0-4CBF-9C1E-56D4C7B0840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094" y="2236831"/>
            <a:ext cx="3511947" cy="4414752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37DF5E1-2516-4676-A7BE-CC265A2A2D5A}"/>
              </a:ext>
            </a:extLst>
          </p:cNvPr>
          <p:cNvSpPr/>
          <p:nvPr/>
        </p:nvSpPr>
        <p:spPr>
          <a:xfrm>
            <a:off x="600635" y="197225"/>
            <a:ext cx="7539318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8000"/>
                </a:solidFill>
                <a:latin typeface="Monotype Corsiva" pitchFamily="66" charset="0"/>
                <a:ea typeface="+mj-ea"/>
                <a:cs typeface="+mj-cs"/>
              </a:rPr>
              <a:t>Игра  «Сложи кубики»</a:t>
            </a:r>
          </a:p>
          <a:p>
            <a:pPr lvl="0" algn="ctr"/>
            <a:r>
              <a:rPr lang="ru-RU" sz="2000" b="1" i="1" dirty="0">
                <a:solidFill>
                  <a:srgbClr val="008000"/>
                </a:solidFill>
                <a:latin typeface="Monotype Corsiva" panose="03010101010201010101" pitchFamily="66" charset="0"/>
              </a:rPr>
              <a:t>Цель: Закрепить знания о домашних птицах. Учить из 4-х кубиков составлять целую картинку. Развивать навыки конструирования, общей и мелкой моторики.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61E088A-5889-46B6-BC85-2A8851AFA7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6896">
            <a:off x="4977610" y="2475436"/>
            <a:ext cx="3532094" cy="371138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22EA417-F3B5-4255-A31F-68FF89DB61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54822">
            <a:off x="426426" y="2348753"/>
            <a:ext cx="3612776" cy="3774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0685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3"/>
          <p:cNvSpPr>
            <a:spLocks noGrp="1"/>
          </p:cNvSpPr>
          <p:nvPr>
            <p:ph type="ctrTitle"/>
          </p:nvPr>
        </p:nvSpPr>
        <p:spPr>
          <a:xfrm>
            <a:off x="134471" y="-143435"/>
            <a:ext cx="8411134" cy="1761923"/>
          </a:xfrm>
        </p:spPr>
        <p:txBody>
          <a:bodyPr/>
          <a:lstStyle/>
          <a:p>
            <a:pPr lvl="0"/>
            <a:br>
              <a:rPr lang="ru-RU" sz="3200" dirty="0">
                <a:solidFill>
                  <a:srgbClr val="008000"/>
                </a:solidFill>
                <a:latin typeface="Monotype Corsiva" pitchFamily="66" charset="0"/>
              </a:rPr>
            </a:br>
            <a:r>
              <a:rPr lang="ru-RU" sz="3200" dirty="0">
                <a:solidFill>
                  <a:srgbClr val="008000"/>
                </a:solidFill>
                <a:latin typeface="Monotype Corsiva" pitchFamily="66" charset="0"/>
              </a:rPr>
              <a:t>Знакомство со сказкой «Курочка Ряба»</a:t>
            </a:r>
            <a:br>
              <a:rPr lang="ru-RU" sz="3200" dirty="0">
                <a:solidFill>
                  <a:srgbClr val="008000"/>
                </a:solidFill>
                <a:latin typeface="Monotype Corsiva" pitchFamily="66" charset="0"/>
              </a:rPr>
            </a:br>
            <a:r>
              <a:rPr lang="ru-RU" sz="1800" b="1" i="1" dirty="0">
                <a:solidFill>
                  <a:srgbClr val="008000"/>
                </a:solidFill>
                <a:latin typeface="Monotype Corsiva" panose="03010101010201010101" pitchFamily="66" charset="0"/>
                <a:ea typeface="+mn-ea"/>
                <a:cs typeface="Arial" charset="0"/>
              </a:rPr>
              <a:t>Цель: Продолжать воспитывать у детей с раннего возраста интерес к русской народной сказке с помощью наглядности.</a:t>
            </a:r>
            <a:br>
              <a:rPr lang="ru-RU" sz="1800" b="1" i="1" dirty="0">
                <a:solidFill>
                  <a:srgbClr val="008000"/>
                </a:solidFill>
                <a:latin typeface="Monotype Corsiva" panose="03010101010201010101" pitchFamily="66" charset="0"/>
                <a:ea typeface="+mn-ea"/>
                <a:cs typeface="Arial" charset="0"/>
              </a:rPr>
            </a:br>
            <a:r>
              <a:rPr lang="ru-RU" sz="1800" b="1" i="1" dirty="0">
                <a:solidFill>
                  <a:srgbClr val="008000"/>
                </a:solidFill>
                <a:latin typeface="Monotype Corsiva" panose="03010101010201010101" pitchFamily="66" charset="0"/>
                <a:ea typeface="+mn-ea"/>
                <a:cs typeface="Arial" charset="0"/>
              </a:rPr>
              <a:t>Воспитывать любовь к сказкам, бережное отношение к животным.</a:t>
            </a:r>
            <a:br>
              <a:rPr lang="ru-RU" sz="1800" b="1" i="1" dirty="0">
                <a:solidFill>
                  <a:srgbClr val="008000"/>
                </a:solidFill>
                <a:latin typeface="Monotype Corsiva" panose="03010101010201010101" pitchFamily="66" charset="0"/>
                <a:ea typeface="+mn-ea"/>
                <a:cs typeface="Arial" charset="0"/>
              </a:rPr>
            </a:br>
            <a:r>
              <a:rPr lang="ru-RU" sz="1800" b="1" i="1" dirty="0">
                <a:solidFill>
                  <a:srgbClr val="008000"/>
                </a:solidFill>
                <a:latin typeface="Monotype Corsiva" panose="03010101010201010101" pitchFamily="66" charset="0"/>
                <a:ea typeface="+mn-ea"/>
                <a:cs typeface="Arial" charset="0"/>
              </a:rPr>
              <a:t>Учить детей внимательно слушать, активизировать словарь.</a:t>
            </a:r>
            <a:br>
              <a:rPr lang="ru-RU" sz="1800" b="1" i="1" dirty="0">
                <a:solidFill>
                  <a:srgbClr val="008000"/>
                </a:solidFill>
                <a:latin typeface="Monotype Corsiva" panose="03010101010201010101" pitchFamily="66" charset="0"/>
                <a:ea typeface="+mn-ea"/>
                <a:cs typeface="Arial" charset="0"/>
              </a:rPr>
            </a:br>
            <a:endParaRPr lang="ru-RU" sz="1800" dirty="0">
              <a:solidFill>
                <a:srgbClr val="008000"/>
              </a:solidFill>
              <a:latin typeface="Monotype Corsiva" pitchFamily="66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372D96F-5C3D-46D6-A48F-039DA9BC00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65" y="1766047"/>
            <a:ext cx="7927040" cy="491265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/>
          </p:cNvSpPr>
          <p:nvPr>
            <p:ph type="body" idx="1"/>
          </p:nvPr>
        </p:nvSpPr>
        <p:spPr>
          <a:xfrm>
            <a:off x="448236" y="0"/>
            <a:ext cx="7577136" cy="1685365"/>
          </a:xfrm>
        </p:spPr>
        <p:txBody>
          <a:bodyPr/>
          <a:lstStyle/>
          <a:p>
            <a:pPr marL="266700" indent="0" algn="ctr">
              <a:buFont typeface="Arial" charset="0"/>
              <a:buNone/>
              <a:defRPr/>
            </a:pPr>
            <a:r>
              <a:rPr lang="ru-RU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ckwell" pitchFamily="18" charset="0"/>
              </a:rPr>
              <a:t> </a:t>
            </a:r>
            <a:r>
              <a:rPr lang="ru-RU" b="1" i="1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</a:rPr>
              <a:t>Дидактическая игра:  </a:t>
            </a:r>
          </a:p>
          <a:p>
            <a:pPr marL="266700" indent="0" algn="ctr">
              <a:buFont typeface="Arial" charset="0"/>
              <a:buNone/>
              <a:defRPr/>
            </a:pPr>
            <a:r>
              <a:rPr lang="ru-RU" b="1" i="1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</a:rPr>
              <a:t>«Что сначала, что потом?»</a:t>
            </a:r>
          </a:p>
          <a:p>
            <a:pPr marL="266700" indent="0" algn="ctr">
              <a:buFont typeface="Arial" charset="0"/>
              <a:buNone/>
              <a:defRPr/>
            </a:pPr>
            <a:r>
              <a:rPr lang="ru-RU" sz="2000" b="1" i="1" dirty="0">
                <a:solidFill>
                  <a:srgbClr val="008000"/>
                </a:solidFill>
                <a:latin typeface="Monotype Corsiva" panose="03010101010201010101" pitchFamily="66" charset="0"/>
                <a:cs typeface="Times New Roman" pitchFamily="18" charset="0"/>
              </a:rPr>
              <a:t>Цель: Обучение воспитанников располагать героев сказки «Курочка Ряба» в порядке развития сюжета.</a:t>
            </a:r>
          </a:p>
          <a:p>
            <a:pPr marL="266700" indent="0" algn="just">
              <a:lnSpc>
                <a:spcPct val="150000"/>
              </a:lnSpc>
              <a:buFont typeface="Arial" charset="0"/>
              <a:buNone/>
              <a:defRPr/>
            </a:pP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Rockwell" pitchFamily="18" charset="0"/>
            </a:endParaRPr>
          </a:p>
          <a:p>
            <a:pPr marL="266700" indent="0" algn="just">
              <a:lnSpc>
                <a:spcPct val="150000"/>
              </a:lnSpc>
              <a:buFont typeface="Arial" charset="0"/>
              <a:buNone/>
              <a:defRPr/>
            </a:pPr>
            <a:r>
              <a:rPr lang="ru-RU" dirty="0">
                <a:latin typeface="Rockwell" pitchFamily="18" charset="0"/>
              </a:rPr>
              <a:t>   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F242D30-1883-4C5D-9E6B-A381B1AF66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893" y="2178424"/>
            <a:ext cx="6474479" cy="451821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77E75C-717B-4871-93C2-D481A39DA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565" y="627529"/>
            <a:ext cx="7611035" cy="932330"/>
          </a:xfrm>
        </p:spPr>
        <p:txBody>
          <a:bodyPr/>
          <a:lstStyle/>
          <a:p>
            <a:pPr lvl="0"/>
            <a:r>
              <a:rPr lang="ru-RU" sz="3200" b="1" i="1" dirty="0">
                <a:solidFill>
                  <a:srgbClr val="008000"/>
                </a:solidFill>
                <a:latin typeface="Monotype Corsiva" panose="03010101010201010101" pitchFamily="66" charset="0"/>
                <a:ea typeface="+mn-ea"/>
                <a:cs typeface="Arial" charset="0"/>
              </a:rPr>
              <a:t>Игра: «Найди яичко для курочки по цвету»</a:t>
            </a:r>
            <a:br>
              <a:rPr lang="ru-RU" sz="3200" b="1" i="1" dirty="0">
                <a:solidFill>
                  <a:srgbClr val="008000"/>
                </a:solidFill>
                <a:latin typeface="Monotype Corsiva" panose="03010101010201010101" pitchFamily="66" charset="0"/>
                <a:ea typeface="+mn-ea"/>
                <a:cs typeface="Arial" charset="0"/>
              </a:rPr>
            </a:br>
            <a:r>
              <a:rPr lang="ru-RU" sz="2000" b="1" i="1" dirty="0">
                <a:solidFill>
                  <a:srgbClr val="008000"/>
                </a:solidFill>
                <a:latin typeface="Monotype Corsiva" panose="03010101010201010101" pitchFamily="66" charset="0"/>
                <a:ea typeface="+mn-ea"/>
                <a:cs typeface="Arial" charset="0"/>
              </a:rPr>
              <a:t>Цель: Развивать внимание, память, наблюдательность, закрепление цвета. Учить детей группировать предметы по цвету. </a:t>
            </a:r>
            <a:br>
              <a:rPr lang="ru-RU" sz="2000" b="1" i="1" dirty="0">
                <a:solidFill>
                  <a:srgbClr val="008000"/>
                </a:solidFill>
                <a:latin typeface="Monotype Corsiva" panose="03010101010201010101" pitchFamily="66" charset="0"/>
                <a:ea typeface="+mn-ea"/>
                <a:cs typeface="Arial" charset="0"/>
              </a:rPr>
            </a:br>
            <a:r>
              <a:rPr lang="ru-RU" sz="2000" b="1" i="1" dirty="0">
                <a:solidFill>
                  <a:srgbClr val="008000"/>
                </a:solidFill>
                <a:latin typeface="Monotype Corsiva" panose="03010101010201010101" pitchFamily="66" charset="0"/>
                <a:ea typeface="+mn-ea"/>
                <a:cs typeface="Arial" charset="0"/>
              </a:rPr>
              <a:t>Развивать мелкую моторику рук.</a:t>
            </a:r>
            <a:br>
              <a:rPr lang="ru-RU" sz="2000" b="1" i="1" dirty="0">
                <a:solidFill>
                  <a:srgbClr val="008000"/>
                </a:solidFill>
                <a:latin typeface="Monotype Corsiva" panose="03010101010201010101" pitchFamily="66" charset="0"/>
                <a:ea typeface="+mn-ea"/>
                <a:cs typeface="Arial" charset="0"/>
              </a:rPr>
            </a:br>
            <a:endParaRPr lang="ru-RU" dirty="0">
              <a:solidFill>
                <a:srgbClr val="008000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0E39B07-AC2B-4039-B6EF-3E938A86A1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65" y="1801905"/>
            <a:ext cx="7548282" cy="4634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5957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/>
          </p:cNvSpPr>
          <p:nvPr>
            <p:ph type="body" idx="1"/>
          </p:nvPr>
        </p:nvSpPr>
        <p:spPr>
          <a:xfrm>
            <a:off x="259976" y="62377"/>
            <a:ext cx="8437937" cy="1533341"/>
          </a:xfrm>
        </p:spPr>
        <p:txBody>
          <a:bodyPr/>
          <a:lstStyle/>
          <a:p>
            <a:pPr algn="ctr">
              <a:buNone/>
            </a:pP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ckwell"/>
              </a:rPr>
              <a:t>   </a:t>
            </a:r>
            <a:r>
              <a:rPr lang="ru-RU" b="1" i="1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</a:rPr>
              <a:t>Игра “Накорми  курочку”</a:t>
            </a:r>
          </a:p>
          <a:p>
            <a:pPr algn="just">
              <a:buNone/>
            </a:pPr>
            <a:r>
              <a:rPr lang="ru-RU" sz="2000" b="1" i="1" dirty="0">
                <a:solidFill>
                  <a:srgbClr val="008000"/>
                </a:solidFill>
                <a:latin typeface="Monotype Corsiva" panose="03010101010201010101" pitchFamily="66" charset="0"/>
              </a:rPr>
              <a:t>Цель: Расширять представления детей о питании курицы. Поощрять любознательность детей, развивать исследовательские навыки.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F3E4F57-AA0A-4737-9369-92CEA97208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4905">
            <a:off x="4949122" y="2385398"/>
            <a:ext cx="3794118" cy="390273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45FE0D8-98D0-43EB-8287-8407E1272C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53076">
            <a:off x="463532" y="2560488"/>
            <a:ext cx="3494844" cy="3798561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E892300-4EC6-4780-870D-E1F396FA37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40" y="2282416"/>
            <a:ext cx="4114801" cy="413631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EFC32CE-B68D-4B5A-B497-996F9327A3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941" y="2282416"/>
            <a:ext cx="4025153" cy="4136311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8CC3263-B9CC-4B0E-ADBA-7B7EE1FEA19C}"/>
              </a:ext>
            </a:extLst>
          </p:cNvPr>
          <p:cNvSpPr/>
          <p:nvPr/>
        </p:nvSpPr>
        <p:spPr>
          <a:xfrm>
            <a:off x="636495" y="206188"/>
            <a:ext cx="7749540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  <a:cs typeface="+mn-cs"/>
              </a:rPr>
              <a:t>Дидактическая игра «Чьи детки?»</a:t>
            </a:r>
            <a:endParaRPr lang="ru-RU" sz="3200" dirty="0">
              <a:solidFill>
                <a:srgbClr val="008000"/>
              </a:solidFill>
              <a:latin typeface="Monotype Corsiva" panose="03010101010201010101" pitchFamily="66" charset="0"/>
            </a:endParaRPr>
          </a:p>
          <a:p>
            <a:pPr algn="ctr"/>
            <a:r>
              <a:rPr lang="ru-RU" b="1" i="1" dirty="0">
                <a:solidFill>
                  <a:srgbClr val="008000"/>
                </a:solidFill>
                <a:latin typeface="Monotype Corsiva" panose="03010101010201010101" pitchFamily="66" charset="0"/>
              </a:rPr>
              <a:t>Цель: Закрепить знания детей о домашних животных, их детенышах. Упражнять в правильном звукопроизношении. Развивать речевую активность. Вырабатывать умение соотносить детенышей с картинкой взрослого животного.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BE088BE-5B76-427A-A58C-92C93BBB1689}"/>
              </a:ext>
            </a:extLst>
          </p:cNvPr>
          <p:cNvSpPr>
            <a:spLocks noGrp="1"/>
          </p:cNvSpPr>
          <p:nvPr>
            <p:ph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i="1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</a:rPr>
              <a:t>Игры с прищепками «Птицы» </a:t>
            </a:r>
          </a:p>
          <a:p>
            <a:pPr marL="0" indent="0" algn="ctr">
              <a:buNone/>
            </a:pPr>
            <a:r>
              <a:rPr lang="ru-RU" b="1" i="1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ckwell"/>
              </a:rPr>
              <a:t> </a:t>
            </a:r>
            <a:r>
              <a:rPr lang="ru-RU" sz="2000" b="1" i="1" dirty="0">
                <a:solidFill>
                  <a:srgbClr val="008000"/>
                </a:solidFill>
                <a:latin typeface="Monotype Corsiva" panose="03010101010201010101" pitchFamily="66" charset="0"/>
              </a:rPr>
              <a:t>Цель: Развитие мелкой моторики рук, закрепление сенсорных навыков и пространственных представлений, развитие воображения, речи.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8ACDD6B-A3E3-4462-BFEF-339D744CFC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470" y="1801906"/>
            <a:ext cx="7351059" cy="4781456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3"/>
          <p:cNvSpPr>
            <a:spLocks noGrp="1"/>
          </p:cNvSpPr>
          <p:nvPr>
            <p:ph type="body" idx="1"/>
          </p:nvPr>
        </p:nvSpPr>
        <p:spPr>
          <a:xfrm>
            <a:off x="202440" y="37674"/>
            <a:ext cx="8229600" cy="1219200"/>
          </a:xfrm>
        </p:spPr>
        <p:txBody>
          <a:bodyPr/>
          <a:lstStyle/>
          <a:p>
            <a:pPr algn="ctr">
              <a:buNone/>
            </a:pPr>
            <a:r>
              <a:rPr lang="ru-RU" sz="2800" b="1" dirty="0">
                <a:solidFill>
                  <a:srgbClr val="008000"/>
                </a:solidFill>
                <a:latin typeface="Monotype Corsiva" pitchFamily="66" charset="0"/>
              </a:rPr>
              <a:t>Подвижные игры: «Наседка и цыплята», </a:t>
            </a:r>
          </a:p>
          <a:p>
            <a:pPr algn="ctr">
              <a:buNone/>
            </a:pPr>
            <a:r>
              <a:rPr lang="ru-RU" sz="2800" b="1" dirty="0">
                <a:solidFill>
                  <a:srgbClr val="008000"/>
                </a:solidFill>
                <a:latin typeface="Monotype Corsiva" pitchFamily="66" charset="0"/>
              </a:rPr>
              <a:t>«Вышла курочка гулять», «Цыплята и кот»</a:t>
            </a:r>
          </a:p>
          <a:p>
            <a:pPr algn="ctr">
              <a:buFont typeface="Arial" charset="0"/>
              <a:buNone/>
            </a:pPr>
            <a:r>
              <a:rPr lang="ru-RU" sz="2000" b="1" i="1" dirty="0">
                <a:solidFill>
                  <a:srgbClr val="008000"/>
                </a:solidFill>
                <a:latin typeface="Monotype Corsiva" panose="03010101010201010101" pitchFamily="66" charset="0"/>
                <a:cs typeface="Times New Roman" pitchFamily="18" charset="0"/>
              </a:rPr>
              <a:t>Цель: Обучение воспитанников действовать по сигналу воспитателя, развивать дружеские взаимоотношения.</a:t>
            </a:r>
          </a:p>
          <a:p>
            <a:pPr algn="just">
              <a:lnSpc>
                <a:spcPct val="150000"/>
              </a:lnSpc>
              <a:buFont typeface="Arial" charset="0"/>
              <a:buNone/>
            </a:pPr>
            <a:endParaRPr lang="ru-RU" dirty="0">
              <a:latin typeface="Rockwell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9FE911D-0B2B-4EFB-A8A3-42EB32752E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31082">
            <a:off x="429898" y="2416009"/>
            <a:ext cx="3691311" cy="416858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505CE55-9C64-4B27-920F-C4800E5B01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2810">
            <a:off x="5208510" y="2360638"/>
            <a:ext cx="3494087" cy="4228607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4"/>
          <p:cNvSpPr>
            <a:spLocks noGrp="1"/>
          </p:cNvSpPr>
          <p:nvPr>
            <p:ph type="title"/>
          </p:nvPr>
        </p:nvSpPr>
        <p:spPr>
          <a:xfrm>
            <a:off x="457200" y="502024"/>
            <a:ext cx="8229600" cy="915614"/>
          </a:xfrm>
        </p:spPr>
        <p:txBody>
          <a:bodyPr/>
          <a:lstStyle/>
          <a:p>
            <a:pPr>
              <a:defRPr/>
            </a:pPr>
            <a:r>
              <a:rPr lang="ru-RU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  </a:t>
            </a:r>
            <a:br>
              <a:rPr lang="ru-RU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</a:br>
            <a:r>
              <a:rPr lang="ru-RU" sz="3200" b="1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Театрализованная деятельность</a:t>
            </a:r>
            <a:b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</a:br>
            <a:b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</a:br>
            <a:b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</a:br>
            <a:b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</a:b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28677" name="Rectangle 1"/>
          <p:cNvSpPr>
            <a:spLocks noChangeArrowheads="1"/>
          </p:cNvSpPr>
          <p:nvPr/>
        </p:nvSpPr>
        <p:spPr bwMode="auto">
          <a:xfrm rot="10800000" flipV="1">
            <a:off x="457200" y="-1951471"/>
            <a:ext cx="8095128" cy="3570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endParaRPr lang="ru-RU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/>
            <a:endParaRPr lang="ru-RU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/>
            <a:endParaRPr lang="ru-RU" sz="2000" b="1" i="1" dirty="0">
              <a:solidFill>
                <a:srgbClr val="008000"/>
              </a:solidFill>
              <a:latin typeface="Monotype Corsiva" panose="03010101010201010101" pitchFamily="66" charset="0"/>
              <a:ea typeface="Calibri" pitchFamily="34" charset="0"/>
              <a:cs typeface="Times New Roman" pitchFamily="18" charset="0"/>
            </a:endParaRPr>
          </a:p>
          <a:p>
            <a:pPr algn="just"/>
            <a:endParaRPr lang="ru-RU" sz="2000" b="1" i="1" dirty="0">
              <a:solidFill>
                <a:srgbClr val="008000"/>
              </a:solidFill>
              <a:latin typeface="Monotype Corsiva" panose="03010101010201010101" pitchFamily="66" charset="0"/>
              <a:ea typeface="Calibri" pitchFamily="34" charset="0"/>
              <a:cs typeface="Times New Roman" pitchFamily="18" charset="0"/>
            </a:endParaRPr>
          </a:p>
          <a:p>
            <a:pPr algn="just"/>
            <a:r>
              <a:rPr lang="ru-RU" sz="2000" b="1" i="1" dirty="0">
                <a:solidFill>
                  <a:srgbClr val="008000"/>
                </a:solidFill>
                <a:latin typeface="Monotype Corsiva" panose="03010101010201010101" pitchFamily="66" charset="0"/>
                <a:ea typeface="Calibri" pitchFamily="34" charset="0"/>
                <a:cs typeface="Times New Roman" pitchFamily="18" charset="0"/>
              </a:rPr>
              <a:t>Цель: </a:t>
            </a:r>
            <a:r>
              <a:rPr lang="ru-RU" sz="2000" b="1" i="1" dirty="0">
                <a:solidFill>
                  <a:srgbClr val="008000"/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  <a:t>Вызвать у детей интерес к сказке. Совершенствовать умение слушать сказку. Привлекать детей к диалогу, повторять фразы за воспитателем. Доставить малышам удовольствие от восприятия знакомой сказки.</a:t>
            </a:r>
            <a:endParaRPr lang="ru-RU" sz="2000" b="1" i="1" dirty="0">
              <a:solidFill>
                <a:srgbClr val="008000"/>
              </a:solidFill>
              <a:latin typeface="Monotype Corsiva" panose="03010101010201010101" pitchFamily="66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5" name="Объект 14">
            <a:extLst>
              <a:ext uri="{FF2B5EF4-FFF2-40B4-BE49-F238E27FC236}">
                <a16:creationId xmlns:a16="http://schemas.microsoft.com/office/drawing/2014/main" id="{66D80777-66B2-463B-BDFD-1BB13719C63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12" y="1819835"/>
            <a:ext cx="3810000" cy="4854248"/>
          </a:xfr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93A33A5E-A3A9-4BAC-A8AC-8FD3D60F55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819835"/>
            <a:ext cx="4204449" cy="485424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BB0E123-2821-4008-9817-FA33A6B7160B}"/>
              </a:ext>
            </a:extLst>
          </p:cNvPr>
          <p:cNvSpPr/>
          <p:nvPr/>
        </p:nvSpPr>
        <p:spPr>
          <a:xfrm>
            <a:off x="90433" y="26444"/>
            <a:ext cx="911190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rgbClr val="008000"/>
                </a:solidFill>
                <a:latin typeface="Monotype Corsiva" panose="03010101010201010101" pitchFamily="66" charset="0"/>
              </a:rPr>
              <a:t>Чтение произведений: </a:t>
            </a:r>
          </a:p>
          <a:p>
            <a:r>
              <a:rPr lang="ru-RU" sz="2000" b="1" i="1" dirty="0" err="1">
                <a:solidFill>
                  <a:srgbClr val="008000"/>
                </a:solidFill>
                <a:latin typeface="Monotype Corsiva" panose="03010101010201010101" pitchFamily="66" charset="0"/>
              </a:rPr>
              <a:t>В.Берестов</a:t>
            </a:r>
            <a:r>
              <a:rPr lang="ru-RU" sz="2000" b="1" i="1" dirty="0">
                <a:solidFill>
                  <a:srgbClr val="008000"/>
                </a:solidFill>
                <a:latin typeface="Monotype Corsiva" panose="03010101010201010101" pitchFamily="66" charset="0"/>
              </a:rPr>
              <a:t> «Курица с цыплятами» </a:t>
            </a:r>
          </a:p>
          <a:p>
            <a:r>
              <a:rPr lang="ru-RU" sz="2000" b="1" i="1" dirty="0" err="1">
                <a:solidFill>
                  <a:srgbClr val="008000"/>
                </a:solidFill>
                <a:latin typeface="Monotype Corsiva" panose="03010101010201010101" pitchFamily="66" charset="0"/>
              </a:rPr>
              <a:t>Е.Чарушин</a:t>
            </a:r>
            <a:r>
              <a:rPr lang="ru-RU" sz="2000" b="1" i="1" dirty="0">
                <a:solidFill>
                  <a:srgbClr val="008000"/>
                </a:solidFill>
                <a:latin typeface="Monotype Corsiva" panose="03010101010201010101" pitchFamily="66" charset="0"/>
              </a:rPr>
              <a:t> «Курочка» </a:t>
            </a:r>
          </a:p>
          <a:p>
            <a:r>
              <a:rPr lang="ru-RU" sz="2000" b="1" i="1" dirty="0" err="1">
                <a:solidFill>
                  <a:srgbClr val="008000"/>
                </a:solidFill>
                <a:latin typeface="Monotype Corsiva" panose="03010101010201010101" pitchFamily="66" charset="0"/>
              </a:rPr>
              <a:t>К.Чуковский</a:t>
            </a:r>
            <a:r>
              <a:rPr lang="ru-RU" sz="2000" b="1" i="1" dirty="0">
                <a:solidFill>
                  <a:srgbClr val="008000"/>
                </a:solidFill>
                <a:latin typeface="Monotype Corsiva" panose="03010101010201010101" pitchFamily="66" charset="0"/>
              </a:rPr>
              <a:t> «Цыплёнок» </a:t>
            </a:r>
          </a:p>
          <a:p>
            <a:r>
              <a:rPr lang="ru-RU" sz="2000" b="1" i="1" dirty="0">
                <a:solidFill>
                  <a:srgbClr val="008000"/>
                </a:solidFill>
                <a:latin typeface="Monotype Corsiva" panose="03010101010201010101" pitchFamily="66" charset="0"/>
              </a:rPr>
              <a:t>Потешки «Курица-красавица у меня жила».</a:t>
            </a:r>
            <a:endParaRPr lang="ru-RU" sz="2000" dirty="0">
              <a:solidFill>
                <a:srgbClr val="00800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DB76EE4-3B7F-494D-BACA-57D1B6A461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297" y="1856232"/>
            <a:ext cx="2843903" cy="329184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FB5544A-1195-4EB6-8114-FA34A93EE0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168" y="2568476"/>
            <a:ext cx="3017520" cy="366674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8C7B4C8-331C-4E19-8054-7F7081B97B6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386" y="0"/>
            <a:ext cx="2515171" cy="352043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B7E1BCD-A7F4-4A90-AA34-AA4B51703F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468" y="26444"/>
            <a:ext cx="2232537" cy="358543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F1AA3AD-1CBE-4B5C-AE1A-B5E3640C8B4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1465" y="3546884"/>
            <a:ext cx="2722535" cy="363115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E97E3D0-F688-4938-BB42-32B848D4484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328" y="3611880"/>
            <a:ext cx="2422137" cy="366674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B9E19E4-9241-43E6-B2F7-4A33CA33699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297" y="4242816"/>
            <a:ext cx="2212850" cy="261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610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4294967295"/>
          </p:nvPr>
        </p:nvSpPr>
        <p:spPr>
          <a:xfrm>
            <a:off x="179388" y="260350"/>
            <a:ext cx="8785225" cy="6408738"/>
          </a:xfrm>
        </p:spPr>
        <p:txBody>
          <a:bodyPr>
            <a:normAutofit/>
          </a:bodyPr>
          <a:lstStyle/>
          <a:p>
            <a:pPr marL="273050" indent="-273050" algn="ctr">
              <a:buFont typeface="Arial" charset="0"/>
              <a:buNone/>
            </a:pPr>
            <a:r>
              <a:rPr lang="ru-RU" sz="2800" b="1" i="1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  <a:cs typeface="Times New Roman" pitchFamily="18" charset="0"/>
              </a:rPr>
              <a:t>Актуальность темы</a:t>
            </a:r>
          </a:p>
          <a:p>
            <a:pPr marL="273050" indent="-273050" algn="just">
              <a:buFont typeface="Arial" charset="0"/>
              <a:buNone/>
            </a:pPr>
            <a:r>
              <a:rPr lang="ru-RU" sz="2100" i="1" dirty="0">
                <a:solidFill>
                  <a:srgbClr val="008000"/>
                </a:solidFill>
                <a:latin typeface="Monotype Corsiva" panose="03010101010201010101" pitchFamily="66" charset="0"/>
                <a:cs typeface="Times New Roman" pitchFamily="18" charset="0"/>
              </a:rPr>
              <a:t> </a:t>
            </a:r>
          </a:p>
          <a:p>
            <a:pPr marL="273050" indent="-273050" algn="just">
              <a:buFont typeface="Arial" charset="0"/>
              <a:buNone/>
            </a:pPr>
            <a:r>
              <a:rPr lang="ru-RU" sz="2400" i="1" dirty="0">
                <a:solidFill>
                  <a:srgbClr val="008000"/>
                </a:solidFill>
                <a:latin typeface="Monotype Corsiva" panose="03010101010201010101" pitchFamily="66" charset="0"/>
                <a:cs typeface="Times New Roman" pitchFamily="18" charset="0"/>
              </a:rPr>
              <a:t>Тема игровой технологии была выбрана именно с учётом возраста детей и любимой ими сказки. Дети младшего дошкольного возраста мало знают о домашних животных, а именно птицах. Курочка Ряба — один из первых сказочных персонажей, с которым знакомится ребенок. Вероятно, значение этой птицы в прошлом было столь велико, что положительное отношение к ней прививалось с раннего детства. </a:t>
            </a:r>
            <a:r>
              <a:rPr lang="ru-RU" sz="2400" i="1" dirty="0">
                <a:solidFill>
                  <a:srgbClr val="009900"/>
                </a:solidFill>
                <a:latin typeface="Monotype Corsiva" panose="03010101010201010101" pitchFamily="66" charset="0"/>
                <a:cs typeface="Times New Roman" pitchFamily="18" charset="0"/>
              </a:rPr>
              <a:t>И, несмотря на то, что современные городские дети первых петушков и курочек впервые видят только на картинке, они сразу завоевывают детские сердца, вызывают любопытство и интерес. К тому же в любой программе для работы с детьми раннего возраста найдется немало материала для малышей по знакомству с птицами</a:t>
            </a:r>
            <a:r>
              <a:rPr lang="ru-RU" sz="2400" i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966760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ECFEC787-9B14-4362-A0B1-A66FFB206BBE}"/>
              </a:ext>
            </a:extLst>
          </p:cNvPr>
          <p:cNvSpPr/>
          <p:nvPr/>
        </p:nvSpPr>
        <p:spPr>
          <a:xfrm>
            <a:off x="1380565" y="394447"/>
            <a:ext cx="6382870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i="1" dirty="0">
                <a:solidFill>
                  <a:srgbClr val="00800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Рисование пальчиками «Семья курочки».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6832B39C-7101-45AC-8778-8BEB4EF7FFC9}"/>
              </a:ext>
            </a:extLst>
          </p:cNvPr>
          <p:cNvSpPr/>
          <p:nvPr/>
        </p:nvSpPr>
        <p:spPr>
          <a:xfrm>
            <a:off x="385482" y="947804"/>
            <a:ext cx="837303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8000"/>
                </a:solidFill>
                <a:latin typeface="Monotype Corsiva" panose="03010101010201010101" pitchFamily="66" charset="0"/>
                <a:ea typeface="Segoe UI Emoji" panose="020B0502040204020203" pitchFamily="34" charset="0"/>
              </a:rPr>
              <a:t>Цель: Развивать мелкую моторику рук, способствовать развитию воображения и творческого мышления у детей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579F534-757B-4391-9A62-ECB9132EAA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929" y="1855693"/>
            <a:ext cx="7548283" cy="4876801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Текст 3"/>
          <p:cNvSpPr>
            <a:spLocks noGrp="1"/>
          </p:cNvSpPr>
          <p:nvPr>
            <p:ph type="body" sz="half" idx="2"/>
          </p:nvPr>
        </p:nvSpPr>
        <p:spPr>
          <a:xfrm>
            <a:off x="0" y="260350"/>
            <a:ext cx="6637338" cy="4029075"/>
          </a:xfrm>
        </p:spPr>
        <p:txBody>
          <a:bodyPr/>
          <a:lstStyle/>
          <a:p>
            <a:pPr algn="ctr">
              <a:defRPr/>
            </a:pPr>
            <a:r>
              <a:rPr lang="ru-RU" sz="80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Спасибо за внимание!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822411D-E0C0-4E8C-8955-91F2C72C58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435" y="2572871"/>
            <a:ext cx="3532094" cy="4150657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Содержимое 1"/>
          <p:cNvSpPr>
            <a:spLocks noGrp="1"/>
          </p:cNvSpPr>
          <p:nvPr>
            <p:ph type="body" idx="1"/>
          </p:nvPr>
        </p:nvSpPr>
        <p:spPr>
          <a:xfrm>
            <a:off x="323850" y="476250"/>
            <a:ext cx="8229600" cy="4389438"/>
          </a:xfrm>
        </p:spPr>
        <p:txBody>
          <a:bodyPr/>
          <a:lstStyle/>
          <a:p>
            <a:pPr marL="273050" indent="-273050" algn="just">
              <a:buNone/>
            </a:pPr>
            <a:r>
              <a:rPr lang="ru-RU" b="1" dirty="0">
                <a:solidFill>
                  <a:srgbClr val="008000"/>
                </a:solidFill>
                <a:latin typeface="Monotype Corsiva" pitchFamily="66" charset="0"/>
              </a:rPr>
              <a:t>Цель:</a:t>
            </a:r>
            <a:r>
              <a:rPr lang="ru-RU" dirty="0">
                <a:solidFill>
                  <a:srgbClr val="008000"/>
                </a:solidFill>
                <a:latin typeface="Times New Roman" pitchFamily="18" charset="0"/>
              </a:rPr>
              <a:t> </a:t>
            </a:r>
            <a:r>
              <a:rPr lang="ru-RU" b="1" dirty="0">
                <a:solidFill>
                  <a:srgbClr val="008000"/>
                </a:solidFill>
                <a:latin typeface="Monotype Corsiva" pitchFamily="66" charset="0"/>
              </a:rPr>
              <a:t>Расширение представлений воспитанников об окружающем мире, формировать представления детей о домашних птицах, таких как курочка ряба, через организацию педагогического процесса в форме различных педагогических игр.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C3392E6-4E04-4041-9F13-FEA6DC249E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4107"/>
          <a:stretch/>
        </p:blipFill>
        <p:spPr>
          <a:xfrm>
            <a:off x="5473830" y="3030070"/>
            <a:ext cx="3427003" cy="372035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4464496"/>
          </a:xfrm>
        </p:spPr>
        <p:txBody>
          <a:bodyPr/>
          <a:lstStyle/>
          <a:p>
            <a:br>
              <a:rPr lang="ru-RU" sz="2400" dirty="0"/>
            </a:br>
            <a:br>
              <a:rPr lang="ru-RU" sz="2400" dirty="0"/>
            </a:br>
            <a:br>
              <a:rPr lang="ru-RU" sz="2400" dirty="0"/>
            </a:br>
            <a:br>
              <a:rPr lang="ru-RU" sz="2400" dirty="0"/>
            </a:br>
            <a:br>
              <a:rPr lang="ru-RU" sz="2400" dirty="0"/>
            </a:br>
            <a:endParaRPr lang="ru-RU" sz="2400" dirty="0"/>
          </a:p>
        </p:txBody>
      </p:sp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457200" y="274638"/>
            <a:ext cx="8229600" cy="2866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b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b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b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endParaRPr lang="ru-RU" sz="3200" b="1" dirty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3200" b="1" i="1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Задачи: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Расширять представления детей об окружающем мире.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Познакомить детей с домашними животными на примере птиц.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ru-RU" sz="2400" b="1" i="1" dirty="0">
                <a:solidFill>
                  <a:srgbClr val="008000"/>
                </a:solidFill>
                <a:latin typeface="Monotype Corsiva" pitchFamily="66" charset="0"/>
                <a:ea typeface="+mj-ea"/>
                <a:cs typeface="+mj-cs"/>
              </a:rPr>
              <a:t>Воспитывать доброжелательное отношение к домашним птицам.</a:t>
            </a:r>
            <a:endParaRPr kumimoji="0" lang="ru-RU" sz="2400" b="1" i="1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Приобщить детей к миру литературы и воспитать интерес к художественному слову.</a:t>
            </a:r>
            <a:endParaRPr lang="ru-RU" sz="2400" b="1" i="1" dirty="0">
              <a:solidFill>
                <a:srgbClr val="008000"/>
              </a:solidFill>
              <a:latin typeface="Monotype Corsiva" pitchFamily="66" charset="0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Развить связную речь через мероприятия; стихи; поговорки; загадки обогащать словарь, развивать моторику и </a:t>
            </a:r>
            <a:r>
              <a:rPr kumimoji="0" lang="ru-RU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рече</a:t>
            </a:r>
            <a:r>
              <a:rPr kumimoji="0" lang="ru-RU" sz="2400" b="1" i="1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-двигательный аппарат.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Развивать умение играть рядом, а затем и вместе со сверстником.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ru-RU" sz="2400" b="1" i="1" dirty="0">
                <a:solidFill>
                  <a:srgbClr val="008000"/>
                </a:solidFill>
                <a:latin typeface="Monotype Corsiva" pitchFamily="66" charset="0"/>
                <a:ea typeface="+mj-ea"/>
                <a:cs typeface="+mj-cs"/>
              </a:rPr>
              <a:t>Привлечь родителей к организации и деятельности в создании игровой технологии.</a:t>
            </a:r>
            <a:br>
              <a:rPr kumimoji="0" lang="ru-RU" sz="2400" b="1" i="1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</a:br>
            <a:endParaRPr kumimoji="0" lang="ru-RU" sz="2400" b="1" i="1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2456B2CE-36FE-4FFF-9EBA-1D5BB82F9D5C}"/>
              </a:ext>
            </a:extLst>
          </p:cNvPr>
          <p:cNvSpPr/>
          <p:nvPr/>
        </p:nvSpPr>
        <p:spPr>
          <a:xfrm>
            <a:off x="470646" y="799782"/>
            <a:ext cx="34783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ea typeface="+mj-ea"/>
                <a:cs typeface="+mj-cs"/>
              </a:rPr>
              <a:t>Макет «Птичий двор</a:t>
            </a:r>
            <a:endParaRPr lang="ru-RU" sz="2800" dirty="0">
              <a:solidFill>
                <a:srgbClr val="008000"/>
              </a:solidFill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35D62A1A-793F-48F0-BE1D-D5C2224B2055}"/>
              </a:ext>
            </a:extLst>
          </p:cNvPr>
          <p:cNvSpPr/>
          <p:nvPr/>
        </p:nvSpPr>
        <p:spPr>
          <a:xfrm>
            <a:off x="5127811" y="753616"/>
            <a:ext cx="371138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ea typeface="+mj-ea"/>
                <a:cs typeface="+mj-cs"/>
              </a:rPr>
              <a:t>Дидактическое пособие  «Домик для курочки»</a:t>
            </a:r>
            <a:endParaRPr lang="ru-RU" sz="2800" dirty="0">
              <a:solidFill>
                <a:srgbClr val="008000"/>
              </a:solidFill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D190D054-B2CB-444B-AFDD-E33B49AA40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88" y="1751966"/>
            <a:ext cx="4096870" cy="4899846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004ACA00-7819-48B7-B9D3-62A6A46488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942" y="1751966"/>
            <a:ext cx="4096870" cy="4899846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94A93A1-E9AD-4368-A717-CAAAC40705D2}"/>
              </a:ext>
            </a:extLst>
          </p:cNvPr>
          <p:cNvSpPr/>
          <p:nvPr/>
        </p:nvSpPr>
        <p:spPr>
          <a:xfrm>
            <a:off x="1550894" y="80682"/>
            <a:ext cx="61587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Игровая технология включает в себя: </a:t>
            </a:r>
            <a:endParaRPr lang="ru-RU" sz="28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964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4"/>
          <p:cNvSpPr>
            <a:spLocks noGrp="1"/>
          </p:cNvSpPr>
          <p:nvPr>
            <p:ph type="title"/>
          </p:nvPr>
        </p:nvSpPr>
        <p:spPr>
          <a:xfrm>
            <a:off x="457199" y="358588"/>
            <a:ext cx="7709647" cy="519953"/>
          </a:xfrm>
        </p:spPr>
        <p:txBody>
          <a:bodyPr/>
          <a:lstStyle/>
          <a:p>
            <a:pPr>
              <a:defRPr/>
            </a:pPr>
            <a:r>
              <a:rPr lang="ru-RU" sz="4000" b="1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Лепбук  «Птицы»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FA2A135-0F6F-43F6-8DF3-1885436AE7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88" y="1398495"/>
            <a:ext cx="7709647" cy="5145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9788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3"/>
          <p:cNvSpPr>
            <a:spLocks noGrp="1"/>
          </p:cNvSpPr>
          <p:nvPr>
            <p:ph type="body" idx="4294967295"/>
          </p:nvPr>
        </p:nvSpPr>
        <p:spPr>
          <a:xfrm>
            <a:off x="215153" y="56037"/>
            <a:ext cx="8229600" cy="5162076"/>
          </a:xfrm>
        </p:spPr>
        <p:txBody>
          <a:bodyPr/>
          <a:lstStyle/>
          <a:p>
            <a:pPr algn="ctr">
              <a:buNone/>
            </a:pPr>
            <a:r>
              <a:rPr lang="ru-RU" dirty="0">
                <a:solidFill>
                  <a:srgbClr val="008000"/>
                </a:solidFill>
                <a:latin typeface="Monotype Corsiva" pitchFamily="66" charset="0"/>
                <a:cs typeface="Times New Roman" pitchFamily="18" charset="0"/>
              </a:rPr>
              <a:t>Альбом «Домашние птицы»</a:t>
            </a:r>
            <a:r>
              <a:rPr lang="ru-RU" sz="1800" dirty="0">
                <a:solidFill>
                  <a:srgbClr val="008000"/>
                </a:solidFill>
                <a:latin typeface="Rockwell"/>
              </a:rPr>
              <a:t>           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C0CECAD-FC25-4BA4-866D-5A1664C626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418" y="884634"/>
            <a:ext cx="2814918" cy="225303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796081D-2768-4075-92D9-197A6F40AE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26498"/>
            <a:ext cx="3045938" cy="257833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BB7C97A-536E-415D-A49F-442BE91A71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763" y="884634"/>
            <a:ext cx="3150288" cy="261138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4C1B0BC1-F7B3-4B8B-83DC-84C47C0E86F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3711" y="3857011"/>
            <a:ext cx="3150289" cy="2578329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A1877615-B2E2-4ED2-98D2-EA26292D40C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6" y="1074159"/>
            <a:ext cx="2910840" cy="257833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B92E694-80C9-4159-B26D-E3C965D642E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161" y="4713767"/>
            <a:ext cx="2886456" cy="216468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A9828685-3432-41C7-9AEB-56C58D9FCC6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097" y="3029059"/>
            <a:ext cx="2675560" cy="1684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359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7920BD7-5501-4E8B-AFEA-EAF5226766C6}"/>
              </a:ext>
            </a:extLst>
          </p:cNvPr>
          <p:cNvSpPr/>
          <p:nvPr/>
        </p:nvSpPr>
        <p:spPr>
          <a:xfrm>
            <a:off x="125507" y="125506"/>
            <a:ext cx="8489576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rgbClr val="009900"/>
                </a:solidFill>
                <a:latin typeface="Monotype Corsiva" panose="03010101010201010101" pitchFamily="66" charset="0"/>
              </a:rPr>
              <a:t>Дидактические игры с использованием пособия: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i="1" dirty="0">
                <a:solidFill>
                  <a:srgbClr val="009900"/>
                </a:solidFill>
                <a:latin typeface="Monotype Corsiva" panose="03010101010201010101" pitchFamily="66" charset="0"/>
              </a:rPr>
              <a:t>Дидактическая игра «Сложи картинку»	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i="1" dirty="0">
                <a:solidFill>
                  <a:srgbClr val="009900"/>
                </a:solidFill>
                <a:latin typeface="Monotype Corsiva" panose="03010101010201010101" pitchFamily="66" charset="0"/>
              </a:rPr>
              <a:t> Дидактическая игра «Сложи кубики»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i="1" dirty="0">
                <a:solidFill>
                  <a:srgbClr val="009900"/>
                </a:solidFill>
                <a:latin typeface="Monotype Corsiva" panose="03010101010201010101" pitchFamily="66" charset="0"/>
              </a:rPr>
              <a:t> Рассказывание сказки «Курочка ряба» с показом иллюстраций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i="1" dirty="0">
                <a:solidFill>
                  <a:srgbClr val="009900"/>
                </a:solidFill>
                <a:latin typeface="Monotype Corsiva" panose="03010101010201010101" pitchFamily="66" charset="0"/>
              </a:rPr>
              <a:t> Показ театра бибабо, пальчикового театра «Курочка Ряба»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i="1" dirty="0">
                <a:solidFill>
                  <a:srgbClr val="009900"/>
                </a:solidFill>
                <a:latin typeface="Monotype Corsiva" panose="03010101010201010101" pitchFamily="66" charset="0"/>
              </a:rPr>
              <a:t> Дидактическая игра: «Что сначала, что потом?»	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i="1" dirty="0">
                <a:solidFill>
                  <a:srgbClr val="009900"/>
                </a:solidFill>
                <a:latin typeface="Monotype Corsiva" panose="03010101010201010101" pitchFamily="66" charset="0"/>
              </a:rPr>
              <a:t>Дидактическая игра: «Найди яичко для курочки по цвету»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i="1" dirty="0">
                <a:solidFill>
                  <a:srgbClr val="009900"/>
                </a:solidFill>
                <a:latin typeface="Monotype Corsiva" panose="03010101010201010101" pitchFamily="66" charset="0"/>
              </a:rPr>
              <a:t> Игры с прищепками «Птицы»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i="1" dirty="0">
                <a:solidFill>
                  <a:srgbClr val="009900"/>
                </a:solidFill>
                <a:latin typeface="Monotype Corsiva" panose="03010101010201010101" pitchFamily="66" charset="0"/>
              </a:rPr>
              <a:t> Дидактическая игра “Накорми  курочку”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i="1" dirty="0">
                <a:solidFill>
                  <a:srgbClr val="009900"/>
                </a:solidFill>
                <a:latin typeface="Monotype Corsiva" panose="03010101010201010101" pitchFamily="66" charset="0"/>
              </a:rPr>
              <a:t> Дидактическая игра “Кто как кричит”	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i="1" dirty="0">
                <a:solidFill>
                  <a:srgbClr val="009900"/>
                </a:solidFill>
                <a:latin typeface="Monotype Corsiva" panose="03010101010201010101" pitchFamily="66" charset="0"/>
              </a:rPr>
              <a:t>Дидактическая игра «Угадай, кто ушёл?»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i="1" dirty="0">
                <a:solidFill>
                  <a:srgbClr val="009900"/>
                </a:solidFill>
                <a:latin typeface="Monotype Corsiva" panose="03010101010201010101" pitchFamily="66" charset="0"/>
              </a:rPr>
              <a:t> Подвижные игры: «Наседка и цыплята», «Вышла курочка гулять», «Цыплята и кот»	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i="1" dirty="0">
                <a:solidFill>
                  <a:srgbClr val="009900"/>
                </a:solidFill>
                <a:latin typeface="Monotype Corsiva" panose="03010101010201010101" pitchFamily="66" charset="0"/>
              </a:rPr>
              <a:t> Беседы “Бабушкин дворик” “Кто живёт во дворе у бабушки”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i="1" dirty="0">
                <a:solidFill>
                  <a:srgbClr val="009900"/>
                </a:solidFill>
                <a:latin typeface="Monotype Corsiva" panose="03010101010201010101" pitchFamily="66" charset="0"/>
              </a:rPr>
              <a:t>Макет «Птичий двор»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i="1" dirty="0">
                <a:solidFill>
                  <a:srgbClr val="009900"/>
                </a:solidFill>
                <a:latin typeface="Monotype Corsiva" panose="03010101010201010101" pitchFamily="66" charset="0"/>
              </a:rPr>
              <a:t> Чтение произведений: </a:t>
            </a:r>
            <a:r>
              <a:rPr lang="ru-RU" b="1" i="1" dirty="0" err="1">
                <a:solidFill>
                  <a:srgbClr val="009900"/>
                </a:solidFill>
                <a:latin typeface="Monotype Corsiva" panose="03010101010201010101" pitchFamily="66" charset="0"/>
              </a:rPr>
              <a:t>В.Берестов</a:t>
            </a:r>
            <a:r>
              <a:rPr lang="ru-RU" b="1" i="1" dirty="0">
                <a:solidFill>
                  <a:srgbClr val="009900"/>
                </a:solidFill>
                <a:latin typeface="Monotype Corsiva" panose="03010101010201010101" pitchFamily="66" charset="0"/>
              </a:rPr>
              <a:t> «Курица с цыплятами», </a:t>
            </a:r>
            <a:r>
              <a:rPr lang="ru-RU" b="1" i="1" dirty="0" err="1">
                <a:solidFill>
                  <a:srgbClr val="009900"/>
                </a:solidFill>
                <a:latin typeface="Monotype Corsiva" panose="03010101010201010101" pitchFamily="66" charset="0"/>
              </a:rPr>
              <a:t>Е.Чарушин</a:t>
            </a:r>
            <a:r>
              <a:rPr lang="ru-RU" b="1" i="1" dirty="0">
                <a:solidFill>
                  <a:srgbClr val="009900"/>
                </a:solidFill>
                <a:latin typeface="Monotype Corsiva" panose="03010101010201010101" pitchFamily="66" charset="0"/>
              </a:rPr>
              <a:t> «Курочка», </a:t>
            </a:r>
            <a:r>
              <a:rPr lang="ru-RU" b="1" i="1" dirty="0" err="1">
                <a:solidFill>
                  <a:srgbClr val="009900"/>
                </a:solidFill>
                <a:latin typeface="Monotype Corsiva" panose="03010101010201010101" pitchFamily="66" charset="0"/>
              </a:rPr>
              <a:t>К.Чуковский</a:t>
            </a:r>
            <a:r>
              <a:rPr lang="ru-RU" b="1" i="1" dirty="0">
                <a:solidFill>
                  <a:srgbClr val="009900"/>
                </a:solidFill>
                <a:latin typeface="Monotype Corsiva" panose="03010101010201010101" pitchFamily="66" charset="0"/>
              </a:rPr>
              <a:t> «Цыплёнок»; потешки «Курица-красавица у меня жила».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i="1" dirty="0">
                <a:solidFill>
                  <a:srgbClr val="009900"/>
                </a:solidFill>
                <a:latin typeface="Monotype Corsiva" panose="03010101010201010101" pitchFamily="66" charset="0"/>
              </a:rPr>
              <a:t> Пальчиковая гимнастика «Яичко на ладони»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i="1" dirty="0">
                <a:solidFill>
                  <a:srgbClr val="009900"/>
                </a:solidFill>
                <a:latin typeface="Monotype Corsiva" panose="03010101010201010101" pitchFamily="66" charset="0"/>
              </a:rPr>
              <a:t> Рассматривание картины “Курочка с цыплятами”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i="1" dirty="0">
                <a:solidFill>
                  <a:srgbClr val="009900"/>
                </a:solidFill>
                <a:latin typeface="Monotype Corsiva" panose="03010101010201010101" pitchFamily="66" charset="0"/>
              </a:rPr>
              <a:t> Рассматривание альбома на тему: «Домашние птицы», предметных и сюжетных картинок.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i="1" dirty="0">
                <a:solidFill>
                  <a:srgbClr val="009900"/>
                </a:solidFill>
                <a:latin typeface="Monotype Corsiva" panose="03010101010201010101" pitchFamily="66" charset="0"/>
              </a:rPr>
              <a:t>Рисование пальчиками «Семья курочки».</a:t>
            </a:r>
          </a:p>
          <a:p>
            <a:endParaRPr lang="ru-RU" sz="3200" b="1" i="1" dirty="0">
              <a:solidFill>
                <a:srgbClr val="00990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80909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/>
          </p:cNvSpPr>
          <p:nvPr>
            <p:ph type="title"/>
          </p:nvPr>
        </p:nvSpPr>
        <p:spPr>
          <a:xfrm>
            <a:off x="806823" y="0"/>
            <a:ext cx="7891089" cy="770965"/>
          </a:xfrm>
        </p:spPr>
        <p:txBody>
          <a:bodyPr/>
          <a:lstStyle/>
          <a:p>
            <a:r>
              <a:rPr lang="ru-RU" sz="3200" b="1" dirty="0">
                <a:solidFill>
                  <a:srgbClr val="008000"/>
                </a:solidFill>
                <a:latin typeface="Monotype Corsiva" pitchFamily="66" charset="0"/>
              </a:rPr>
              <a:t>Игра  «Сложи картинку»</a:t>
            </a:r>
            <a:endParaRPr lang="ru-RU" sz="3200" dirty="0">
              <a:solidFill>
                <a:srgbClr val="008000"/>
              </a:solidFill>
              <a:latin typeface="Monotype Corsiva" pitchFamily="66" charset="0"/>
            </a:endParaRPr>
          </a:p>
        </p:txBody>
      </p:sp>
      <p:sp>
        <p:nvSpPr>
          <p:cNvPr id="33795" name="Rectangle 3"/>
          <p:cNvSpPr>
            <a:spLocks noGrp="1"/>
          </p:cNvSpPr>
          <p:nvPr>
            <p:ph type="body" sz="half" idx="1"/>
          </p:nvPr>
        </p:nvSpPr>
        <p:spPr>
          <a:xfrm>
            <a:off x="468313" y="878541"/>
            <a:ext cx="8135937" cy="5358747"/>
          </a:xfrm>
        </p:spPr>
        <p:txBody>
          <a:bodyPr/>
          <a:lstStyle/>
          <a:p>
            <a:pPr marL="0" indent="531813" algn="ctr">
              <a:buNone/>
              <a:defRPr/>
            </a:pPr>
            <a:r>
              <a:rPr lang="ru-RU" sz="2000" b="1" dirty="0">
                <a:solidFill>
                  <a:srgbClr val="008000"/>
                </a:solidFill>
                <a:latin typeface="Monotype Corsiva" panose="03010101010201010101" pitchFamily="66" charset="0"/>
                <a:cs typeface="Times New Roman" pitchFamily="18" charset="0"/>
              </a:rPr>
              <a:t>Цель: Учить детей составлять картинку целого предмета из двух- четырёх частей. Развивать наглядно-образное мышление, мыслительную деятельность, наблюдательность.</a:t>
            </a:r>
          </a:p>
          <a:p>
            <a:pPr marL="0" indent="531813" algn="ctr">
              <a:spcBef>
                <a:spcPct val="50000"/>
              </a:spcBef>
              <a:buFont typeface="Arial" charset="0"/>
              <a:buNone/>
              <a:defRPr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52F0BFB-AEAD-4DBB-8B36-93BAACD706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51063">
            <a:off x="510180" y="2416753"/>
            <a:ext cx="3563932" cy="393434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0A7E10B-59F3-4A8D-A2DD-98FD4D4B8E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07495">
            <a:off x="4989357" y="2381905"/>
            <a:ext cx="3538728" cy="400403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3 гр. Презентация группы № 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3 гр. Презентация группы № 3</Template>
  <TotalTime>653</TotalTime>
  <Words>867</Words>
  <Application>Microsoft Office PowerPoint</Application>
  <PresentationFormat>Экран (4:3)</PresentationFormat>
  <Paragraphs>82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30" baseType="lpstr">
      <vt:lpstr>Arial</vt:lpstr>
      <vt:lpstr>Calibri</vt:lpstr>
      <vt:lpstr>Forte</vt:lpstr>
      <vt:lpstr>Monotype Corsiva</vt:lpstr>
      <vt:lpstr>Rockwell</vt:lpstr>
      <vt:lpstr>Script MT Bold</vt:lpstr>
      <vt:lpstr>Times New Roman</vt:lpstr>
      <vt:lpstr>Wingdings</vt:lpstr>
      <vt:lpstr>3 гр. Презентация группы № 3</vt:lpstr>
      <vt:lpstr>Презентация PowerPoint</vt:lpstr>
      <vt:lpstr>Презентация PowerPoint</vt:lpstr>
      <vt:lpstr>Презентация PowerPoint</vt:lpstr>
      <vt:lpstr>     </vt:lpstr>
      <vt:lpstr>Презентация PowerPoint</vt:lpstr>
      <vt:lpstr>Лепбук  «Птицы»</vt:lpstr>
      <vt:lpstr>Презентация PowerPoint</vt:lpstr>
      <vt:lpstr>Презентация PowerPoint</vt:lpstr>
      <vt:lpstr>Игра  «Сложи картинку»</vt:lpstr>
      <vt:lpstr>Презентация PowerPoint</vt:lpstr>
      <vt:lpstr> Знакомство со сказкой «Курочка Ряба» Цель: Продолжать воспитывать у детей с раннего возраста интерес к русской народной сказке с помощью наглядности. Воспитывать любовь к сказкам, бережное отношение к животным. Учить детей внимательно слушать, активизировать словарь. </vt:lpstr>
      <vt:lpstr>Презентация PowerPoint</vt:lpstr>
      <vt:lpstr>Игра: «Найди яичко для курочки по цвету» Цель: Развивать внимание, память, наблюдательность, закрепление цвета. Учить детей группировать предметы по цвету.  Развивать мелкую моторику рук. </vt:lpstr>
      <vt:lpstr>Презентация PowerPoint</vt:lpstr>
      <vt:lpstr>Презентация PowerPoint</vt:lpstr>
      <vt:lpstr>Презентация PowerPoint</vt:lpstr>
      <vt:lpstr>Презентация PowerPoint</vt:lpstr>
      <vt:lpstr>   Театрализованная деятельность   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Психолог</dc:creator>
  <cp:lastModifiedBy>Asus</cp:lastModifiedBy>
  <cp:revision>54</cp:revision>
  <dcterms:created xsi:type="dcterms:W3CDTF">2013-02-03T11:54:34Z</dcterms:created>
  <dcterms:modified xsi:type="dcterms:W3CDTF">2021-02-15T16:03:51Z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TC300101909990</vt:lpwstr>
  </property>
</Properties>
</file>