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5"/>
  </p:notesMasterIdLst>
  <p:sldIdLst>
    <p:sldId id="256" r:id="rId2"/>
    <p:sldId id="257" r:id="rId3"/>
    <p:sldId id="258" r:id="rId4"/>
    <p:sldId id="260" r:id="rId5"/>
    <p:sldId id="259" r:id="rId6"/>
    <p:sldId id="275" r:id="rId7"/>
    <p:sldId id="261" r:id="rId8"/>
    <p:sldId id="262" r:id="rId9"/>
    <p:sldId id="263" r:id="rId10"/>
    <p:sldId id="264" r:id="rId11"/>
    <p:sldId id="278" r:id="rId12"/>
    <p:sldId id="265" r:id="rId13"/>
    <p:sldId id="276" r:id="rId14"/>
    <p:sldId id="277" r:id="rId15"/>
    <p:sldId id="266" r:id="rId16"/>
    <p:sldId id="279" r:id="rId17"/>
    <p:sldId id="267" r:id="rId18"/>
    <p:sldId id="268" r:id="rId19"/>
    <p:sldId id="269" r:id="rId20"/>
    <p:sldId id="270" r:id="rId21"/>
    <p:sldId id="271" r:id="rId22"/>
    <p:sldId id="273" r:id="rId23"/>
    <p:sldId id="27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541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89EF11-8EAB-4186-BA47-177A2F112E79}" type="datetimeFigureOut">
              <a:rPr lang="ru-RU" smtClean="0"/>
              <a:t>15.10.2022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D5F3C4-85BA-4C2C-A331-352DE6463E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898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96EEEA-5D82-4542-B978-F7BED8038647}" type="datetime1">
              <a:rPr lang="ru-RU" smtClean="0"/>
              <a:t>15.10.2022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F4B2DF-75D3-4DB7-80CD-C29BF0B10FE8}" type="datetime1">
              <a:rPr lang="ru-RU" smtClean="0"/>
              <a:t>15.10.2022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15E361-1169-4CCD-858F-5D19DE724AFC}" type="datetime1">
              <a:rPr lang="ru-RU" smtClean="0"/>
              <a:t>15.10.2022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694DBF-E20E-4E6A-AE66-CFA142B10C5B}" type="datetime1">
              <a:rPr lang="ru-RU" smtClean="0"/>
              <a:t>15.10.2022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3B5172-1019-44F5-87FF-36134BA47162}" type="datetime1">
              <a:rPr lang="ru-RU" smtClean="0"/>
              <a:t>15.10.2022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FF06B0-51CF-4935-AA15-87BCEE57F89F}" type="datetime1">
              <a:rPr lang="ru-RU" smtClean="0"/>
              <a:t>15.10.2022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C64042-B1CC-4691-A1E5-AC2F3402C134}" type="datetime1">
              <a:rPr lang="ru-RU" smtClean="0"/>
              <a:t>15.10.2022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B735E1-C0AC-4D4B-B277-F2604DB62494}" type="datetime1">
              <a:rPr lang="ru-RU" smtClean="0"/>
              <a:t>15.10.2022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4E50AA-7567-4F2A-AF40-CFC6E031379D}" type="datetime1">
              <a:rPr lang="ru-RU" smtClean="0"/>
              <a:t>15.10.2022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22CCC7-06EC-441F-A3AB-767ED4094382}" type="datetime1">
              <a:rPr lang="ru-RU" smtClean="0"/>
              <a:t>15.10.2022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E93D8A-C920-4197-8928-09E0DD480649}" type="datetime1">
              <a:rPr lang="ru-RU" smtClean="0"/>
              <a:t>15.10.2022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0A8FA8D-F8E6-401B-BC62-F470791565A2}" type="datetime1">
              <a:rPr lang="ru-RU" smtClean="0"/>
              <a:t>15.10.2022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052736"/>
            <a:ext cx="6982544" cy="252028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театрализованных игр в работе учителя-логопеда</a:t>
            </a:r>
            <a:endParaRPr lang="ru-RU" b="1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09120"/>
            <a:ext cx="7448872" cy="1584176"/>
          </a:xfrm>
        </p:spPr>
        <p:txBody>
          <a:bodyPr>
            <a:normAutofit/>
          </a:bodyPr>
          <a:lstStyle/>
          <a:p>
            <a:pPr algn="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«Детский сад № 106»</a:t>
            </a:r>
          </a:p>
          <a:p>
            <a:pPr algn="r"/>
            <a:r>
              <a:rPr lang="ru-RU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Полячихина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М.Н. </a:t>
            </a:r>
          </a:p>
          <a:p>
            <a:pPr algn="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</a:t>
            </a:r>
          </a:p>
          <a:p>
            <a:pPr algn="r"/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10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ритмической </a:t>
            </a:r>
            <a:r>
              <a:rPr lang="ru-RU" sz="4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высказывания</a:t>
            </a:r>
            <a:endParaRPr lang="ru-RU" sz="4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844824"/>
            <a:ext cx="7530040" cy="4403576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едется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игры, направленные на развитие восприятия и воспроизведения ритмических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 marL="82296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354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ритмической организации высказывания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ctr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Ритмическая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«Капли»</a:t>
            </a:r>
          </a:p>
          <a:p>
            <a:pPr marL="82296" indent="0" algn="just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Ребёнку предлагается «ритмическая схема» с изображением больших и маленьких капель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дождя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5050212"/>
            <a:ext cx="1201316" cy="1201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146" y="5003677"/>
            <a:ext cx="1201316" cy="1201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630316"/>
            <a:ext cx="1656184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8795" y="5059339"/>
            <a:ext cx="1201316" cy="1201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095783"/>
            <a:ext cx="1201316" cy="1201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678678"/>
            <a:ext cx="1623865" cy="1623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79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4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интонационной выразительности речи</a:t>
            </a:r>
            <a:endParaRPr lang="ru-RU" sz="4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772816"/>
            <a:ext cx="7498080" cy="4475584"/>
          </a:xfrm>
        </p:spPr>
        <p:txBody>
          <a:bodyPr>
            <a:normAutofit fontScale="85000" lnSpcReduction="20000"/>
          </a:bodyPr>
          <a:lstStyle/>
          <a:p>
            <a:pPr marL="82296" indent="0" algn="just">
              <a:buNone/>
            </a:pPr>
            <a:r>
              <a:rPr lang="ru-RU" sz="3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Общее </a:t>
            </a:r>
            <a:r>
              <a:rPr lang="ru-RU" sz="3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интонацией и средствами ее выражения (темп, ритм, высота и тон голоса, логическое ударение). В работу включаются следующие задания:</a:t>
            </a:r>
            <a:br>
              <a:rPr lang="ru-RU" sz="3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осприятие </a:t>
            </a:r>
            <a:r>
              <a:rPr lang="ru-RU" sz="3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определение силы голоса (тихий, громкий) при произнесении звуков, слогов, звукоподражаний, слов и фраз в играх: «Поезда», «Летят самолеты», «В лесу</a:t>
            </a:r>
            <a:r>
              <a:rPr lang="ru-RU" sz="3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интонационной выразительности </a:t>
            </a:r>
            <a:r>
              <a:rPr lang="ru-RU" sz="4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речи</a:t>
            </a:r>
            <a:br>
              <a:rPr lang="ru-RU" sz="4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Восприятие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определение высоты голоса (низкий, высокий) при чтении 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чистоговорок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загадок и стихов от имени героев сказок: высоким голосом читают Лиса, Белка, Зайка, низким - Медведь, Волк,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Тигр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574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интонационной выразительности речи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628800"/>
            <a:ext cx="7498080" cy="4619600"/>
          </a:xfrm>
        </p:spPr>
        <p:txBody>
          <a:bodyPr/>
          <a:lstStyle/>
          <a:p>
            <a:pPr marL="82296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Развитие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дифференциации различных видов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интонации: восклицательной</a:t>
            </a:r>
          </a:p>
          <a:p>
            <a:pPr marL="82296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повествовательной </a:t>
            </a:r>
          </a:p>
          <a:p>
            <a:pPr marL="82296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вопросительной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094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836712"/>
            <a:ext cx="7498080" cy="25922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артинки </a:t>
            </a:r>
            <a:r>
              <a:rPr lang="ru-RU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изображением </a:t>
            </a:r>
            <a:r>
              <a:rPr lang="ru-RU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знаков</a:t>
            </a:r>
            <a:br>
              <a:rPr lang="ru-RU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36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знакомстве с различными видами интонации используются картинки с изображением знаков</a:t>
            </a:r>
            <a:br>
              <a:rPr lang="ru-RU" sz="36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1026" name="Picture 2" descr="C:\Users\пк\Desktop\MnG16dopT86s_1200x0_AybP2us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544618"/>
            <a:ext cx="1628739" cy="2413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пк\Desktop\nokt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2609" y="4370744"/>
            <a:ext cx="2016224" cy="1883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пк\Desktop\9a7d-5d52-4cb0-b7fb-d76a94d7da2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789040"/>
            <a:ext cx="2162335" cy="2162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42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интонационной выразительности речи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фраза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сказки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«Двенадцать месяцев» </a:t>
            </a: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ctr">
              <a:buNone/>
            </a:pP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ct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«КАЗНИТЬ НЕЛЬЗЯ 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ПОМИЛОВАТЬ»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71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мелкой моторики</a:t>
            </a:r>
            <a:endParaRPr lang="ru-RU" sz="4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268760"/>
            <a:ext cx="7498080" cy="4979640"/>
          </a:xfrm>
        </p:spPr>
        <p:txBody>
          <a:bodyPr/>
          <a:lstStyle/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альчиковые игры</a:t>
            </a:r>
          </a:p>
          <a:p>
            <a:pPr marL="82296" indent="0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«Просыпались» с использованием перчатки с зайкой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s://ped-kopilka.ru/upload/blogs2/2016/7/41248_69e77e4a2145232f7094b4ed4bbf8819.jpg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996952"/>
            <a:ext cx="3355454" cy="363028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48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Сопряженная гимнастика</a:t>
            </a:r>
            <a:br>
              <a:rPr lang="ru-RU" sz="40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(</a:t>
            </a:r>
            <a:r>
              <a:rPr lang="ru-RU" sz="4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биоэнергопластика</a:t>
            </a:r>
            <a:r>
              <a:rPr lang="ru-RU" sz="40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40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772816"/>
            <a:ext cx="7498080" cy="4475584"/>
          </a:xfrm>
        </p:spPr>
        <p:txBody>
          <a:bodyPr/>
          <a:lstStyle/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Соединение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движений органов артикуляционного аппарата с движениями кистей и пальцев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«Блинчики»</a:t>
            </a:r>
          </a:p>
          <a:p>
            <a:pPr marL="0" indent="0" algn="just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«Чашечка»</a:t>
            </a:r>
          </a:p>
          <a:p>
            <a:pPr marL="0" indent="0" algn="just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«Грибок»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3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22114"/>
          </a:xfrm>
        </p:spPr>
        <p:txBody>
          <a:bodyPr/>
          <a:lstStyle/>
          <a:p>
            <a:r>
              <a:rPr lang="ru-RU" sz="44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мелкой моторики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196752"/>
            <a:ext cx="7498080" cy="5051648"/>
          </a:xfrm>
        </p:spPr>
        <p:txBody>
          <a:bodyPr>
            <a:norm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нсценировки с помощью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пальчикового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театра, театра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теней, 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действуют пальцы и руки для изображения птиц,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животных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ru-RU" dirty="0"/>
          </a:p>
        </p:txBody>
      </p:sp>
      <p:pic>
        <p:nvPicPr>
          <p:cNvPr id="2050" name="Picture 2" descr="C:\Users\пк\Desktop\ruchmoj-teatr-tenej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005064"/>
            <a:ext cx="5066928" cy="2702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020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476672"/>
            <a:ext cx="7498080" cy="115212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Театрализованные игры</a:t>
            </a:r>
            <a:br>
              <a:rPr lang="ru-RU" sz="40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(Л.В. Артемова)</a:t>
            </a:r>
            <a:endParaRPr lang="ru-RU" sz="40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7704" y="2276872"/>
            <a:ext cx="7025984" cy="3971528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Игры-драматизации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Режиссерские игры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807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40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азвитие </a:t>
            </a:r>
            <a:r>
              <a:rPr lang="ru-RU" sz="4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выразительности мимики, жеста и движения</a:t>
            </a:r>
            <a:endParaRPr lang="ru-RU" sz="4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нимают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напряжение в 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речедвигательном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аппарате, развивают речевую эмоциональность детей, способствуют развитию и совершенствованию основных психологических процессов: внимания, памяти, способности к переключению; воспитывают волевую 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саморегуляцию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создают благоприятный фон для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занятий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88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выразительности мимики, жеста и движения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772816"/>
            <a:ext cx="7498080" cy="4475584"/>
          </a:xfrm>
        </p:spPr>
        <p:txBody>
          <a:bodyPr/>
          <a:lstStyle/>
          <a:p>
            <a:r>
              <a:rPr lang="ru-RU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Психогимнастика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«Четыре стихии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Ритмопластика «Снеговик»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Пластические этюды «Одно и то же по – разному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, 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«идет», «сидит», «бежит», «поднимает руку», «слушает» и т.д.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Игры-имитации «Варим суп»</a:t>
            </a:r>
            <a:endParaRPr lang="ru-RU" dirty="0">
              <a:solidFill>
                <a:srgbClr val="002060"/>
              </a:solidFill>
            </a:endParaRPr>
          </a:p>
          <a:p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541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4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еатрализованные игры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836712"/>
            <a:ext cx="7498080" cy="5760640"/>
          </a:xfrm>
        </p:spPr>
        <p:txBody>
          <a:bodyPr>
            <a:normAutofit fontScale="85000" lnSpcReduction="10000"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формируют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об окружающем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мире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активизируют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расширяют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словарный запас,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совершенствуют звукопроизношение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грамматический строй и навыки связной речи, ее темп и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выразительность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развивают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психические процессы (внимание, память, восприятие, мышление,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воображение)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совершенствуют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моторику, координацию, плавность, переключаемость и целенаправленность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движений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развивают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эмоционально-волевую сферу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1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2211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ru-RU" sz="4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4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Артемова Л.В. «Театрализованные игры в детском саду». – М., </a:t>
            </a:r>
            <a:r>
              <a:rPr lang="ru-RU" sz="4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2006 г.</a:t>
            </a:r>
            <a:endParaRPr lang="ru-RU" sz="45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4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Голубева Г.Г. Коррекция нарушений фонетической стороны речи у дошкольников: Методическое пособие. - СПб.: Издательство РГПУ им. А. И. Герцена: Союз, </a:t>
            </a:r>
            <a:r>
              <a:rPr lang="ru-RU" sz="4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2000 г.</a:t>
            </a:r>
            <a:endParaRPr lang="ru-RU" sz="45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4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«Игры в логопедической работе с детьми» под редакцией кандидата педагогических наук </a:t>
            </a:r>
            <a:r>
              <a:rPr lang="ru-RU" sz="4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В.И. Селиверстова </a:t>
            </a:r>
            <a:r>
              <a:rPr lang="ru-RU" sz="4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М.: Просвещение, </a:t>
            </a:r>
            <a:r>
              <a:rPr lang="ru-RU" sz="4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1974 г</a:t>
            </a:r>
            <a:r>
              <a:rPr lang="ru-RU" sz="4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62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5010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Игры-драматизации</a:t>
            </a:r>
            <a:endParaRPr lang="ru-RU" sz="40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 создаёт образ с помощью комплекса средств выразительности (интонация,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мимика, пантомима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производит собственные действия исполнения роли, исполняет какой либо сюжет с заранее существующим сценарием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пределах которой развивается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импровизация. Дети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переживают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своего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героя, действуют от его имени, привнося в персонаж свою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личность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9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Виды </a:t>
            </a:r>
            <a:r>
              <a:rPr lang="ru-RU" sz="40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драматизации</a:t>
            </a:r>
            <a:endParaRPr lang="ru-RU" sz="40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игры-имитации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 животных, людей, литературных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персонажей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ролевые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диалоги на основе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текста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инсценировки произведений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постановки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спектаклей по одному или нескольким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произведениям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игры-импровизации с разыгрыванием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сюжета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предварительной подготовки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333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Режиссерские игры</a:t>
            </a:r>
            <a:endParaRPr lang="ru-RU" sz="40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412776"/>
            <a:ext cx="7498080" cy="5184576"/>
          </a:xfrm>
        </p:spPr>
        <p:txBody>
          <a:bodyPr>
            <a:normAutofit fontScale="32500" lnSpcReduction="20000"/>
          </a:bodyPr>
          <a:lstStyle/>
          <a:p>
            <a:pPr algn="just">
              <a:lnSpc>
                <a:spcPct val="120000"/>
              </a:lnSpc>
            </a:pPr>
            <a:r>
              <a:rPr lang="ru-RU" sz="8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8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режиссёрской игре </a:t>
            </a:r>
            <a:r>
              <a:rPr lang="ru-RU" sz="8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</a:t>
            </a:r>
            <a:r>
              <a:rPr lang="ru-RU" sz="8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является сценическим персонажем, действует за игрушечного героя, выступает в роли сценариста </a:t>
            </a:r>
            <a:r>
              <a:rPr lang="ru-RU" sz="8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режиссёра</a:t>
            </a:r>
            <a:r>
              <a:rPr lang="ru-RU" sz="8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управляет игрушками или </a:t>
            </a:r>
            <a:r>
              <a:rPr lang="ru-RU" sz="8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заместителями.</a:t>
            </a:r>
          </a:p>
          <a:p>
            <a:pPr marL="82296" indent="0" algn="just">
              <a:lnSpc>
                <a:spcPct val="120000"/>
              </a:lnSpc>
              <a:buNone/>
            </a:pPr>
            <a:endParaRPr lang="ru-RU" sz="8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8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групповых играх, каждый ведет </a:t>
            </a:r>
            <a:r>
              <a:rPr lang="ru-RU" sz="8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игрушки в общем сюжете или выступает как режиссёр импровизированного спектакля. </a:t>
            </a:r>
          </a:p>
          <a:p>
            <a:pPr marL="82296" indent="0" algn="just">
              <a:lnSpc>
                <a:spcPct val="120000"/>
              </a:lnSpc>
              <a:buNone/>
            </a:pPr>
            <a:r>
              <a:rPr lang="ru-RU" sz="4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6792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Режиссёрские игры классифицируются</a:t>
            </a:r>
            <a:endParaRPr lang="ru-RU" sz="4000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1844824"/>
            <a:ext cx="7386024" cy="4403576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Настольный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Плоскостной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Бибабо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Пальчиковый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Марионеток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Теневой и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9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490066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i="1" dirty="0" smtClean="0">
                <a:effectLst/>
              </a:rPr>
              <a:t> </a:t>
            </a:r>
            <a:r>
              <a:rPr lang="ru-RU" sz="4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40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аправления </a:t>
            </a:r>
            <a:r>
              <a:rPr lang="ru-RU" sz="4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коррекционной </a:t>
            </a:r>
            <a:r>
              <a:rPr lang="ru-RU" sz="40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endParaRPr lang="ru-RU" sz="4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936010"/>
            <a:ext cx="7498080" cy="6093390"/>
          </a:xfrm>
        </p:spPr>
        <p:txBody>
          <a:bodyPr>
            <a:noAutofit/>
          </a:bodyPr>
          <a:lstStyle/>
          <a:p>
            <a:pPr algn="just"/>
            <a:r>
              <a:rPr lang="ru-RU" sz="2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культуры речи: артикуляционной моторики, фонематического восприятия, речевого дыхания, правильного </a:t>
            </a:r>
            <a:r>
              <a:rPr lang="ru-RU" sz="2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звукопроизношения</a:t>
            </a:r>
          </a:p>
          <a:p>
            <a:pPr algn="just"/>
            <a:r>
              <a:rPr lang="ru-RU" sz="2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общей и мелкой моторики: координации движений, мелкой моторики </a:t>
            </a:r>
            <a:r>
              <a:rPr lang="ru-RU" sz="2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рук, </a:t>
            </a:r>
            <a:r>
              <a:rPr lang="ru-RU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снятие мышечного </a:t>
            </a:r>
            <a:r>
              <a:rPr lang="ru-RU" sz="2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напряжения</a:t>
            </a:r>
          </a:p>
          <a:p>
            <a:pPr algn="just"/>
            <a:r>
              <a:rPr lang="ru-RU" sz="2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сценического мастерства и речевой деятельности: развитие мимики, пантомимы, жестов, эмоционального восприятия, совершенствование грамматического строя речи, монологической и диалогической формы </a:t>
            </a:r>
            <a:r>
              <a:rPr lang="ru-RU" sz="2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речи</a:t>
            </a:r>
            <a:endParaRPr lang="ru-RU" sz="26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61284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665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Артикуляционная моторика 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1700808"/>
            <a:ext cx="7386024" cy="4547592"/>
          </a:xfrm>
        </p:spPr>
        <p:txBody>
          <a:bodyPr/>
          <a:lstStyle/>
          <a:p>
            <a:pPr algn="just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координированные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 языка, губ, ротовой полости, гортани, дыхательных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движений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Шарики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укрепляет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мускулатуру щек</a:t>
            </a: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«Хоботок»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укреплять мышцы губ, их подвижность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350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404664"/>
            <a:ext cx="7498080" cy="1584176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40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4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речевого дыхания и фонематического </a:t>
            </a:r>
            <a:r>
              <a:rPr lang="ru-RU" sz="40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восприятия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2276872"/>
            <a:ext cx="7498080" cy="3936504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«Загони мяч в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ворота»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«Где спрятался звук?»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858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379</TotalTime>
  <Words>643</Words>
  <Application>Microsoft Office PowerPoint</Application>
  <PresentationFormat>Экран (4:3)</PresentationFormat>
  <Paragraphs>109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Солнцестояние</vt:lpstr>
      <vt:lpstr>Использование театрализованных игр в работе учителя-логопеда</vt:lpstr>
      <vt:lpstr>Театрализованные игры (Л.В. Артемова)</vt:lpstr>
      <vt:lpstr>Игры-драматизации</vt:lpstr>
      <vt:lpstr>Виды драматизации</vt:lpstr>
      <vt:lpstr>Режиссерские игры</vt:lpstr>
      <vt:lpstr>Режиссёрские игры классифицируются</vt:lpstr>
      <vt:lpstr>  Направления коррекционной работы</vt:lpstr>
      <vt:lpstr>Артикуляционная моторика  </vt:lpstr>
      <vt:lpstr> Развитие речевого дыхания и фонематического восприятия </vt:lpstr>
      <vt:lpstr>Формирование ритмической организации высказывания</vt:lpstr>
      <vt:lpstr>Формирование ритмической организации высказывания</vt:lpstr>
      <vt:lpstr>Формирование интонационной выразительности речи</vt:lpstr>
      <vt:lpstr>Формирование интонационной выразительности речи </vt:lpstr>
      <vt:lpstr>Формирование интонационной выразительности речи</vt:lpstr>
      <vt:lpstr>Картинки с изображением знаков При знакомстве с различными видами интонации используются картинки с изображением знаков  </vt:lpstr>
      <vt:lpstr>Формирование интонационной выразительности речи</vt:lpstr>
      <vt:lpstr>Развитие мелкой моторики</vt:lpstr>
      <vt:lpstr>Сопряженная гимнастика  (биоэнергопластика)</vt:lpstr>
      <vt:lpstr>Развитие мелкой моторики</vt:lpstr>
      <vt:lpstr>Развитие выразительности мимики, жеста и движения</vt:lpstr>
      <vt:lpstr>Развитие выразительности мимики, жеста и движения</vt:lpstr>
      <vt:lpstr>Театрализованные игры </vt:lpstr>
      <vt:lpstr>Литература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театрализованных игр в работе учителя-логопеда</dc:title>
  <dc:creator>пк</dc:creator>
  <cp:lastModifiedBy>пк</cp:lastModifiedBy>
  <cp:revision>27</cp:revision>
  <dcterms:created xsi:type="dcterms:W3CDTF">2021-01-26T09:54:05Z</dcterms:created>
  <dcterms:modified xsi:type="dcterms:W3CDTF">2022-10-15T11:28:28Z</dcterms:modified>
</cp:coreProperties>
</file>