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1" autoAdjust="0"/>
    <p:restoredTop sz="94660"/>
  </p:normalViewPr>
  <p:slideViewPr>
    <p:cSldViewPr>
      <p:cViewPr varScale="1">
        <p:scale>
          <a:sx n="68" d="100"/>
          <a:sy n="68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2FA56-0D45-4F7E-B7CA-DFFA0690CF56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F05DD-0EC0-4E85-B4CA-70B42D15F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273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F05DD-0EC0-4E85-B4CA-70B42D15F5E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02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3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slide" Target="slide2.xml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5" y="117157"/>
            <a:ext cx="8712968" cy="1633986"/>
          </a:xfrm>
        </p:spPr>
        <p:txBody>
          <a:bodyPr/>
          <a:lstStyle/>
          <a:p>
            <a:r>
              <a:rPr lang="ru-RU" sz="4800" b="1" dirty="0"/>
              <a:t>Игра «Мы отправляемся в поход»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295956"/>
            <a:ext cx="7520880" cy="1537231"/>
          </a:xfrm>
        </p:spPr>
        <p:txBody>
          <a:bodyPr>
            <a:normAutofit/>
          </a:bodyPr>
          <a:lstStyle/>
          <a:p>
            <a:pPr algn="r"/>
            <a:r>
              <a:rPr lang="ru-RU" sz="2600" b="1" dirty="0">
                <a:solidFill>
                  <a:schemeClr val="bg1">
                    <a:lumMod val="25000"/>
                  </a:schemeClr>
                </a:solidFill>
              </a:rPr>
              <a:t>Авторы: Баженова Людмила Михайловна,</a:t>
            </a:r>
          </a:p>
          <a:p>
            <a:pPr algn="r"/>
            <a:r>
              <a:rPr lang="ru-RU" sz="2600" b="1" dirty="0">
                <a:solidFill>
                  <a:schemeClr val="bg1">
                    <a:lumMod val="25000"/>
                  </a:schemeClr>
                </a:solidFill>
              </a:rPr>
              <a:t>МБДОУ «Детский сад №109 «</a:t>
            </a:r>
            <a:r>
              <a:rPr lang="ru-RU" sz="2600" b="1" dirty="0" err="1">
                <a:solidFill>
                  <a:schemeClr val="bg1">
                    <a:lumMod val="25000"/>
                  </a:schemeClr>
                </a:solidFill>
              </a:rPr>
              <a:t>Букварёнок</a:t>
            </a:r>
            <a:r>
              <a:rPr lang="ru-RU" sz="2600" b="1" dirty="0">
                <a:solidFill>
                  <a:schemeClr val="bg1">
                    <a:lumMod val="25000"/>
                  </a:schemeClr>
                </a:solidFill>
              </a:rPr>
              <a:t>»,</a:t>
            </a:r>
          </a:p>
          <a:p>
            <a:pPr algn="r"/>
            <a:r>
              <a:rPr lang="ru-RU" sz="2600" b="1" dirty="0">
                <a:solidFill>
                  <a:schemeClr val="bg1">
                    <a:lumMod val="25000"/>
                  </a:schemeClr>
                </a:solidFill>
              </a:rPr>
              <a:t> г. Вологда  </a:t>
            </a:r>
          </a:p>
          <a:p>
            <a:pPr algn="r"/>
            <a:endParaRPr lang="ru-RU" dirty="0"/>
          </a:p>
        </p:txBody>
      </p:sp>
      <p:pic>
        <p:nvPicPr>
          <p:cNvPr id="1026" name="Picture 2" descr="http://iyazyki.ru/wp-content/uploads/2012/08/poh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751143"/>
            <a:ext cx="7680842" cy="344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80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84976" cy="1519809"/>
          </a:xfrm>
        </p:spPr>
        <p:txBody>
          <a:bodyPr/>
          <a:lstStyle/>
          <a:p>
            <a:r>
              <a:rPr lang="ru-RU" sz="5400" dirty="0"/>
              <a:t>Тест «Как вести себя в походе?»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8640960" cy="121920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chemeClr val="bg1">
                    <a:lumMod val="25000"/>
                  </a:schemeClr>
                </a:solidFill>
                <a:latin typeface="+mn-lt"/>
              </a:rPr>
              <a:t>Вопрос №5. Если во время похода началась гроза, как ты поступишь?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924944"/>
            <a:ext cx="756084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bg1">
                    <a:lumMod val="25000"/>
                  </a:schemeClr>
                </a:solidFill>
              </a:rPr>
              <a:t>А) Найду место под деревьями и пережду там грозу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717032"/>
            <a:ext cx="756084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bg1">
                    <a:lumMod val="25000"/>
                  </a:schemeClr>
                </a:solidFill>
              </a:rPr>
              <a:t>Б) Буду гулять под дождем и любоваться молнией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9460" y="4565391"/>
            <a:ext cx="7574908" cy="5918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bg1">
                    <a:lumMod val="25000"/>
                  </a:schemeClr>
                </a:solidFill>
              </a:rPr>
              <a:t>В) Обязательно найду какую-нибудь возвышенность и буду стоять на ней во время грозы </a:t>
            </a:r>
          </a:p>
        </p:txBody>
      </p:sp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2666648" y="5373216"/>
            <a:ext cx="3672408" cy="1296144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tx1"/>
                </a:solidFill>
              </a:rPr>
              <a:t>Завершить тест</a:t>
            </a:r>
          </a:p>
        </p:txBody>
      </p:sp>
    </p:spTree>
    <p:extLst>
      <p:ext uri="{BB962C8B-B14F-4D97-AF65-F5344CB8AC3E}">
        <p14:creationId xmlns:p14="http://schemas.microsoft.com/office/powerpoint/2010/main" val="319793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332656"/>
            <a:ext cx="8568952" cy="943745"/>
          </a:xfrm>
        </p:spPr>
        <p:txBody>
          <a:bodyPr/>
          <a:lstStyle/>
          <a:p>
            <a:r>
              <a:rPr lang="ru-RU" sz="5400" dirty="0"/>
              <a:t>Станция «Здравпункт»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36812"/>
            <a:ext cx="8208912" cy="4824536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chemeClr val="bg1">
                    <a:lumMod val="25000"/>
                  </a:schemeClr>
                </a:solidFill>
                <a:latin typeface="+mn-lt"/>
              </a:rPr>
              <a:t>Ребята, на этой станции вам предстоит собрать аптечку для похода только из лекарственных растений. Будьте внимательны, не все растения можно положить в аптечку! У вас есть всего 9 попыток. За каждое правильно выбранное растение вы получаете один балл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569779" y="4725144"/>
            <a:ext cx="40324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Перейти к станции</a:t>
            </a:r>
          </a:p>
        </p:txBody>
      </p:sp>
    </p:spTree>
    <p:extLst>
      <p:ext uri="{BB962C8B-B14F-4D97-AF65-F5344CB8AC3E}">
        <p14:creationId xmlns:p14="http://schemas.microsoft.com/office/powerpoint/2010/main" val="960835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2.wikia.nocookie.net/__cb20140329164603/dayz-standalone/images/8/84/First_aid_kit_pristi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2420887"/>
            <a:ext cx="2232249" cy="20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polzavred.ru/wp-content/uploads/podorozhnik-polza-i-poleznie-svoistva-podorozhn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269" y="4748304"/>
            <a:ext cx="1877979" cy="163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://medosbornik.ru/wp-content/uploads/2015/09/%D0%BE%D0%B1%D0%BB%D0%B5%D0%BF%D0%B8%D1%85%D0%B0-%D1%81-%D0%BC%D0%B5%D0%B4%D0%BE%D0%BC-%D0%BD%D0%B0-%D0%B7%D0%B8%D0%BC%D1%83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75631"/>
            <a:ext cx="2328193" cy="156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iensmed.ru/news/uimg/14/antennaria-yh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28276"/>
            <a:ext cx="1728191" cy="165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ad-dacha-ogorod.ru/assets/images/rastenia/myata-svoystv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08311"/>
            <a:ext cx="187220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oto-cvetov.com/astry/astra-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50407" y="2730884"/>
            <a:ext cx="1547841" cy="140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58.radikal.ru/i159/0808/39/d845dd7d78c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617" y="188638"/>
            <a:ext cx="1643697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g-fotki.yandex.ru/get/9263/981986.4b/0_87fa8_f2ec5ce3_ori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608" y="208242"/>
            <a:ext cx="1181496" cy="196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027.radikal.ru/0711/9d/b3f5e90e409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743" y="114980"/>
            <a:ext cx="1567874" cy="218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tatic9.depositphotos.com/1000539/1111/i/950/depositphotos_11110244-Purple-lupine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468" y="201290"/>
            <a:ext cx="1521019" cy="228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2" descr="http://ooo-steam.ru/images/str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64" y="6061167"/>
            <a:ext cx="621113" cy="64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95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3.61111E-6 -1.85185E-6 C -0.02101 0.01968 -0.004 0.00324 -0.02934 0.02986 C -0.0349 0.03542 -0.03715 0.03657 -0.0415 0.04352 C -0.04271 0.0456 -0.04358 0.04838 -0.04497 0.05046 C -0.04861 0.05602 -0.05295 0.06111 -0.05695 0.06643 C -0.05868 0.06875 -0.06077 0.0706 -0.06215 0.07338 C -0.06667 0.08264 -0.06389 0.0787 -0.07066 0.08495 C -0.075 0.10231 -0.06875 0.08148 -0.07761 0.0963 C -0.07882 0.09838 -0.07865 0.10116 -0.07934 0.10324 C -0.08281 0.11389 -0.08212 0.11157 -0.08802 0.11944 C -0.09202 0.13588 -0.08629 0.11597 -0.09479 0.1331 C -0.09584 0.13518 -0.09566 0.13796 -0.09653 0.14005 C -0.09861 0.14491 -0.10122 0.1493 -0.10347 0.15393 C -0.10469 0.15625 -0.10625 0.1581 -0.10695 0.16065 C -0.10886 0.16852 -0.10868 0.16898 -0.11215 0.17685 C -0.1132 0.17917 -0.11459 0.18125 -0.11563 0.1838 C -0.11684 0.18657 -0.11806 0.18981 -0.11893 0.19282 C -0.11979 0.19514 -0.11997 0.19768 -0.12066 0.19977 C -0.1217 0.20231 -0.12327 0.20417 -0.12413 0.20671 C -0.1257 0.21111 -0.12604 0.2162 -0.12761 0.22037 C -0.12986 0.22662 -0.13281 0.23241 -0.13455 0.23889 C -0.13681 0.24838 -0.13525 0.24375 -0.13976 0.25255 C -0.1408 0.25718 -0.14115 0.2625 -0.14306 0.26643 C -0.14653 0.27315 -0.14688 0.27268 -0.14827 0.28032 C -0.14844 0.28102 -0.14827 0.28171 -0.14827 0.28264 L -0.14827 0.28264 " pathEditMode="relative" ptsTypes="AAAAAAAAAAAAAAAAAAAAAAAAAAA">
                                      <p:cBhvr>
                                        <p:cTn id="12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6.66667E-6 L -8.33333E-7 6.66667E-6 C -0.00504 0.00047 -0.01632 0.00024 -0.02257 0.00441 C -0.02431 0.00579 -0.02587 0.00788 -0.02761 0.00904 C -0.03108 0.01112 -0.03455 0.01204 -0.03802 0.01367 L -0.04323 0.01598 C -0.0467 0.01899 -0.04948 0.02385 -0.05348 0.02524 C -0.05712 0.0264 -0.06216 0.02779 -0.06563 0.02987 C -0.06806 0.03103 -0.07014 0.03311 -0.07257 0.03427 C -0.07414 0.03542 -0.07604 0.03566 -0.07778 0.03658 C -0.07952 0.03797 -0.08108 0.04005 -0.08282 0.04121 C -0.08455 0.04237 -0.08646 0.04237 -0.08802 0.04353 C -0.1 0.0514 -0.08577 0.04561 -0.10018 0.05047 C -0.10243 0.05209 -0.10452 0.05394 -0.10695 0.0551 C -0.11146 0.05695 -0.12084 0.05973 -0.12084 0.05973 C -0.12309 0.06112 -0.12535 0.0632 -0.12778 0.06413 C -0.13056 0.06552 -0.13351 0.06575 -0.13629 0.06644 C -0.13872 0.06714 -0.14098 0.06783 -0.14323 0.06876 C -0.14618 0.07015 -0.14896 0.07223 -0.15191 0.07339 C -0.1658 0.07964 -0.15122 0.07084 -0.16736 0.08033 C -0.16979 0.08172 -0.17205 0.08311 -0.17431 0.08496 C -0.17865 0.0882 -0.18229 0.0926 -0.18629 0.0963 C -0.18976 0.09954 -0.19271 0.10394 -0.1967 0.10556 L -0.20191 0.10788 C -0.20712 0.11251 -0.20782 0.11367 -0.21389 0.11714 C -0.21563 0.11806 -0.21736 0.11853 -0.2191 0.11945 C -0.22136 0.12177 -0.22361 0.12408 -0.22604 0.12617 C -0.22934 0.12941 -0.23299 0.13242 -0.23629 0.13542 L -0.2467 0.14468 C -0.2467 0.14468 -0.25712 0.15394 -0.25712 0.15394 C -0.2658 0.15672 -0.26164 0.1551 -0.2691 0.15834 C -0.27084 0.15996 -0.2724 0.16204 -0.27431 0.16297 C -0.27657 0.16436 -0.279 0.16436 -0.28125 0.16529 C -0.28299 0.16598 -0.28473 0.16691 -0.28646 0.1676 C -0.28802 0.16922 -0.28959 0.17107 -0.2915 0.17223 C -0.29479 0.17431 -0.30191 0.17686 -0.30191 0.17686 C -0.30365 0.17917 -0.30504 0.18195 -0.30712 0.1838 C -0.31893 0.19422 -0.30834 0.18079 -0.31389 0.18843 L -0.31389 0.18843 " pathEditMode="relative" ptsTypes="AAAAAAAAAAAAAAAAAAAAAAAAAAAAAAAAAAAAAAA">
                                      <p:cBhvr>
                                        <p:cTn id="17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-5.55556E-6 L -8.61111E-6 -5.55556E-6 L 0.01718 -0.00695 C 0.01892 -0.00765 0.02065 -0.00857 0.02239 -0.00927 C 0.02517 -0.01089 0.02829 -0.01204 0.0309 -0.0139 C 0.03576 -0.01737 0.03993 -0.02223 0.04479 -0.02547 C 0.04704 -0.02686 0.0493 -0.02825 0.05156 -0.0301 C 0.06093 -0.03704 0.05243 -0.03265 0.06197 -0.03681 C 0.06371 -0.03843 0.06527 -0.04028 0.06718 -0.04144 C 0.07552 -0.04653 0.07673 -0.04538 0.08437 -0.04839 C 0.08784 -0.04978 0.09114 -0.05186 0.09479 -0.05302 C 0.09704 -0.05371 0.0993 -0.05441 0.10156 -0.05533 C 0.10329 -0.05603 0.10503 -0.05718 0.10677 -0.05765 C 0.11128 -0.0588 0.11597 -0.05927 0.12048 -0.05996 C 0.1342 -0.06714 0.12465 -0.0632 0.14131 -0.06691 C 0.17083 -0.07339 0.13194 -0.06528 0.15677 -0.0713 C 0.16354 -0.07316 0.17743 -0.07593 0.17743 -0.07593 C 0.19357 -0.08311 0.18385 -0.07987 0.21874 -0.07593 C 0.22118 -0.0757 0.22326 -0.07408 0.22569 -0.07362 C 0.23541 -0.07246 0.24513 -0.07223 0.25503 -0.0713 C 0.26006 -0.06968 0.26579 -0.06829 0.27048 -0.06459 C 0.27361 -0.06204 0.27586 -0.05765 0.27916 -0.05533 C 0.28663 -0.04978 0.28593 -0.05695 0.28593 -0.0507 L 0.28593 -0.0507 " pathEditMode="relative" ptsTypes="AAAAAAAAAAAAAAAAAAAAAAAA">
                                      <p:cBhvr>
                                        <p:cTn id="2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1.48148E-6 L -6.11111E-6 1.48148E-6 C -0.0007 -0.01018 -0.00087 -0.02014 -0.00174 -0.03009 C -0.00209 -0.03241 -0.00261 -0.03495 -0.00348 -0.0368 C -0.00487 -0.03958 -0.00695 -0.04143 -0.00869 -0.04375 C -0.01285 -0.06018 -0.01008 -0.05347 -0.01563 -0.06458 C -0.01615 -0.06667 -0.01633 -0.06921 -0.01737 -0.0713 C -0.01824 -0.07315 -0.0198 -0.0743 -0.02084 -0.07592 C -0.02258 -0.07893 -0.02449 -0.08194 -0.02587 -0.08518 C -0.03282 -0.09954 -0.02553 -0.08958 -0.03455 -0.10347 C -0.04011 -0.11204 -0.03976 -0.10972 -0.04671 -0.11736 C -0.04792 -0.11875 -0.04879 -0.1206 -0.05001 -0.12199 C -0.05278 -0.12454 -0.05591 -0.12639 -0.05869 -0.12893 C -0.06112 -0.13102 -0.06303 -0.1338 -0.06563 -0.13565 C -0.06719 -0.13704 -0.0691 -0.13704 -0.07067 -0.13796 C -0.07657 -0.14143 -0.07952 -0.14375 -0.08455 -0.14954 C -0.08646 -0.15162 -0.08785 -0.1544 -0.08976 -0.15648 C -0.09862 -0.16643 -0.0941 -0.15486 -0.10521 -0.17477 C -0.10695 -0.17778 -0.10851 -0.18125 -0.11042 -0.18403 C -0.11372 -0.18889 -0.11789 -0.19259 -0.12067 -0.19768 C -0.1224 -0.20092 -0.12396 -0.20417 -0.12587 -0.20694 C -0.12917 -0.2118 -0.13334 -0.21551 -0.13629 -0.22083 C -0.15886 -0.26088 -0.13785 -0.22778 -0.15174 -0.24375 C -0.15417 -0.24653 -0.15608 -0.25023 -0.15869 -0.25301 C -0.16077 -0.25509 -0.16337 -0.25579 -0.16546 -0.25764 C -0.16789 -0.25949 -0.17015 -0.26227 -0.1724 -0.26435 C -0.17414 -0.26597 -0.17605 -0.26736 -0.17761 -0.26898 C -0.17952 -0.27106 -0.18074 -0.2743 -0.18282 -0.27592 C -0.1849 -0.27755 -0.18733 -0.27755 -0.18959 -0.27824 C -0.20747 -0.29421 -0.17987 -0.26991 -0.20174 -0.2875 C -0.20521 -0.29028 -0.20799 -0.29537 -0.21199 -0.29653 C -0.22865 -0.30208 -0.22119 -0.30116 -0.23438 -0.30116 L -0.21199 -0.29213 " pathEditMode="relative" ptsTypes="AAAAAAAAAAAAAAAAAAAAAAAAAAAAAAAAA">
                                      <p:cBhvr>
                                        <p:cTn id="3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C 0.00417 -0.01388 0.00365 -0.01851 0.01372 -0.02546 C 0.01962 -0.03564 0.01979 -0.04398 0.02413 -0.05532 C 0.03004 -0.0706 0.03906 -0.08726 0.05 -0.09652 C 0.05712 -0.11018 0.0651 -0.12245 0.0724 -0.13564 C 0.07587 -0.14189 0.07813 -0.14976 0.08281 -0.15416 C 0.08455 -0.15578 0.08646 -0.15694 0.08785 -0.15879 C 0.0967 -0.1706 0.10469 -0.18541 0.11719 -0.19097 C 0.11892 -0.19328 0.12031 -0.19583 0.1224 -0.19768 C 0.12396 -0.19907 0.12639 -0.19814 0.1276 -0.2 C 0.13247 -0.20671 0.1349 -0.2162 0.13958 -0.22314 C 0.15 -0.23842 0.16042 -0.24953 0.17587 -0.25301 C 0.18125 -0.25648 0.18854 -0.25902 0.19306 -0.26435 C 0.20885 -0.28287 0.1967 -0.27523 0.21372 -0.28287 C 0.22031 -0.28588 0.23438 -0.2875 0.23438 -0.2875 " pathEditMode="relative" ptsTypes="ffffffffffffff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964488" cy="1231777"/>
          </a:xfrm>
        </p:spPr>
        <p:txBody>
          <a:bodyPr/>
          <a:lstStyle/>
          <a:p>
            <a:r>
              <a:rPr lang="ru-RU" sz="5400" dirty="0"/>
              <a:t>Станция «Что за примета?»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132856"/>
            <a:ext cx="8568952" cy="295232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3200" dirty="0">
                <a:solidFill>
                  <a:schemeClr val="bg1">
                    <a:lumMod val="25000"/>
                  </a:schemeClr>
                </a:solidFill>
                <a:latin typeface="+mn-lt"/>
              </a:rPr>
              <a:t>Ребята, на этой станции вам предстоит вспомнить приметы, которые могут сообщать человеку о каких-либо природных явлениях, которые произойдут через какое-то время, а также соотнести природное явление с этой приметой. За каждый правильный ответ вы получаете 1 балл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339752" y="5085184"/>
            <a:ext cx="424847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FFFF"/>
                </a:solidFill>
              </a:rPr>
              <a:t>Перейти к станции</a:t>
            </a:r>
          </a:p>
        </p:txBody>
      </p:sp>
    </p:spTree>
    <p:extLst>
      <p:ext uri="{BB962C8B-B14F-4D97-AF65-F5344CB8AC3E}">
        <p14:creationId xmlns:p14="http://schemas.microsoft.com/office/powerpoint/2010/main" val="2153690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188640"/>
            <a:ext cx="8712968" cy="1735833"/>
          </a:xfrm>
        </p:spPr>
        <p:txBody>
          <a:bodyPr/>
          <a:lstStyle/>
          <a:p>
            <a:r>
              <a:rPr lang="ru-RU" sz="5400" dirty="0"/>
              <a:t>Станция «Что за примета?»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115" y="2204864"/>
            <a:ext cx="8728369" cy="1219200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solidFill>
                  <a:schemeClr val="bg1">
                    <a:lumMod val="25000"/>
                  </a:schemeClr>
                </a:solidFill>
                <a:latin typeface="+mn-lt"/>
              </a:rPr>
              <a:t>Если ласточки летают низко над землёй, то...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86014" y="3496136"/>
            <a:ext cx="51845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Будет дождь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72011" y="4589209"/>
            <a:ext cx="51845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Будет солнечная погода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86014" y="5674323"/>
            <a:ext cx="51845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Будет радуга</a:t>
            </a:r>
          </a:p>
        </p:txBody>
      </p:sp>
      <p:sp>
        <p:nvSpPr>
          <p:cNvPr id="8" name="Овал 7"/>
          <p:cNvSpPr/>
          <p:nvPr/>
        </p:nvSpPr>
        <p:spPr>
          <a:xfrm>
            <a:off x="7452320" y="6077732"/>
            <a:ext cx="1476164" cy="663635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71870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7 -0.01158 -0.00087 -0.02315 -0.00174 -0.03449 C -0.00209 -0.03704 -0.00261 -0.03935 -0.00347 -0.04144 C -0.00486 -0.04421 -0.00729 -0.04583 -0.00868 -0.04838 C -0.01129 -0.05278 -0.01216 -0.05903 -0.01563 -0.06227 C -0.01736 -0.06366 -0.01927 -0.06482 -0.02084 -0.06667 C -0.02691 -0.075 -0.02448 -0.075 -0.02934 -0.08287 C -0.03212 -0.08727 -0.03594 -0.09167 -0.03976 -0.09445 C -0.04132 -0.09537 -0.04323 -0.09583 -0.04497 -0.09653 C -0.06511 -0.11458 -0.04775 -0.10093 -0.06042 -0.1081 C -0.06285 -0.10949 -0.06493 -0.11181 -0.06736 -0.11273 C -0.07066 -0.11412 -0.07431 -0.11412 -0.07761 -0.11505 C -0.08004 -0.11574 -0.08229 -0.11644 -0.08455 -0.11736 C -0.08681 -0.11875 -0.08906 -0.1206 -0.0915 -0.12199 C -0.09618 -0.12454 -0.10018 -0.12523 -0.10521 -0.12639 C -0.12709 -0.12408 -0.1191 -0.12431 -0.12934 -0.12431 L -0.12934 -0.12431 " pathEditMode="relative" ptsTypes="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548680"/>
            <a:ext cx="9036496" cy="1224136"/>
          </a:xfrm>
        </p:spPr>
        <p:txBody>
          <a:bodyPr/>
          <a:lstStyle/>
          <a:p>
            <a:r>
              <a:rPr lang="ru-RU" sz="5400" dirty="0"/>
              <a:t>Станция «Что за примета?»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594" y="2204864"/>
            <a:ext cx="8568952" cy="1219200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chemeClr val="bg1">
                    <a:lumMod val="25000"/>
                  </a:schemeClr>
                </a:solidFill>
                <a:latin typeface="+mn-lt"/>
              </a:rPr>
              <a:t>Если воробьи купаются в пыли, </a:t>
            </a:r>
          </a:p>
          <a:p>
            <a:pPr algn="l"/>
            <a:r>
              <a:rPr lang="ru-RU" sz="3200" dirty="0">
                <a:solidFill>
                  <a:schemeClr val="bg1">
                    <a:lumMod val="25000"/>
                  </a:schemeClr>
                </a:solidFill>
                <a:latin typeface="+mn-lt"/>
              </a:rPr>
              <a:t>то…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98734" y="3597205"/>
            <a:ext cx="604867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Будет дождь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98734" y="4593222"/>
            <a:ext cx="604867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Будет жаркая погода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10170" y="5589239"/>
            <a:ext cx="604867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Будет сильный ветер</a:t>
            </a:r>
          </a:p>
        </p:txBody>
      </p:sp>
      <p:sp>
        <p:nvSpPr>
          <p:cNvPr id="7" name="Овал 6"/>
          <p:cNvSpPr/>
          <p:nvPr/>
        </p:nvSpPr>
        <p:spPr>
          <a:xfrm>
            <a:off x="7578223" y="6049509"/>
            <a:ext cx="1476164" cy="663635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179825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1481E-6 L -5.55556E-7 0.00024 C 0.00469 -0.00393 0.00955 -0.00717 0.01372 -0.01157 C 0.01788 -0.01597 0.01684 -0.0199 0.01892 -0.02546 C 0.01979 -0.02777 0.02118 -0.03009 0.0224 -0.03217 C 0.02639 -0.04791 0.0217 -0.02847 0.02587 -0.05069 C 0.02622 -0.053 0.02708 -0.05509 0.0276 -0.05763 C 0.03038 -0.07453 0.0283 -0.06898 0.03108 -0.0875 C 0.03142 -0.08981 0.03212 -0.09189 0.03281 -0.09421 C 0.03212 -0.12199 0.03299 -0.15833 0.02934 -0.18842 C 0.02813 -0.19699 0.02743 -0.19699 0.02587 -0.20462 C 0.02153 -0.22476 0.02656 -0.20416 0.0224 -0.2206 C 0.02153 -0.22916 0.02083 -0.24166 0.01892 -0.25046 C 0.01806 -0.25509 0.01875 -0.26203 0.01545 -0.26435 C 0.00695 -0.2699 0.01111 -0.26782 0.00347 -0.27106 C -0.00642 -0.26851 -0.0026 -0.2706 -0.00851 -0.26666 L -0.00851 -0.26643 " pathEditMode="relative" rAng="0" ptsTypes="AAAAAAAAAAAAA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1447801"/>
          </a:xfrm>
        </p:spPr>
        <p:txBody>
          <a:bodyPr/>
          <a:lstStyle/>
          <a:p>
            <a:r>
              <a:rPr lang="ru-RU" sz="5400" dirty="0"/>
              <a:t>Станция «Что за примета?»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352928" cy="121920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chemeClr val="bg1">
                    <a:lumMod val="25000"/>
                  </a:schemeClr>
                </a:solidFill>
                <a:latin typeface="+mn-lt"/>
              </a:rPr>
              <a:t>Если муравьи закрывают ходы в муравейниках, то…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3187829"/>
            <a:ext cx="64807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FFFF"/>
                </a:solidFill>
              </a:rPr>
              <a:t>Будет ураган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14112" y="4222625"/>
            <a:ext cx="64807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FFFF"/>
                </a:solidFill>
              </a:rPr>
              <a:t>Будет дождь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31640" y="5257421"/>
            <a:ext cx="64807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FFFF"/>
                </a:solidFill>
              </a:rPr>
              <a:t>Будет много комаров</a:t>
            </a:r>
          </a:p>
        </p:txBody>
      </p:sp>
      <p:sp>
        <p:nvSpPr>
          <p:cNvPr id="7" name="Овал 6"/>
          <p:cNvSpPr/>
          <p:nvPr/>
        </p:nvSpPr>
        <p:spPr>
          <a:xfrm>
            <a:off x="7578223" y="6049509"/>
            <a:ext cx="1476164" cy="663635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407961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-2.77778E-7 0.00023 C -0.00052 -0.00857 -0.00087 -0.01713 -0.00174 -0.02546 C -0.0026 -0.03472 -0.00365 -0.03333 -0.00521 -0.04144 C -0.0059 -0.04537 -0.00642 -0.04907 -0.00694 -0.05301 C -0.00955 -0.07407 -0.00694 -0.06273 -0.01024 -0.07593 C -0.00972 -0.10579 -0.00955 -0.13588 -0.00868 -0.16574 C -0.00851 -0.16944 -0.00746 -0.17338 -0.00694 -0.17708 C -0.00226 -0.21042 -0.00764 -0.17755 -0.00347 -0.19792 C -0.00226 -0.20394 -0.00156 -0.21019 -2.77778E-7 -0.2162 L 0.00347 -0.23009 C 0.00399 -0.23241 0.00382 -0.23519 0.00521 -0.23681 L 0.00868 -0.24144 L 0.01198 -0.25532 C 0.01267 -0.25764 0.01285 -0.26019 0.01372 -0.26227 L 0.02066 -0.27593 C 0.02118 -0.27824 0.02153 -0.28079 0.0224 -0.28287 C 0.02726 -0.29468 0.02743 -0.29421 0.03281 -0.30116 L 0.03281 -0.30093 " pathEditMode="relative" rAng="0" ptsTypes="AAAAAAAAAAAAAAA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" y="-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0935" y="332656"/>
            <a:ext cx="8712968" cy="1303785"/>
          </a:xfrm>
        </p:spPr>
        <p:txBody>
          <a:bodyPr/>
          <a:lstStyle/>
          <a:p>
            <a:r>
              <a:rPr lang="ru-RU" sz="5400" dirty="0"/>
              <a:t>Станция «Что за примета?»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496944" cy="1219200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chemeClr val="bg1">
                    <a:lumMod val="25000"/>
                  </a:schemeClr>
                </a:solidFill>
                <a:latin typeface="+mn-lt"/>
              </a:rPr>
              <a:t>Если по утрам наблюдается обильная роса на траве, то…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3688" y="3127328"/>
            <a:ext cx="56166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Будет туман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3688" y="4054728"/>
            <a:ext cx="56166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Будет гроза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688" y="5013176"/>
            <a:ext cx="56166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Будет теплая погода</a:t>
            </a:r>
          </a:p>
        </p:txBody>
      </p:sp>
      <p:pic>
        <p:nvPicPr>
          <p:cNvPr id="1026" name="Picture 2" descr="https://openclipart.org/image/2400px/svg_to_png/16967/jean-victor-balin-arrow-orange-lef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49280"/>
            <a:ext cx="864096" cy="81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00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3 -0.00556 0.00747 -0.01019 0.01025 -0.01621 C 0.01216 -0.02037 0.01111 -0.02662 0.01372 -0.03009 C 0.01545 -0.03241 0.01754 -0.03426 0.01893 -0.03681 C 0.02032 -0.03982 0.02101 -0.04306 0.0224 -0.04607 C 0.02344 -0.04861 0.02466 -0.0507 0.0257 -0.05301 C 0.02639 -0.05533 0.02657 -0.05787 0.02743 -0.05996 C 0.02952 -0.06482 0.03316 -0.06852 0.03438 -0.07361 C 0.0349 -0.07593 0.03525 -0.07847 0.03611 -0.08056 C 0.0382 -0.08542 0.04306 -0.09445 0.04306 -0.09445 C 0.0467 -0.10926 0.04184 -0.09306 0.05 -0.1081 C 0.05139 -0.11088 0.05209 -0.11435 0.0533 -0.11736 C 0.05434 -0.11991 0.05573 -0.12199 0.05677 -0.12431 C 0.0599 -0.13704 0.0566 -0.1257 0.06198 -0.1382 C 0.0632 -0.14097 0.06407 -0.14445 0.06545 -0.14722 C 0.06632 -0.14908 0.06788 -0.15023 0.06893 -0.15185 C 0.07014 -0.15417 0.07118 -0.15648 0.0724 -0.1588 C 0.07413 -0.16574 0.07379 -0.16667 0.07743 -0.17269 C 0.08403 -0.18287 0.08143 -0.17546 0.08611 -0.18634 C 0.08733 -0.18935 0.0882 -0.19259 0.08959 -0.1956 C 0.09167 -0.20023 0.09462 -0.2044 0.09653 -0.20949 C 0.10087 -0.22107 0.09844 -0.21574 0.1033 -0.22546 C 0.104 -0.22847 0.10417 -0.23171 0.10504 -0.23472 C 0.10591 -0.23727 0.10782 -0.23889 0.10851 -0.24167 C 0.10955 -0.24514 0.10955 -0.24931 0.11025 -0.25301 C 0.1132 -0.26991 0.11268 -0.2669 0.11545 -0.27847 C 0.11962 -0.31783 0.11493 -0.27986 0.11893 -0.30139 C 0.11962 -0.30509 0.11979 -0.30903 0.12066 -0.31296 C 0.12327 -0.32616 0.12761 -0.33472 0.12761 -0.34977 L 0.12761 -0.38866 L 0.12761 -0.38866 " pathEditMode="relative" ptsTypes="AAAAAAAAAAAAAAAAAAAAAAAAAAAAAA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1663824"/>
          </a:xfrm>
        </p:spPr>
        <p:txBody>
          <a:bodyPr/>
          <a:lstStyle/>
          <a:p>
            <a:r>
              <a:rPr lang="ru-RU" sz="5400" dirty="0"/>
              <a:t>Станция «Можно или нельзя?»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8496944" cy="1219200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solidFill>
                  <a:schemeClr val="bg1">
                    <a:lumMod val="25000"/>
                  </a:schemeClr>
                </a:solidFill>
                <a:latin typeface="+mn-lt"/>
              </a:rPr>
              <a:t>Ребята, на этой станции вам предстоит представить, что вы оказались в той или иной ситуации, находясь в походе и ответить, как можно поступить, в как нельзя. За каждый правильный ответ вы получаете один балл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699792" y="5229200"/>
            <a:ext cx="388843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Перейти к станции</a:t>
            </a:r>
          </a:p>
        </p:txBody>
      </p:sp>
    </p:spTree>
    <p:extLst>
      <p:ext uri="{BB962C8B-B14F-4D97-AF65-F5344CB8AC3E}">
        <p14:creationId xmlns:p14="http://schemas.microsoft.com/office/powerpoint/2010/main" val="683670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88640"/>
            <a:ext cx="7632848" cy="1572344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chemeClr val="bg1">
                    <a:lumMod val="25000"/>
                  </a:schemeClr>
                </a:solidFill>
                <a:latin typeface="+mn-lt"/>
              </a:rPr>
              <a:t>Портить грибы, разрушать муравейники и гнезда в походе…</a:t>
            </a:r>
          </a:p>
        </p:txBody>
      </p:sp>
      <p:sp>
        <p:nvSpPr>
          <p:cNvPr id="4" name="Овал 3"/>
          <p:cNvSpPr/>
          <p:nvPr/>
        </p:nvSpPr>
        <p:spPr>
          <a:xfrm>
            <a:off x="755576" y="4725144"/>
            <a:ext cx="3384376" cy="1512168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>
                    <a:lumMod val="25000"/>
                  </a:schemeClr>
                </a:solidFill>
              </a:rPr>
              <a:t>МОЖНО</a:t>
            </a:r>
          </a:p>
        </p:txBody>
      </p:sp>
      <p:sp>
        <p:nvSpPr>
          <p:cNvPr id="5" name="Овал 4"/>
          <p:cNvSpPr/>
          <p:nvPr/>
        </p:nvSpPr>
        <p:spPr>
          <a:xfrm>
            <a:off x="4591209" y="4725144"/>
            <a:ext cx="3384376" cy="1512168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>
                    <a:lumMod val="25000"/>
                  </a:schemeClr>
                </a:solidFill>
              </a:rPr>
              <a:t>НЕЛЬЗЯ</a:t>
            </a:r>
          </a:p>
        </p:txBody>
      </p:sp>
      <p:pic>
        <p:nvPicPr>
          <p:cNvPr id="2050" name="Picture 2" descr="http://michutka.3dn.ru/99/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887" y="1196752"/>
            <a:ext cx="4922644" cy="331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>
            <a:off x="7613270" y="6021288"/>
            <a:ext cx="1080120" cy="762851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55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AD957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352928" cy="943745"/>
          </a:xfrm>
        </p:spPr>
        <p:txBody>
          <a:bodyPr/>
          <a:lstStyle/>
          <a:p>
            <a:r>
              <a:rPr lang="ru-RU" sz="5400" b="1" dirty="0"/>
              <a:t>Выберите станцию</a:t>
            </a:r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179512" y="1412776"/>
            <a:ext cx="4320480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Станция «Собираемся в поход»</a:t>
            </a:r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2863690" y="5378636"/>
            <a:ext cx="3617684" cy="13841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Тест «Как себя вести в походе?»</a:t>
            </a:r>
          </a:p>
        </p:txBody>
      </p:sp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4644008" y="1412776"/>
            <a:ext cx="4320480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Станция «Здравпункт»</a:t>
            </a:r>
          </a:p>
        </p:txBody>
      </p:sp>
      <p:sp>
        <p:nvSpPr>
          <p:cNvPr id="7" name="Овал 6">
            <a:hlinkClick r:id="rId5" action="ppaction://hlinksldjump"/>
          </p:cNvPr>
          <p:cNvSpPr/>
          <p:nvPr/>
        </p:nvSpPr>
        <p:spPr>
          <a:xfrm>
            <a:off x="179512" y="3387017"/>
            <a:ext cx="4320480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Станция «Что за примета?»</a:t>
            </a:r>
          </a:p>
        </p:txBody>
      </p:sp>
      <p:sp>
        <p:nvSpPr>
          <p:cNvPr id="8" name="Овал 7">
            <a:hlinkClick r:id="rId6" action="ppaction://hlinksldjump"/>
          </p:cNvPr>
          <p:cNvSpPr/>
          <p:nvPr/>
        </p:nvSpPr>
        <p:spPr>
          <a:xfrm>
            <a:off x="4644008" y="3387017"/>
            <a:ext cx="4320480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Станция «Можно или нельзя?»</a:t>
            </a:r>
          </a:p>
        </p:txBody>
      </p:sp>
    </p:spTree>
    <p:extLst>
      <p:ext uri="{BB962C8B-B14F-4D97-AF65-F5344CB8AC3E}">
        <p14:creationId xmlns:p14="http://schemas.microsoft.com/office/powerpoint/2010/main" val="3706104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352928" cy="1219200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chemeClr val="bg1">
                    <a:lumMod val="25000"/>
                  </a:schemeClr>
                </a:solidFill>
                <a:latin typeface="+mn-lt"/>
              </a:rPr>
              <a:t>Ловить рыбу в водоёмах, собирать лесные грибы и ягоды…</a:t>
            </a:r>
          </a:p>
        </p:txBody>
      </p:sp>
      <p:sp>
        <p:nvSpPr>
          <p:cNvPr id="4" name="Овал 3"/>
          <p:cNvSpPr/>
          <p:nvPr/>
        </p:nvSpPr>
        <p:spPr>
          <a:xfrm>
            <a:off x="1187624" y="4940469"/>
            <a:ext cx="2880320" cy="1512168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>
                    <a:lumMod val="25000"/>
                  </a:schemeClr>
                </a:solidFill>
              </a:rPr>
              <a:t>МОЖНО</a:t>
            </a:r>
          </a:p>
        </p:txBody>
      </p:sp>
      <p:sp>
        <p:nvSpPr>
          <p:cNvPr id="5" name="Овал 4"/>
          <p:cNvSpPr/>
          <p:nvPr/>
        </p:nvSpPr>
        <p:spPr>
          <a:xfrm>
            <a:off x="4788024" y="4941168"/>
            <a:ext cx="2880320" cy="1512168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>
                    <a:lumMod val="25000"/>
                  </a:schemeClr>
                </a:solidFill>
              </a:rPr>
              <a:t>НЕЛЬЗЯ</a:t>
            </a:r>
          </a:p>
        </p:txBody>
      </p:sp>
      <p:pic>
        <p:nvPicPr>
          <p:cNvPr id="3074" name="Picture 2" descr="http://www.proza.ru/pics/2014/03/05/2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3946066" cy="291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http://tr.stockfresh.com/thumbs/clairev/1080968_orman-%C3%A7ocuklar-vekt%C3%B6r-%C3%A7ocuk-dizayn-sana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tr.stockfresh.com/thumbs/clairev/1080968_orman-%C3%A7ocuklar-vekt%C3%B6r-%C3%A7ocuk-dizayn-sana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://thumbs.dreamstime.com/z/%D0%B3%D1%80%D0%B8%D0%B1%D1%8B-%D0%BC%D0%B0%D0%BB%D1%8B%D1%88%D0%B5%D0%B9-%D0%B2%D1%8B%D0%B1%D0%B8%D1%80%D0%B0%D1%8F-%D0%B2%D0%B2%D0%B5%D1%80%D1%85-204731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847" y="1679889"/>
            <a:ext cx="3024336" cy="300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7833183" y="6021288"/>
            <a:ext cx="1080120" cy="762851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30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76672"/>
            <a:ext cx="8496944" cy="1219200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chemeClr val="bg1">
                    <a:lumMod val="25000"/>
                  </a:schemeClr>
                </a:solidFill>
                <a:latin typeface="+mn-lt"/>
              </a:rPr>
              <a:t>Оставлять после себя беспорядок  и непотушенный костер в лесу…</a:t>
            </a:r>
          </a:p>
        </p:txBody>
      </p:sp>
      <p:sp>
        <p:nvSpPr>
          <p:cNvPr id="4" name="Овал 3"/>
          <p:cNvSpPr/>
          <p:nvPr/>
        </p:nvSpPr>
        <p:spPr>
          <a:xfrm>
            <a:off x="1331640" y="5157192"/>
            <a:ext cx="2664296" cy="144016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>
                    <a:lumMod val="25000"/>
                  </a:schemeClr>
                </a:solidFill>
              </a:rPr>
              <a:t>МОЖНО</a:t>
            </a:r>
          </a:p>
        </p:txBody>
      </p:sp>
      <p:sp>
        <p:nvSpPr>
          <p:cNvPr id="6" name="Овал 5"/>
          <p:cNvSpPr/>
          <p:nvPr/>
        </p:nvSpPr>
        <p:spPr>
          <a:xfrm>
            <a:off x="4932040" y="5157192"/>
            <a:ext cx="2664296" cy="144016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>
                    <a:lumMod val="25000"/>
                  </a:schemeClr>
                </a:solidFill>
              </a:rPr>
              <a:t>НЕЛЬЗЯ</a:t>
            </a:r>
          </a:p>
        </p:txBody>
      </p:sp>
      <p:pic>
        <p:nvPicPr>
          <p:cNvPr id="4100" name="Picture 4" descr="http://rozocka25.ucoz.ru/stixi-dlya-detej-pravila-pozharnoj-bezopasnost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4798609" cy="335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7824601" y="6021288"/>
            <a:ext cx="1080120" cy="762851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0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76672"/>
            <a:ext cx="8640960" cy="12192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3200" dirty="0">
                <a:solidFill>
                  <a:schemeClr val="bg1">
                    <a:lumMod val="25000"/>
                  </a:schemeClr>
                </a:solidFill>
                <a:latin typeface="+mn-lt"/>
              </a:rPr>
              <a:t>Уходить далеко от походного лагеря, не сказав никому об этом, не слушать указания учителя, спорить с другими ребятами…</a:t>
            </a:r>
          </a:p>
        </p:txBody>
      </p:sp>
      <p:pic>
        <p:nvPicPr>
          <p:cNvPr id="5122" name="Picture 2" descr="http://xn--80atlpv0d.xn--p1ai/images/portfolio_img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15478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547664" y="5373216"/>
            <a:ext cx="2592288" cy="1340768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>
                    <a:lumMod val="25000"/>
                  </a:schemeClr>
                </a:solidFill>
              </a:rPr>
              <a:t>МОЖНО</a:t>
            </a:r>
          </a:p>
        </p:txBody>
      </p:sp>
      <p:sp>
        <p:nvSpPr>
          <p:cNvPr id="6" name="Овал 5"/>
          <p:cNvSpPr/>
          <p:nvPr/>
        </p:nvSpPr>
        <p:spPr>
          <a:xfrm>
            <a:off x="4548993" y="5373216"/>
            <a:ext cx="2592288" cy="1340768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>
                    <a:lumMod val="25000"/>
                  </a:schemeClr>
                </a:solidFill>
              </a:rPr>
              <a:t>НЕЛЬЗЯ</a:t>
            </a:r>
          </a:p>
        </p:txBody>
      </p:sp>
      <p:pic>
        <p:nvPicPr>
          <p:cNvPr id="7" name="Picture 2" descr="https://openclipart.org/image/2400px/svg_to_png/16967/jean-victor-balin-arrow-orange-lef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49280"/>
            <a:ext cx="1152128" cy="81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67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8784976" cy="1519809"/>
          </a:xfrm>
        </p:spPr>
        <p:txBody>
          <a:bodyPr/>
          <a:lstStyle/>
          <a:p>
            <a:r>
              <a:rPr lang="ru-RU" sz="5400" dirty="0"/>
              <a:t>Станция «Собираемся в поход»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915" y="1916832"/>
            <a:ext cx="85658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>
                    <a:lumMod val="25000"/>
                  </a:schemeClr>
                </a:solidFill>
              </a:rPr>
              <a:t>Ребята, перед вами предстоит задача собрать свой рюкзак для похода. Учтите, что не все вещи, которые будут вам предложены, понадобятся вам для похода. Поэтому, прежде чем положить вещь в рюкзак, хорошо подумайте! У вас есть всего 9 попыток. За каждую правильно выбранную вещь вы получаете 1 балл</a:t>
            </a: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2231740" y="5105678"/>
            <a:ext cx="453650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699792" y="5425358"/>
            <a:ext cx="36004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Перейти к игре</a:t>
            </a:r>
          </a:p>
        </p:txBody>
      </p:sp>
    </p:spTree>
    <p:extLst>
      <p:ext uri="{BB962C8B-B14F-4D97-AF65-F5344CB8AC3E}">
        <p14:creationId xmlns:p14="http://schemas.microsoft.com/office/powerpoint/2010/main" val="60347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ollegetinchebray.fr/wp-content/uploads/2014/06/13789067-school-backpack-carto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040" y="1844824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1.iconbird.com/ico/2014/1/590/w512h5121390728526Compas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05671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k2escape.com.ua/storage/product/large_18Jul2013_16-27-00ruzhka_u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44" y="209080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yar-zakypki.ru/images/computer-154114_12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401" y="2234645"/>
            <a:ext cx="3310319" cy="249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kt-miro.cz/watermel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33" y="137657"/>
            <a:ext cx="2058541" cy="193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www.kosmetik-studio43.de/images/10_oeffnungszeite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00" y="4875237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sunflowerhotels.net/wp-content/uploads/2013/07/aptechk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932" y="4875237"/>
            <a:ext cx="1944216" cy="181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900igr.net/datai/stikhi/Zagadki.files/0006-009-Utju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98" y="126257"/>
            <a:ext cx="2099240" cy="160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://kosmos.ru/files/news/8181296129ce76e49047d639aca4a2b2-thumb-260x26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60" y="4725144"/>
            <a:ext cx="2890760" cy="219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://do.gendocs.ru/pars_docs/tw_refs/308/307960/307960_html_m63b9e9ec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59" y="2573900"/>
            <a:ext cx="2436284" cy="181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http://ooo-steam.ru/images/str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13" y="6050800"/>
            <a:ext cx="621113" cy="64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0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19149E-6 C -0.0092 0.00278 -0.01493 0.01087 -0.02309 0.01619 C -0.02604 0.01804 -0.03229 0.02035 -0.03229 0.02035 C -0.0375 0.03076 -0.04687 0.03099 -0.05382 0.03885 C -0.06597 0.0525 -0.07864 0.06591 -0.0908 0.07979 C -0.09583 0.08557 -0.09774 0.09066 -0.10156 0.09829 C -0.1059 0.10685 -0.11233 0.11425 -0.11684 0.1228 C -0.11823 0.12535 -0.11858 0.12882 -0.11996 0.13113 C -0.12274 0.13575 -0.12673 0.13853 -0.12917 0.14339 C -0.13663 0.15819 -0.13212 0.15333 -0.14149 0.15981 C -0.14653 0.16859 -0.15295 0.17623 -0.15989 0.18224 C -0.16875 0.19773 -0.18194 0.20421 -0.19219 0.21716 C -0.19809 0.22456 -0.20486 0.23057 -0.21076 0.23774 C -0.22031 0.24907 -0.22639 0.25902 -0.2368 0.26827 C -0.24809 0.27821 -0.25608 0.29741 -0.26927 0.30319 C -0.275 0.31522 -0.2901 0.32493 -0.29844 0.33603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6.65125E-6 C -0.00816 -0.00209 -0.01684 -0.0044 -0.02465 -0.00833 C -0.03281 -0.01226 -0.0375 -0.01712 -0.04618 -0.02059 C -0.05261 -0.02707 -0.06024 -0.02938 -0.06615 -0.03701 C -0.08056 -0.05551 -0.09497 -0.07448 -0.11233 -0.08812 C -0.11667 -0.09668 -0.14063 -0.11703 -0.14931 -0.12096 C -0.16111 -0.13299 -0.17656 -0.14894 -0.1908 -0.1538 C -0.20382 -0.16698 -0.21771 -0.17924 -0.23229 -0.18872 C -0.23924 -0.19312 -0.24514 -0.19982 -0.25243 -0.20306 C -0.26458 -0.21509 -0.25208 -0.20375 -0.26615 -0.21324 C -0.27535 -0.21948 -0.27136 -0.22226 -0.28316 -0.22549 C -0.28472 -0.22688 -0.28594 -0.22873 -0.28767 -0.22966 C -0.29063 -0.23151 -0.29705 -0.23382 -0.29705 -0.23382 C -0.29809 -0.2359 -0.29879 -0.23798 -0.3 -0.23983 C -0.30295 -0.24423 -0.30677 -0.24723 -0.3092 -0.25209 C -0.31215 -0.25787 -0.31493 -0.26365 -0.31858 -0.26851 " pathEditMode="relative" ptsTypes="fffffffffffffffA">
                                      <p:cBhvr>
                                        <p:cTn id="11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37558E-6 C 0.00156 -0.02891 0.00712 -0.05573 0.01076 -0.08418 C 0.01215 -0.09436 0.01302 -0.10314 0.01545 -0.11286 C 0.01649 -0.12465 0.01806 -0.13251 0.02014 -0.14362 C 0.02118 -0.1568 0.02292 -0.1679 0.02622 -0.18039 C 0.02951 -0.21461 0.03733 -0.24422 0.05399 -0.27058 C 0.06007 -0.28029 0.05833 -0.28214 0.06771 -0.29116 C 0.07743 -0.30065 0.07222 -0.29486 0.08316 -0.30943 C 0.08472 -0.31152 0.08733 -0.31175 0.08924 -0.3136 C 0.09097 -0.31522 0.09219 -0.31799 0.09392 -0.31984 C 0.09688 -0.32285 0.10313 -0.32794 0.10313 -0.32794 " pathEditMode="relative" ptsTypes="ffffffffffA">
                                      <p:cBhvr>
                                        <p:cTn id="16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2.59019E-7 C 0.01146 -0.02636 -0.00173 0.00023 0.00921 -0.01434 C 0.01685 -0.02451 0.02275 -0.03561 0.03074 -0.0451 C 0.04081 -0.05712 0.04359 -0.06637 0.05695 -0.06984 C 0.08091 -0.08881 0.0514 -0.06683 0.07067 -0.07794 C 0.07831 -0.08233 0.08386 -0.0895 0.0922 -0.09227 C 0.09428 -0.09436 0.09619 -0.09667 0.09845 -0.09852 C 0.1014 -0.10083 0.10487 -0.10199 0.10765 -0.10453 C 0.10956 -0.10615 0.1106 -0.10893 0.11234 -0.11078 C 0.11859 -0.11702 0.12536 -0.12049 0.1323 -0.12511 C 0.14133 -0.13113 0.14914 -0.13945 0.15834 -0.1457 C 0.16025 -0.14708 0.16129 -0.15009 0.16303 -0.15171 C 0.17102 -0.15911 0.18595 -0.16906 0.19532 -0.17229 C 0.20001 -0.17854 0.20418 -0.18362 0.2106 -0.18663 C 0.21598 -0.19195 0.22032 -0.19496 0.22605 -0.19889 C 0.23161 -0.20259 0.23543 -0.20837 0.2415 -0.21115 C 0.24827 -0.22017 0.26095 -0.22641 0.27067 -0.22965 C 0.28143 -0.23936 0.29202 -0.24468 0.30452 -0.25 C 0.31459 -0.25439 0.32275 -0.26041 0.33386 -0.26041 " pathEditMode="relative" ptsTypes="ffffffffffffffffffA">
                                      <p:cBhvr>
                                        <p:cTn id="2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6161E-6 C 0.0033 -0.01295 0.01788 -0.01572 0.02621 -0.02266 C 0.03194 -0.02752 0.03767 -0.03353 0.04306 -0.03908 C 0.0441 -0.04024 0.0533 -0.04301 0.05382 -0.04325 C 0.06684 -0.04949 0.07917 -0.05782 0.09236 -0.0636 C 0.10052 -0.071 0.10868 -0.07215 0.1184 -0.07377 C 0.12587 -0.07701 0.13385 -0.07747 0.14149 -0.08002 C 0.18056 -0.07886 0.20035 -0.07701 0.23385 -0.07192 C 0.23837 -0.06984 0.24288 -0.06776 0.24774 -0.06776 " pathEditMode="relative" ptsTypes="ffffffffA">
                                      <p:cBhvr>
                                        <p:cTn id="26" dur="2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0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008" y="404664"/>
            <a:ext cx="8928992" cy="1656185"/>
          </a:xfrm>
        </p:spPr>
        <p:txBody>
          <a:bodyPr/>
          <a:lstStyle/>
          <a:p>
            <a:r>
              <a:rPr lang="ru-RU" sz="5400" dirty="0"/>
              <a:t>Тест «Как себя вести в походе?»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204864"/>
            <a:ext cx="8280920" cy="446449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bg1">
                    <a:lumMod val="25000"/>
                  </a:schemeClr>
                </a:solidFill>
                <a:latin typeface="Palatino Linotype" pitchFamily="18" charset="0"/>
              </a:rPr>
              <a:t>Ребята, этот тест проверит ваши знания о том, как нужно вести себя по время похода, что делать в неожиданных ситуациях и как провести время с пользой для себя и для природы. За каждый правильный ответ вы получаете 1 балл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123728" y="4941168"/>
            <a:ext cx="496855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Перейти к тесту</a:t>
            </a:r>
          </a:p>
        </p:txBody>
      </p:sp>
    </p:spTree>
    <p:extLst>
      <p:ext uri="{BB962C8B-B14F-4D97-AF65-F5344CB8AC3E}">
        <p14:creationId xmlns:p14="http://schemas.microsoft.com/office/powerpoint/2010/main" val="1016567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12968" cy="1591817"/>
          </a:xfrm>
        </p:spPr>
        <p:txBody>
          <a:bodyPr/>
          <a:lstStyle/>
          <a:p>
            <a:r>
              <a:rPr lang="ru-RU" sz="5400" dirty="0"/>
              <a:t>Тест «Как вести себя в походе?»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638" y="1988840"/>
            <a:ext cx="8712968" cy="121920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bg1">
                    <a:lumMod val="25000"/>
                  </a:schemeClr>
                </a:solidFill>
                <a:latin typeface="+mn-lt"/>
              </a:rPr>
              <a:t>Вопрос №1. Придя в лес, оказалось, что вы забыли взять с собой питьевую воду. Как вы поступите в этой ситуации?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9013" y="3429000"/>
            <a:ext cx="6768752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bg1">
                    <a:lumMod val="25000"/>
                  </a:schemeClr>
                </a:solidFill>
              </a:rPr>
              <a:t>А) Возьмем воду из лужи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9013" y="4221088"/>
            <a:ext cx="6768752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bg1">
                    <a:lumMod val="25000"/>
                  </a:schemeClr>
                </a:solidFill>
              </a:rPr>
              <a:t>Б) Найдем чистый родник и возьмем там воду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9013" y="5085184"/>
            <a:ext cx="6773267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bg1">
                    <a:lumMod val="25000"/>
                  </a:schemeClr>
                </a:solidFill>
              </a:rPr>
              <a:t>В) Будем ждать, пока начнется дождь </a:t>
            </a:r>
          </a:p>
        </p:txBody>
      </p:sp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7092280" y="6021288"/>
            <a:ext cx="1872208" cy="620688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278080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712968" cy="1591816"/>
          </a:xfrm>
        </p:spPr>
        <p:txBody>
          <a:bodyPr/>
          <a:lstStyle/>
          <a:p>
            <a:r>
              <a:rPr lang="ru-RU" sz="5400" dirty="0"/>
              <a:t>Тест «Как вести себя в походе?»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278" y="1993776"/>
            <a:ext cx="8856984" cy="121920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bg1">
                    <a:lumMod val="25000"/>
                  </a:schemeClr>
                </a:solidFill>
                <a:latin typeface="+mn-lt"/>
              </a:rPr>
              <a:t>Вопрос №2. Придя в незнакомую местность и заблудившись, что вы будете делать? </a:t>
            </a:r>
          </a:p>
          <a:p>
            <a:pPr algn="l"/>
            <a:endParaRPr lang="ru-RU" sz="2800" dirty="0">
              <a:solidFill>
                <a:schemeClr val="bg1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212976"/>
            <a:ext cx="684076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bg1">
                    <a:lumMod val="25000"/>
                  </a:schemeClr>
                </a:solidFill>
              </a:rPr>
              <a:t>А) Попытаемся выйти из незнакомой местности с помощью компаса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081191"/>
            <a:ext cx="684076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bg1">
                    <a:lumMod val="25000"/>
                  </a:schemeClr>
                </a:solidFill>
              </a:rPr>
              <a:t> Б) Будем ходить по всем тропинкам и дорогам, пока не найдём нужный путь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965322"/>
            <a:ext cx="684076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bg1">
                    <a:lumMod val="25000"/>
                  </a:schemeClr>
                </a:solidFill>
              </a:rPr>
              <a:t>В) Не станем ничего делать, будем ждать, когда нас найдут</a:t>
            </a:r>
          </a:p>
        </p:txBody>
      </p:sp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7101368" y="6021288"/>
            <a:ext cx="1872208" cy="648072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34118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84976" cy="1591817"/>
          </a:xfrm>
        </p:spPr>
        <p:txBody>
          <a:bodyPr/>
          <a:lstStyle/>
          <a:p>
            <a:r>
              <a:rPr lang="ru-RU" sz="5400" dirty="0"/>
              <a:t>Тест «Как вести себя в походе?»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988840"/>
            <a:ext cx="8784976" cy="121920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chemeClr val="bg1">
                    <a:lumMod val="25000"/>
                  </a:schemeClr>
                </a:solidFill>
                <a:latin typeface="+mn-lt"/>
              </a:rPr>
              <a:t>Вопрос №3. Вам необходимо развести костер. Чем вы будете разводить костер?</a:t>
            </a:r>
          </a:p>
          <a:p>
            <a:pPr algn="l"/>
            <a:endParaRPr lang="ru-RU" sz="2800" dirty="0">
              <a:solidFill>
                <a:schemeClr val="bg1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1359" y="3068960"/>
            <a:ext cx="7272808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bg1">
                    <a:lumMod val="25000"/>
                  </a:schemeClr>
                </a:solidFill>
              </a:rPr>
              <a:t>А) Найдем сухих веток в лесу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2994" y="3894972"/>
            <a:ext cx="7272808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bg1">
                    <a:lumMod val="25000"/>
                  </a:schemeClr>
                </a:solidFill>
              </a:rPr>
              <a:t>Б) Будем использовать свои вещи, которые принесли с собой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2994" y="4725144"/>
            <a:ext cx="7272808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bg1">
                    <a:lumMod val="25000"/>
                  </a:schemeClr>
                </a:solidFill>
              </a:rPr>
              <a:t>В) Будем использовать как ветки, так и травянистые растения и шишки </a:t>
            </a:r>
          </a:p>
        </p:txBody>
      </p:sp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7020272" y="5949280"/>
            <a:ext cx="1944216" cy="648072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209119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84976" cy="1663825"/>
          </a:xfrm>
        </p:spPr>
        <p:txBody>
          <a:bodyPr/>
          <a:lstStyle/>
          <a:p>
            <a:r>
              <a:rPr lang="ru-RU" sz="5400" dirty="0"/>
              <a:t>Тест «Как вести себя в походе?»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8784976" cy="121920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bg1">
                    <a:lumMod val="25000"/>
                  </a:schemeClr>
                </a:solidFill>
                <a:latin typeface="+mn-lt"/>
              </a:rPr>
              <a:t>Вопрос №4. Если в походе ты стал свидетелем какого-то происшествия (например, поранился твой друг или провалился ногой в яму), то как ты поступишь?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5123" y="5157192"/>
            <a:ext cx="7344816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bg1">
                    <a:lumMod val="25000"/>
                  </a:schemeClr>
                </a:solidFill>
              </a:rPr>
              <a:t>В) Немедленно сообщу руководителю похода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5123" y="4442901"/>
            <a:ext cx="7344816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bg1">
                    <a:lumMod val="25000"/>
                  </a:schemeClr>
                </a:solidFill>
              </a:rPr>
              <a:t>Б) Ничего не буду никому сообщать, это не мои проблемы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6580" y="3717032"/>
            <a:ext cx="7344816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bg1">
                    <a:lumMod val="25000"/>
                  </a:schemeClr>
                </a:solidFill>
              </a:rPr>
              <a:t>А) Попытаюсь самостоятельно оказать помощь</a:t>
            </a:r>
          </a:p>
        </p:txBody>
      </p:sp>
      <p:sp>
        <p:nvSpPr>
          <p:cNvPr id="7" name="Овал 6"/>
          <p:cNvSpPr/>
          <p:nvPr/>
        </p:nvSpPr>
        <p:spPr>
          <a:xfrm>
            <a:off x="7107117" y="6001257"/>
            <a:ext cx="1838324" cy="648072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321751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Другая 5">
      <a:dk1>
        <a:sysClr val="windowText" lastClr="000000"/>
      </a:dk1>
      <a:lt1>
        <a:srgbClr val="DFE3F0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407</TotalTime>
  <Words>780</Words>
  <Application>Microsoft Office PowerPoint</Application>
  <PresentationFormat>Экран (4:3)</PresentationFormat>
  <Paragraphs>92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Courier New</vt:lpstr>
      <vt:lpstr>Palatino Linotype</vt:lpstr>
      <vt:lpstr>Исполнительная</vt:lpstr>
      <vt:lpstr>Игра «Мы отправляемся в поход»</vt:lpstr>
      <vt:lpstr>Выберите станцию</vt:lpstr>
      <vt:lpstr>Станция «Собираемся в поход»</vt:lpstr>
      <vt:lpstr>Презентация PowerPoint</vt:lpstr>
      <vt:lpstr>Тест «Как себя вести в походе?»</vt:lpstr>
      <vt:lpstr>Тест «Как вести себя в походе?»</vt:lpstr>
      <vt:lpstr>Тест «Как вести себя в походе?»</vt:lpstr>
      <vt:lpstr>Тест «Как вести себя в походе?»</vt:lpstr>
      <vt:lpstr>Тест «Как вести себя в походе?»</vt:lpstr>
      <vt:lpstr>Тест «Как вести себя в походе?»</vt:lpstr>
      <vt:lpstr>Станция «Здравпункт»</vt:lpstr>
      <vt:lpstr>Презентация PowerPoint</vt:lpstr>
      <vt:lpstr>Станция «Что за примета?»</vt:lpstr>
      <vt:lpstr>Станция «Что за примета?»</vt:lpstr>
      <vt:lpstr>Станция «Что за примета?»</vt:lpstr>
      <vt:lpstr>Станция «Что за примета?»</vt:lpstr>
      <vt:lpstr>Станция «Что за примета?»</vt:lpstr>
      <vt:lpstr>Станция «Можно или нельзя?»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«Мы отправляемся в поход»</dc:title>
  <dc:creator>Татьяна</dc:creator>
  <cp:lastModifiedBy>Людмила Баженова</cp:lastModifiedBy>
  <cp:revision>44</cp:revision>
  <dcterms:created xsi:type="dcterms:W3CDTF">2016-03-13T06:23:58Z</dcterms:created>
  <dcterms:modified xsi:type="dcterms:W3CDTF">2021-08-05T15:16:33Z</dcterms:modified>
</cp:coreProperties>
</file>