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4"/>
  </p:notesMasterIdLst>
  <p:sldIdLst>
    <p:sldId id="314" r:id="rId2"/>
    <p:sldId id="315" r:id="rId3"/>
    <p:sldId id="316" r:id="rId4"/>
    <p:sldId id="317" r:id="rId5"/>
    <p:sldId id="318" r:id="rId6"/>
    <p:sldId id="319" r:id="rId7"/>
    <p:sldId id="320" r:id="rId8"/>
    <p:sldId id="321" r:id="rId9"/>
    <p:sldId id="322" r:id="rId10"/>
    <p:sldId id="332" r:id="rId11"/>
    <p:sldId id="323" r:id="rId12"/>
    <p:sldId id="324" r:id="rId13"/>
    <p:sldId id="325" r:id="rId14"/>
    <p:sldId id="326" r:id="rId15"/>
    <p:sldId id="328" r:id="rId16"/>
    <p:sldId id="327" r:id="rId17"/>
    <p:sldId id="329" r:id="rId18"/>
    <p:sldId id="330" r:id="rId19"/>
    <p:sldId id="331" r:id="rId20"/>
    <p:sldId id="333" r:id="rId21"/>
    <p:sldId id="334" r:id="rId22"/>
    <p:sldId id="335" r:id="rId23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98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704" autoAdjust="0"/>
  </p:normalViewPr>
  <p:slideViewPr>
    <p:cSldViewPr>
      <p:cViewPr varScale="1">
        <p:scale>
          <a:sx n="94" d="100"/>
          <a:sy n="94" d="100"/>
        </p:scale>
        <p:origin x="4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2007" tIns="46003" rIns="92007" bIns="4600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2007" tIns="46003" rIns="92007" bIns="46003" rtlCol="0"/>
          <a:lstStyle>
            <a:lvl1pPr algn="r">
              <a:defRPr sz="1200"/>
            </a:lvl1pPr>
          </a:lstStyle>
          <a:p>
            <a:fld id="{39EA8E75-BBB3-4F74-9376-A4851E94C357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52475"/>
            <a:ext cx="5005387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07" tIns="46003" rIns="92007" bIns="4600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2007" tIns="46003" rIns="92007" bIns="4600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2007" tIns="46003" rIns="92007" bIns="4600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2007" tIns="46003" rIns="92007" bIns="46003" rtlCol="0" anchor="b"/>
          <a:lstStyle>
            <a:lvl1pPr algn="r">
              <a:defRPr sz="1200"/>
            </a:lvl1pPr>
          </a:lstStyle>
          <a:p>
            <a:fld id="{4CCE73E6-AFF2-450D-A3E5-092863A33D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44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E73E6-AFF2-450D-A3E5-092863A33D60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949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E73E6-AFF2-450D-A3E5-092863A33D60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61D8A-03B3-47C9-ACCC-845CBE6A2E0D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FF57A-63CF-4257-A120-201BE3493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61D8A-03B3-47C9-ACCC-845CBE6A2E0D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FF57A-63CF-4257-A120-201BE3493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61D8A-03B3-47C9-ACCC-845CBE6A2E0D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FF57A-63CF-4257-A120-201BE3493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61D8A-03B3-47C9-ACCC-845CBE6A2E0D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FF57A-63CF-4257-A120-201BE3493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61D8A-03B3-47C9-ACCC-845CBE6A2E0D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FF57A-63CF-4257-A120-201BE3493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61D8A-03B3-47C9-ACCC-845CBE6A2E0D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FF57A-63CF-4257-A120-201BE3493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61D8A-03B3-47C9-ACCC-845CBE6A2E0D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FF57A-63CF-4257-A120-201BE3493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61D8A-03B3-47C9-ACCC-845CBE6A2E0D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FF57A-63CF-4257-A120-201BE3493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61D8A-03B3-47C9-ACCC-845CBE6A2E0D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FF57A-63CF-4257-A120-201BE3493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61D8A-03B3-47C9-ACCC-845CBE6A2E0D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FF57A-63CF-4257-A120-201BE3493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61D8A-03B3-47C9-ACCC-845CBE6A2E0D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19FF57A-63CF-4257-A120-201BE34932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0361D8A-03B3-47C9-ACCC-845CBE6A2E0D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19FF57A-63CF-4257-A120-201BE349328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804456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Муниципальное </a:t>
            </a:r>
            <a:r>
              <a:rPr lang="ru-RU" sz="2400" b="1" dirty="0" smtClean="0"/>
              <a:t>бюджетное </a:t>
            </a:r>
            <a:r>
              <a:rPr lang="ru-RU" sz="2400" b="1" dirty="0" smtClean="0"/>
              <a:t>дошкольное  </a:t>
            </a:r>
            <a:br>
              <a:rPr lang="ru-RU" sz="2400" b="1" dirty="0" smtClean="0"/>
            </a:br>
            <a:r>
              <a:rPr lang="ru-RU" sz="2400" b="1" dirty="0" smtClean="0"/>
              <a:t>образовательное учреждение детский сад </a:t>
            </a:r>
            <a:r>
              <a:rPr lang="ru-RU" sz="2400" b="1" dirty="0" smtClean="0"/>
              <a:t>общеразвивающего </a:t>
            </a:r>
            <a:r>
              <a:rPr lang="ru-RU" sz="2400" b="1" dirty="0" smtClean="0"/>
              <a:t>вида </a:t>
            </a:r>
            <a:r>
              <a:rPr lang="ru-RU" sz="2400" b="1" dirty="0"/>
              <a:t>№ 1 </a:t>
            </a:r>
            <a:r>
              <a:rPr lang="ru-RU" sz="2400" b="1" dirty="0" err="1" smtClean="0"/>
              <a:t>пгт</a:t>
            </a:r>
            <a:r>
              <a:rPr lang="ru-RU" sz="2400" b="1" dirty="0" smtClean="0"/>
              <a:t> </a:t>
            </a:r>
            <a:r>
              <a:rPr lang="ru-RU" sz="2400" b="1" dirty="0" smtClean="0"/>
              <a:t>Лебяжье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3388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>
              <a:latin typeface="Arial Black" pitchFamily="34" charset="0"/>
            </a:endParaRPr>
          </a:p>
          <a:p>
            <a:pPr algn="ctr">
              <a:buNone/>
            </a:pPr>
            <a:r>
              <a:rPr lang="ru-RU" sz="4400" dirty="0" smtClean="0">
                <a:solidFill>
                  <a:srgbClr val="00B050"/>
                </a:solidFill>
                <a:latin typeface="Arial Black" pitchFamily="34" charset="0"/>
              </a:rPr>
              <a:t>ПРОЕКТ</a:t>
            </a:r>
          </a:p>
          <a:p>
            <a:pPr algn="ctr">
              <a:buNone/>
            </a:pPr>
            <a:r>
              <a:rPr lang="ru-RU" sz="4400" dirty="0" smtClean="0">
                <a:solidFill>
                  <a:srgbClr val="00B050"/>
                </a:solidFill>
                <a:latin typeface="Arial Black" pitchFamily="34" charset="0"/>
              </a:rPr>
              <a:t>«</a:t>
            </a:r>
            <a:r>
              <a:rPr lang="en-US" sz="4400" dirty="0" smtClean="0">
                <a:solidFill>
                  <a:srgbClr val="00B050"/>
                </a:solidFill>
                <a:latin typeface="Arial Black" pitchFamily="34" charset="0"/>
              </a:rPr>
              <a:t>C</a:t>
            </a:r>
            <a:r>
              <a:rPr lang="ru-RU" sz="4400" dirty="0" err="1" smtClean="0">
                <a:solidFill>
                  <a:srgbClr val="00B050"/>
                </a:solidFill>
                <a:latin typeface="Arial Black" pitchFamily="34" charset="0"/>
              </a:rPr>
              <a:t>адим</a:t>
            </a:r>
            <a:r>
              <a:rPr lang="ru-RU" sz="4400" dirty="0" smtClean="0">
                <a:solidFill>
                  <a:srgbClr val="00B050"/>
                </a:solidFill>
                <a:latin typeface="Arial Black" pitchFamily="34" charset="0"/>
              </a:rPr>
              <a:t> лук»</a:t>
            </a:r>
            <a:endParaRPr lang="ru-RU" sz="4400" dirty="0" smtClean="0">
              <a:solidFill>
                <a:srgbClr val="00B050"/>
              </a:solidFill>
            </a:endParaRPr>
          </a:p>
          <a:p>
            <a:pPr algn="ctr"/>
            <a:endParaRPr lang="ru-RU" dirty="0" smtClean="0"/>
          </a:p>
          <a:p>
            <a:pPr algn="r">
              <a:buNone/>
            </a:pPr>
            <a:endParaRPr lang="ru-RU" sz="1600" dirty="0" smtClean="0"/>
          </a:p>
          <a:p>
            <a:pPr algn="r">
              <a:buNone/>
            </a:pPr>
            <a:r>
              <a:rPr lang="ru-RU" sz="2000" dirty="0" smtClean="0"/>
              <a:t>Автор </a:t>
            </a:r>
            <a:r>
              <a:rPr lang="ru-RU" sz="2000" dirty="0" smtClean="0"/>
              <a:t>проекта</a:t>
            </a:r>
          </a:p>
          <a:p>
            <a:pPr algn="r">
              <a:buNone/>
            </a:pPr>
            <a:r>
              <a:rPr lang="ru-RU" sz="2000" dirty="0" smtClean="0"/>
              <a:t>Воспитатель</a:t>
            </a:r>
            <a:endParaRPr lang="ru-RU" sz="2000" dirty="0" smtClean="0"/>
          </a:p>
          <a:p>
            <a:pPr algn="r">
              <a:buNone/>
            </a:pPr>
            <a:r>
              <a:rPr lang="ru-RU" sz="2000" dirty="0" smtClean="0"/>
              <a:t>В.П. Абрамова</a:t>
            </a:r>
          </a:p>
          <a:p>
            <a:pPr algn="r">
              <a:buNone/>
            </a:pPr>
            <a:endParaRPr lang="ru-RU" sz="2000" dirty="0" smtClean="0"/>
          </a:p>
          <a:p>
            <a:pPr algn="ctr">
              <a:buNone/>
            </a:pPr>
            <a:r>
              <a:rPr lang="ru-RU" sz="2000" b="1" dirty="0" smtClean="0"/>
              <a:t>2022 </a:t>
            </a:r>
            <a:r>
              <a:rPr lang="ru-RU" sz="2000" b="1" dirty="0" smtClean="0"/>
              <a:t>г.</a:t>
            </a:r>
          </a:p>
          <a:p>
            <a:pPr algn="r"/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88640"/>
            <a:ext cx="8142789" cy="5832648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1800" b="1" dirty="0" smtClean="0"/>
              <a:t>План мероприятий проекта.</a:t>
            </a:r>
            <a:endParaRPr lang="ru-RU" sz="1600" b="1" dirty="0" smtClean="0"/>
          </a:p>
          <a:p>
            <a:pPr>
              <a:buNone/>
            </a:pPr>
            <a:r>
              <a:rPr lang="ru-RU" sz="1600" dirty="0" smtClean="0"/>
              <a:t>1. «Овощи на грядке»</a:t>
            </a:r>
          </a:p>
          <a:p>
            <a:pPr>
              <a:buNone/>
            </a:pPr>
            <a:r>
              <a:rPr lang="ru-RU" sz="1600" dirty="0" smtClean="0"/>
              <a:t>Цель. Дать детям представление о том, как выращивают овощи, учить узнавать овощи в натуральном виде и на картинке;  ввести в активный словарь понятия «овощи»;  расширить знания о пользе овощей.</a:t>
            </a:r>
          </a:p>
          <a:p>
            <a:pPr>
              <a:buNone/>
            </a:pPr>
            <a:r>
              <a:rPr lang="ru-RU" sz="1600" dirty="0" smtClean="0"/>
              <a:t>2. «Мы сажаем лук»</a:t>
            </a:r>
          </a:p>
          <a:p>
            <a:pPr>
              <a:buNone/>
            </a:pPr>
            <a:r>
              <a:rPr lang="ru-RU" sz="1600" dirty="0" smtClean="0"/>
              <a:t>Цель. Закрепить знания детей об условиях необходимых для жизни растений; расширить знания о строении луковицы; способствовать формированию трудовых навыков у детей; воспитывать желание трудиться и доводить начатое дело до конца.</a:t>
            </a:r>
          </a:p>
          <a:p>
            <a:pPr>
              <a:buNone/>
            </a:pPr>
            <a:r>
              <a:rPr lang="ru-RU" sz="1600" dirty="0" smtClean="0"/>
              <a:t>3. «Солнце, воздух, вода, земля».</a:t>
            </a:r>
          </a:p>
          <a:p>
            <a:pPr>
              <a:buNone/>
            </a:pPr>
            <a:r>
              <a:rPr lang="ru-RU" sz="1600" dirty="0" smtClean="0"/>
              <a:t>Цель. Познакомить детей с необходимыми условиями роста растений, учить устанавливать причинно-следственные связи, воспитывать любовь к растениям, желание ухаживать за ними.</a:t>
            </a:r>
          </a:p>
          <a:p>
            <a:pPr>
              <a:buNone/>
            </a:pPr>
            <a:r>
              <a:rPr lang="ru-RU" sz="1600" dirty="0" smtClean="0"/>
              <a:t>4. «Полезная зелень»</a:t>
            </a:r>
          </a:p>
          <a:p>
            <a:pPr>
              <a:buNone/>
            </a:pPr>
            <a:r>
              <a:rPr lang="ru-RU" sz="1600" dirty="0" smtClean="0"/>
              <a:t>Цель. Знакомить с полезными свойствами зелени, учить поддерживать беседу; высказывать свою точку зрения.</a:t>
            </a:r>
          </a:p>
          <a:p>
            <a:pPr>
              <a:buNone/>
            </a:pPr>
            <a:r>
              <a:rPr lang="ru-RU" sz="1600" dirty="0" smtClean="0"/>
              <a:t>5. «Сказка про овощи». Подвижная игра «Кто быстрее соберёт овощи».</a:t>
            </a:r>
          </a:p>
          <a:p>
            <a:pPr>
              <a:buNone/>
            </a:pPr>
            <a:r>
              <a:rPr lang="ru-RU" sz="1600" dirty="0" smtClean="0"/>
              <a:t>Цель. Познакомить со сказкой; учить отвечать на вопросы по содержанию сказки; развивать слуховое восприятие, внимание; воспитывать интерес к подвижным играм с предметами.</a:t>
            </a:r>
          </a:p>
          <a:p>
            <a:pPr>
              <a:buNone/>
            </a:pPr>
            <a:r>
              <a:rPr lang="ru-RU" sz="1600" dirty="0" smtClean="0"/>
              <a:t>6. «Лук всем полезный друг»</a:t>
            </a:r>
          </a:p>
          <a:p>
            <a:pPr>
              <a:buNone/>
            </a:pPr>
            <a:r>
              <a:rPr lang="ru-RU" sz="1600" dirty="0" smtClean="0"/>
              <a:t>Цель. Закрепить знания детей о луке, о его форме, величине, закреплять умение пользоваться красками, рисовать прямые линии.</a:t>
            </a:r>
          </a:p>
          <a:p>
            <a:pPr>
              <a:buNone/>
            </a:pPr>
            <a:r>
              <a:rPr lang="ru-RU" sz="1600" dirty="0" smtClean="0"/>
              <a:t>7. «Лук, который вырастили сами»</a:t>
            </a:r>
          </a:p>
          <a:p>
            <a:pPr>
              <a:buNone/>
            </a:pPr>
            <a:r>
              <a:rPr lang="ru-RU" sz="1600" dirty="0" smtClean="0"/>
              <a:t>Цель. Напомнить детям о пользе овощей, провести беседу о правильной обработке его перед употреблением .</a:t>
            </a:r>
          </a:p>
          <a:p>
            <a:pPr>
              <a:buNone/>
            </a:pPr>
            <a:r>
              <a:rPr lang="ru-RU" sz="1600" dirty="0" smtClean="0"/>
              <a:t>8. Игра «Угадай загадку»</a:t>
            </a:r>
          </a:p>
          <a:p>
            <a:pPr>
              <a:buNone/>
            </a:pPr>
            <a:r>
              <a:rPr lang="ru-RU" sz="1600" dirty="0" smtClean="0"/>
              <a:t>Цель. Закрепить знания детей об овощах, развивать внимание, мышление.</a:t>
            </a:r>
            <a:endParaRPr lang="ru-RU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3744416" cy="445807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32656"/>
            <a:ext cx="3672408" cy="445807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63688" y="5301208"/>
            <a:ext cx="5988893" cy="432048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«Все готово для посадки…»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404664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8938" y="391155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91155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59632" y="4725144"/>
            <a:ext cx="5988893" cy="576064"/>
          </a:xfr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«Земля, вода, тепло…»</a:t>
            </a:r>
            <a:endParaRPr lang="ru-RU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476672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6726" y="476672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76672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47664" y="4509120"/>
            <a:ext cx="5988893" cy="1224136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«Мы его сажали вместе – это очень интересно!…»</a:t>
            </a:r>
            <a:endParaRPr lang="ru-RU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978" y="332656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32656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32656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640" y="4581128"/>
            <a:ext cx="5988893" cy="1440160"/>
          </a:xfrm>
          <a:solidFill>
            <a:srgbClr val="FFC000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«Срезали лук и добавили в суп, потому что витамины нужны людям круглый год…»</a:t>
            </a:r>
            <a:endParaRPr lang="ru-RU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76672"/>
            <a:ext cx="403244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70992"/>
            <a:ext cx="372159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865585" y="5445224"/>
            <a:ext cx="5988893" cy="1008112"/>
          </a:xfr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7030A0"/>
                </a:solidFill>
              </a:rPr>
              <a:t>Беседы, загадки и стихи про овощи…</a:t>
            </a:r>
            <a:endParaRPr lang="ru-RU" sz="3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4320481" cy="324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01008"/>
            <a:ext cx="4268144" cy="3201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5170" y="4509120"/>
            <a:ext cx="4334823" cy="1008112"/>
          </a:xfrm>
          <a:solidFill>
            <a:srgbClr val="92D050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Илья Дорофеев - будущий агроном…</a:t>
            </a:r>
            <a:endParaRPr lang="ru-RU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568951" cy="629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5004048" y="5832648"/>
            <a:ext cx="3974783" cy="79208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«Вот какие пёрышки…»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750" y="764704"/>
            <a:ext cx="8744472" cy="591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499992" y="5157192"/>
            <a:ext cx="4334823" cy="1008112"/>
          </a:xfrm>
          <a:solidFill>
            <a:srgbClr val="92D050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«А у меня дома такой же лук вырос…»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714356"/>
            <a:ext cx="8744472" cy="591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4334823" cy="1008112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«Наше творчество»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96943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95536" y="5589240"/>
            <a:ext cx="4334823" cy="1008112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Наше творчество «Лук всем полезный друг»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83885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en-US" sz="1600" b="1" dirty="0" smtClean="0"/>
          </a:p>
          <a:p>
            <a:pPr algn="ctr">
              <a:buNone/>
            </a:pPr>
            <a:r>
              <a:rPr lang="ru-RU" sz="2400" b="1" dirty="0" smtClean="0"/>
              <a:t>Актуальность проекта.</a:t>
            </a:r>
          </a:p>
          <a:p>
            <a:pPr>
              <a:buNone/>
            </a:pPr>
            <a:r>
              <a:rPr lang="ru-RU" sz="1600" b="1" dirty="0" smtClean="0"/>
              <a:t> 	  </a:t>
            </a:r>
            <a:r>
              <a:rPr lang="ru-RU" sz="2000" dirty="0" smtClean="0"/>
              <a:t>У детей младшего дошкольного возраста интерес к познавательно- исследовательской деятельности недостаточно развит, они в недостаточной степени имеют представления о растениях, о том, где они растут, о необходимых условиях роста. В соответствии с ФГОС содержание образовательной области « Познание» направлено на достижение различных целей, одна из которых, развитие у детей познавательных интересов. Формирование целостной картины мира, расширение кругозора. Работа по проекту «Садим лук» поможет развивать в детях познавательную активность. Малыши, в ходе различных мероприятий узнают о растениях, учатся наблюдать и ухаживать за ними. Дети усваивают трудовые навыки: сажают, поливают, рыхлят землю.</a:t>
            </a:r>
          </a:p>
          <a:p>
            <a:pPr>
              <a:buNone/>
            </a:pPr>
            <a:r>
              <a:rPr lang="ru-RU" sz="2000" dirty="0" smtClean="0"/>
              <a:t>        Эти занятия прививают детям с раннего возраста чувства ответственности людей за всё живое на земле, что их окружает, учит беречь и любить природу. С помощью экспериментирования дети увидят принадлежность растений к живой природе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/>
              <a:t>Вывод</a:t>
            </a:r>
            <a:r>
              <a:rPr lang="ru-RU" sz="2800" dirty="0" smtClean="0"/>
              <a:t>.</a:t>
            </a:r>
          </a:p>
          <a:p>
            <a:pPr>
              <a:buNone/>
            </a:pPr>
            <a:r>
              <a:rPr lang="ru-RU" sz="2800" dirty="0" smtClean="0"/>
              <a:t>           Ухаживание за луком, за комнатными растениями в детском саду и дома, повысил у детей интерес к растениям, формированию трудолюбия, нравственных качеств. Дети научились определять, когда растения нужно полить, </a:t>
            </a:r>
            <a:r>
              <a:rPr lang="ru-RU" sz="2800" dirty="0" err="1" smtClean="0"/>
              <a:t>прорыхлить</a:t>
            </a:r>
            <a:r>
              <a:rPr lang="ru-RU" sz="2800" dirty="0" smtClean="0"/>
              <a:t>. Дети усвоили, что свежая зелень полезна для организма, а выращенная своими руками вдвойне. Оказывается, выращивать зелень, это огромное удовольствие. Так мы начинаем воспитывать у детей интерес к здоровому образу жизни. 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1600" dirty="0" smtClean="0"/>
          </a:p>
          <a:p>
            <a:pPr algn="ctr"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76672"/>
            <a:ext cx="8229600" cy="57606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Литература</a:t>
            </a:r>
          </a:p>
          <a:p>
            <a:pPr>
              <a:buNone/>
            </a:pPr>
            <a:r>
              <a:rPr lang="ru-RU" sz="2400" dirty="0" err="1" smtClean="0"/>
              <a:t>Соломенникова</a:t>
            </a:r>
            <a:r>
              <a:rPr lang="ru-RU" sz="2400" dirty="0" smtClean="0"/>
              <a:t> О.А. «Ознакомление с природой в детском саду».</a:t>
            </a:r>
          </a:p>
          <a:p>
            <a:pPr>
              <a:buNone/>
            </a:pPr>
            <a:r>
              <a:rPr lang="ru-RU" sz="2400" dirty="0" err="1" smtClean="0"/>
              <a:t>Воронкевич</a:t>
            </a:r>
            <a:r>
              <a:rPr lang="ru-RU" sz="2400" dirty="0" smtClean="0"/>
              <a:t> О.А. «Добро пожаловать в экологию»</a:t>
            </a:r>
          </a:p>
          <a:p>
            <a:pPr>
              <a:buNone/>
            </a:pPr>
            <a:r>
              <a:rPr lang="ru-RU" sz="2400" dirty="0" smtClean="0"/>
              <a:t>Комарова Т.С. «Изобразительная деятельность в детском саду».</a:t>
            </a:r>
          </a:p>
          <a:p>
            <a:pPr>
              <a:buNone/>
            </a:pPr>
            <a:r>
              <a:rPr lang="ru-RU" sz="2400" dirty="0" smtClean="0"/>
              <a:t>Губанова Н.Ф. «Развитие игровой деятельности».</a:t>
            </a:r>
          </a:p>
          <a:p>
            <a:pPr>
              <a:buNone/>
            </a:pPr>
            <a:r>
              <a:rPr lang="ru-RU" sz="2400" dirty="0" err="1" smtClean="0"/>
              <a:t>Теплюк</a:t>
            </a:r>
            <a:r>
              <a:rPr lang="ru-RU" sz="2400" dirty="0" smtClean="0"/>
              <a:t> С.Н. «Игры-занятия на прогулке с малышами».</a:t>
            </a:r>
          </a:p>
          <a:p>
            <a:pPr>
              <a:buNone/>
            </a:pPr>
            <a:r>
              <a:rPr lang="ru-RU" sz="2400" dirty="0" smtClean="0"/>
              <a:t>Книга загадок.</a:t>
            </a:r>
          </a:p>
          <a:p>
            <a:pPr>
              <a:buNone/>
            </a:pPr>
            <a:r>
              <a:rPr lang="ru-RU" sz="2400" dirty="0" smtClean="0"/>
              <a:t>Интернет ресурсы.</a:t>
            </a:r>
            <a:endParaRPr lang="ru-RU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764704"/>
            <a:ext cx="8229600" cy="521744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8000" dirty="0" smtClean="0">
                <a:solidFill>
                  <a:srgbClr val="C00000"/>
                </a:solidFill>
                <a:latin typeface="Arial Black" pitchFamily="34" charset="0"/>
              </a:rPr>
              <a:t>СПАСИБО ЗА ВНИМАНИЕ</a:t>
            </a:r>
            <a:endParaRPr lang="ru-RU" sz="80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	</a:t>
            </a:r>
            <a:r>
              <a:rPr lang="ru-RU" sz="2000" b="1" dirty="0" smtClean="0"/>
              <a:t>Цель: </a:t>
            </a:r>
            <a:r>
              <a:rPr lang="ru-RU" sz="2000" dirty="0" smtClean="0"/>
              <a:t>создать условия направленные:</a:t>
            </a:r>
          </a:p>
          <a:p>
            <a:pPr>
              <a:buFontTx/>
              <a:buChar char="-"/>
            </a:pPr>
            <a:r>
              <a:rPr lang="ru-RU" sz="2000" dirty="0" smtClean="0"/>
              <a:t>на расширение у детей представлений о растениях, о том, где они растут, о необходимых условиях роста; о пользе для человека; </a:t>
            </a:r>
          </a:p>
          <a:p>
            <a:pPr>
              <a:buFontTx/>
              <a:buChar char="-"/>
            </a:pPr>
            <a:r>
              <a:rPr lang="ru-RU" sz="2000" dirty="0" smtClean="0"/>
              <a:t>на развитие познавательно-исследовательской деятельности путём экспериментирования.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988840"/>
            <a:ext cx="3721596" cy="460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400" b="1" dirty="0" smtClean="0"/>
              <a:t>Задачи:</a:t>
            </a:r>
          </a:p>
          <a:p>
            <a:pPr>
              <a:buNone/>
            </a:pPr>
            <a:r>
              <a:rPr lang="ru-RU" sz="2400" dirty="0" smtClean="0"/>
              <a:t>       1.Дать детям знания, что растения выращивают из семян, их сажают, поливают, ухаживают за ними. Расширить знания и представления о полезных свойствах лука, его строении и необходимых условиях роста.</a:t>
            </a:r>
          </a:p>
          <a:p>
            <a:pPr>
              <a:buNone/>
            </a:pPr>
            <a:r>
              <a:rPr lang="ru-RU" sz="2400" dirty="0" smtClean="0"/>
              <a:t>       2. Уточнить представление детей о труде взрослых, учить правильно называть трудовые действия.</a:t>
            </a:r>
          </a:p>
          <a:p>
            <a:pPr>
              <a:buNone/>
            </a:pPr>
            <a:r>
              <a:rPr lang="ru-RU" sz="2400" dirty="0" smtClean="0"/>
              <a:t>       3. Обогащать словарный запас, развивать связную речь детей.</a:t>
            </a:r>
          </a:p>
          <a:p>
            <a:pPr>
              <a:buNone/>
            </a:pPr>
            <a:r>
              <a:rPr lang="ru-RU" sz="2400" dirty="0" smtClean="0"/>
              <a:t>       4. Развивать творческую, познавательную активность, наглядно- действенное мышление, мелкую и общую моторику.</a:t>
            </a:r>
          </a:p>
          <a:p>
            <a:pPr>
              <a:buNone/>
            </a:pPr>
            <a:r>
              <a:rPr lang="ru-RU" sz="2400" dirty="0" smtClean="0"/>
              <a:t>        5. Воспитывать трудолюбие, бережное отношение к растениям.</a:t>
            </a:r>
          </a:p>
          <a:p>
            <a:pPr>
              <a:buNone/>
            </a:pPr>
            <a:r>
              <a:rPr lang="ru-RU" sz="2400" dirty="0" smtClean="0"/>
              <a:t>        6. Вызвать положительные эмоции от полученных результатов в ходе экспериментальной деятельности.</a:t>
            </a:r>
          </a:p>
          <a:p>
            <a:pPr>
              <a:buNone/>
            </a:pPr>
            <a:r>
              <a:rPr lang="ru-RU" sz="2400" dirty="0" smtClean="0"/>
              <a:t>        7. Создать условия для участия родителей в образовательном процессе.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/>
              <a:t>Прогнозируемый результат:</a:t>
            </a:r>
          </a:p>
          <a:p>
            <a:pPr>
              <a:buNone/>
            </a:pPr>
            <a:r>
              <a:rPr lang="ru-RU" sz="1600" dirty="0" smtClean="0"/>
              <a:t>- </a:t>
            </a:r>
            <a:r>
              <a:rPr lang="ru-RU" sz="2400" dirty="0" smtClean="0"/>
              <a:t>проявление интереса к посаженным растениям, к простейшим взаимосвязям в природе;</a:t>
            </a:r>
          </a:p>
          <a:p>
            <a:pPr>
              <a:buNone/>
            </a:pPr>
            <a:r>
              <a:rPr lang="ru-RU" sz="2400" dirty="0" smtClean="0"/>
              <a:t>- доброжелательное и активное взаимодействие со взрослыми и сверстниками в решении игровых и познавательных задач;</a:t>
            </a:r>
          </a:p>
          <a:p>
            <a:pPr>
              <a:buNone/>
            </a:pPr>
            <a:r>
              <a:rPr lang="ru-RU" sz="2400" dirty="0" smtClean="0"/>
              <a:t>-умение выражать положительные эмоции (интерес, радость, восхищение), при разгадывании загадок, прослушивании художественных произведений;</a:t>
            </a:r>
          </a:p>
          <a:p>
            <a:pPr>
              <a:buNone/>
            </a:pPr>
            <a:r>
              <a:rPr lang="ru-RU" sz="2400" dirty="0" smtClean="0"/>
              <a:t>-умение высказывать свою точку зрения во время наблюдений за ростом растений;</a:t>
            </a:r>
          </a:p>
          <a:p>
            <a:pPr>
              <a:buNone/>
            </a:pPr>
            <a:r>
              <a:rPr lang="ru-RU" sz="2400" dirty="0" smtClean="0"/>
              <a:t>- развить интерес к экспериментальной деятельности.</a:t>
            </a:r>
          </a:p>
          <a:p>
            <a:pPr>
              <a:buFontTx/>
              <a:buChar char="-"/>
            </a:pPr>
            <a:endParaRPr lang="ru-RU" sz="2400" dirty="0" smtClean="0"/>
          </a:p>
          <a:p>
            <a:pPr>
              <a:buFontTx/>
              <a:buChar char="-"/>
            </a:pP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   </a:t>
            </a:r>
            <a:r>
              <a:rPr lang="ru-RU" sz="2400" b="1" dirty="0" smtClean="0"/>
              <a:t>Участники проекта</a:t>
            </a:r>
            <a:r>
              <a:rPr lang="ru-RU" sz="2000" dirty="0" smtClean="0"/>
              <a:t>:</a:t>
            </a:r>
            <a:r>
              <a:rPr lang="ru-RU" sz="1600" dirty="0" smtClean="0"/>
              <a:t> </a:t>
            </a:r>
            <a:r>
              <a:rPr lang="ru-RU" sz="2000" dirty="0" smtClean="0"/>
              <a:t>дети второй младшей группы, родители, воспитатели группы, помощник воспитателя.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       </a:t>
            </a:r>
            <a:r>
              <a:rPr lang="ru-RU" sz="2000" b="1" dirty="0" smtClean="0"/>
              <a:t> </a:t>
            </a:r>
            <a:r>
              <a:rPr lang="ru-RU" sz="2400" b="1" dirty="0" smtClean="0"/>
              <a:t>Формы и методы работы</a:t>
            </a:r>
            <a:r>
              <a:rPr lang="ru-RU" sz="2000" b="1" dirty="0" smtClean="0"/>
              <a:t>:</a:t>
            </a:r>
            <a:endParaRPr lang="ru-RU" sz="1600" dirty="0" smtClean="0"/>
          </a:p>
          <a:p>
            <a:pPr>
              <a:buFontTx/>
              <a:buChar char="-"/>
            </a:pPr>
            <a:r>
              <a:rPr lang="ru-RU" sz="2000" dirty="0" smtClean="0"/>
              <a:t>Н ОД</a:t>
            </a:r>
          </a:p>
          <a:p>
            <a:pPr>
              <a:buFontTx/>
              <a:buChar char="-"/>
            </a:pPr>
            <a:r>
              <a:rPr lang="ru-RU" sz="2000" dirty="0" smtClean="0"/>
              <a:t>экспериментирование;</a:t>
            </a:r>
          </a:p>
          <a:p>
            <a:pPr>
              <a:buFontTx/>
              <a:buChar char="-"/>
            </a:pPr>
            <a:r>
              <a:rPr lang="ru-RU" sz="2000" dirty="0" smtClean="0"/>
              <a:t>игры;</a:t>
            </a:r>
          </a:p>
          <a:p>
            <a:pPr>
              <a:buFontTx/>
              <a:buChar char="-"/>
            </a:pPr>
            <a:r>
              <a:rPr lang="ru-RU" sz="2000" dirty="0" smtClean="0"/>
              <a:t>беседы;</a:t>
            </a:r>
          </a:p>
          <a:p>
            <a:pPr>
              <a:buFontTx/>
              <a:buChar char="-"/>
            </a:pPr>
            <a:r>
              <a:rPr lang="ru-RU" sz="2000" dirty="0" smtClean="0"/>
              <a:t>выставки рисунков;</a:t>
            </a:r>
          </a:p>
          <a:p>
            <a:pPr>
              <a:buFontTx/>
              <a:buChar char="-"/>
            </a:pPr>
            <a:r>
              <a:rPr lang="ru-RU" sz="2000" dirty="0" smtClean="0"/>
              <a:t>приобщение родителей. </a:t>
            </a:r>
          </a:p>
          <a:p>
            <a:pPr>
              <a:buFontTx/>
              <a:buChar char="-"/>
            </a:pPr>
            <a:endParaRPr lang="ru-RU" sz="1600" dirty="0" smtClean="0"/>
          </a:p>
          <a:p>
            <a:pPr>
              <a:buNone/>
            </a:pPr>
            <a:r>
              <a:rPr lang="ru-RU" sz="2000" b="1" dirty="0" smtClean="0"/>
              <a:t>     Тип проекта:</a:t>
            </a:r>
            <a:r>
              <a:rPr lang="ru-RU" sz="1600" dirty="0" smtClean="0"/>
              <a:t> </a:t>
            </a:r>
            <a:r>
              <a:rPr lang="ru-RU" sz="2000" dirty="0" smtClean="0"/>
              <a:t>экспериментально-исследовательский.</a:t>
            </a:r>
            <a:r>
              <a:rPr lang="ru-RU" sz="2000" b="1" dirty="0" smtClean="0"/>
              <a:t>     </a:t>
            </a:r>
          </a:p>
          <a:p>
            <a:pPr>
              <a:buNone/>
            </a:pPr>
            <a:r>
              <a:rPr lang="ru-RU" sz="2000" dirty="0" smtClean="0"/>
              <a:t>       </a:t>
            </a:r>
            <a:r>
              <a:rPr lang="ru-RU" sz="2000" b="1" dirty="0" smtClean="0"/>
              <a:t>Продолжительность проекта:</a:t>
            </a:r>
            <a:r>
              <a:rPr lang="ru-RU" sz="1600" dirty="0" smtClean="0"/>
              <a:t> </a:t>
            </a:r>
            <a:r>
              <a:rPr lang="ru-RU" sz="2000" dirty="0" smtClean="0"/>
              <a:t>среднесрочный</a:t>
            </a:r>
          </a:p>
          <a:p>
            <a:pPr>
              <a:buNone/>
            </a:pPr>
            <a:r>
              <a:rPr lang="ru-RU" sz="1600" b="1" dirty="0" smtClean="0"/>
              <a:t>      </a:t>
            </a:r>
          </a:p>
          <a:p>
            <a:pPr>
              <a:buNone/>
            </a:pPr>
            <a:r>
              <a:rPr lang="ru-RU" sz="1600" b="1" dirty="0" smtClean="0"/>
              <a:t>       </a:t>
            </a:r>
            <a:r>
              <a:rPr lang="ru-RU" sz="2000" b="1" dirty="0" smtClean="0"/>
              <a:t>По количеству участников: </a:t>
            </a:r>
            <a:r>
              <a:rPr lang="ru-RU" sz="2000" dirty="0" smtClean="0"/>
              <a:t>групповой.</a:t>
            </a:r>
            <a:endParaRPr lang="ru-RU" sz="2000" b="1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/>
              <a:t>  Этапы реализации проекта</a:t>
            </a:r>
            <a:r>
              <a:rPr lang="ru-RU" sz="2400" dirty="0" smtClean="0"/>
              <a:t>.</a:t>
            </a:r>
          </a:p>
          <a:p>
            <a:pPr>
              <a:buNone/>
            </a:pPr>
            <a:r>
              <a:rPr lang="ru-RU" sz="2400" u="sng" dirty="0" smtClean="0"/>
              <a:t>1.Подготовительный этап. </a:t>
            </a:r>
          </a:p>
          <a:p>
            <a:pPr>
              <a:buNone/>
            </a:pPr>
            <a:r>
              <a:rPr lang="ru-RU" sz="1600" dirty="0" smtClean="0"/>
              <a:t>-</a:t>
            </a:r>
            <a:r>
              <a:rPr lang="ru-RU" sz="2400" dirty="0" smtClean="0"/>
              <a:t>Изучение методической литературы по данной теме.</a:t>
            </a:r>
          </a:p>
          <a:p>
            <a:pPr>
              <a:buNone/>
            </a:pPr>
            <a:r>
              <a:rPr lang="ru-RU" sz="2400" dirty="0" smtClean="0"/>
              <a:t>-Подбор  изучения художественной литературы об овощах, фруктах, зелени, сельскохозяйственном труде .(Сказки, стихи, загадки, пословицы).</a:t>
            </a:r>
          </a:p>
          <a:p>
            <a:pPr>
              <a:buNone/>
            </a:pPr>
            <a:r>
              <a:rPr lang="ru-RU" sz="2400" dirty="0" smtClean="0"/>
              <a:t>-Подбор игр для проведения различных видов деятельности.</a:t>
            </a:r>
          </a:p>
          <a:p>
            <a:pPr>
              <a:buNone/>
            </a:pPr>
            <a:r>
              <a:rPr lang="ru-RU" sz="2400" dirty="0" smtClean="0"/>
              <a:t>-Беседа о важности выращивания лука, о его полезных свойствах.</a:t>
            </a:r>
          </a:p>
          <a:p>
            <a:pPr>
              <a:buNone/>
            </a:pPr>
            <a:r>
              <a:rPr lang="ru-RU" sz="2400" dirty="0" smtClean="0"/>
              <a:t> 					</a:t>
            </a: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332656"/>
            <a:ext cx="8229600" cy="59046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u="sng" dirty="0" smtClean="0"/>
              <a:t>2</a:t>
            </a:r>
            <a:r>
              <a:rPr lang="ru-RU" sz="2400" u="sng" dirty="0" smtClean="0"/>
              <a:t>.Основной этап</a:t>
            </a:r>
          </a:p>
          <a:p>
            <a:pPr>
              <a:buNone/>
            </a:pPr>
            <a:r>
              <a:rPr lang="ru-RU" sz="2000" b="1" dirty="0" smtClean="0"/>
              <a:t>С родителями:</a:t>
            </a:r>
          </a:p>
          <a:p>
            <a:pPr>
              <a:buFontTx/>
              <a:buChar char="-"/>
            </a:pPr>
            <a:r>
              <a:rPr lang="ru-RU" sz="1600" dirty="0" smtClean="0"/>
              <a:t>Совместное обсуждение мероприятий по выполнению проекта;</a:t>
            </a:r>
          </a:p>
          <a:p>
            <a:pPr>
              <a:buFontTx/>
              <a:buChar char="-"/>
            </a:pPr>
            <a:r>
              <a:rPr lang="ru-RU" sz="1600" dirty="0" smtClean="0"/>
              <a:t>Сбор семян необходимых для посадки.</a:t>
            </a:r>
            <a:endParaRPr lang="en-US" sz="1600" dirty="0" smtClean="0"/>
          </a:p>
          <a:p>
            <a:pPr>
              <a:buFontTx/>
              <a:buChar char="-"/>
            </a:pPr>
            <a:r>
              <a:rPr lang="ru-RU" sz="1600" dirty="0" smtClean="0"/>
              <a:t>Проявление интереса к посаженным  растениям дома.</a:t>
            </a:r>
            <a:endParaRPr lang="ru-RU" sz="16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3" y="2147610"/>
            <a:ext cx="5832648" cy="4374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2400" b="1" dirty="0" smtClean="0"/>
              <a:t>С детьми:</a:t>
            </a:r>
          </a:p>
          <a:p>
            <a:pPr>
              <a:buNone/>
            </a:pPr>
            <a:r>
              <a:rPr lang="ru-RU" sz="1600" b="1" dirty="0" smtClean="0"/>
              <a:t>1</a:t>
            </a:r>
            <a:r>
              <a:rPr lang="ru-RU" sz="2400" dirty="0" smtClean="0"/>
              <a:t>)   -Рассматривание иллюстраций, картин с изображением овощей.</a:t>
            </a:r>
          </a:p>
          <a:p>
            <a:pPr>
              <a:buNone/>
            </a:pPr>
            <a:r>
              <a:rPr lang="ru-RU" sz="2400" dirty="0" smtClean="0"/>
              <a:t>       -Отгадывание загадок на тему «Овощи».</a:t>
            </a:r>
          </a:p>
          <a:p>
            <a:pPr>
              <a:buNone/>
            </a:pPr>
            <a:r>
              <a:rPr lang="ru-RU" sz="2400" dirty="0" smtClean="0"/>
              <a:t>       -Организация предметно-развивающей среды по теме.</a:t>
            </a:r>
          </a:p>
          <a:p>
            <a:pPr>
              <a:buNone/>
            </a:pPr>
            <a:r>
              <a:rPr lang="ru-RU" sz="2400" dirty="0" smtClean="0"/>
              <a:t>        -НОД по теме.</a:t>
            </a:r>
          </a:p>
          <a:p>
            <a:pPr>
              <a:buNone/>
            </a:pPr>
            <a:r>
              <a:rPr lang="ru-RU" sz="2400" dirty="0" smtClean="0"/>
              <a:t>2) –Посадка, полив и рыхление растений.</a:t>
            </a:r>
          </a:p>
          <a:p>
            <a:pPr>
              <a:buNone/>
            </a:pPr>
            <a:r>
              <a:rPr lang="ru-RU" sz="2400" dirty="0" smtClean="0"/>
              <a:t>     -Наблюдение за ростом растений с фиксированием результатов</a:t>
            </a:r>
          </a:p>
          <a:p>
            <a:pPr>
              <a:buNone/>
            </a:pPr>
            <a:r>
              <a:rPr lang="ru-RU" sz="2400" dirty="0" smtClean="0"/>
              <a:t>     -Двигательная, игровая, музыкально-художественная деятельность, настольно-печатные игры.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b="1" dirty="0" smtClean="0"/>
              <a:t> </a:t>
            </a:r>
            <a:r>
              <a:rPr lang="ru-RU" sz="2400" b="1" dirty="0" smtClean="0"/>
              <a:t>  </a:t>
            </a:r>
            <a:endParaRPr lang="ru-RU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1189</TotalTime>
  <Words>913</Words>
  <Application>Microsoft Office PowerPoint</Application>
  <PresentationFormat>Экран (4:3)</PresentationFormat>
  <Paragraphs>115</Paragraphs>
  <Slides>22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 Black</vt:lpstr>
      <vt:lpstr>Calibri</vt:lpstr>
      <vt:lpstr>Constantia</vt:lpstr>
      <vt:lpstr>Wingdings 2</vt:lpstr>
      <vt:lpstr>Поток</vt:lpstr>
      <vt:lpstr>Муниципальное бюджетное дошкольное   образовательное учреждение детский сад общеразвивающего вида № 1 пгт Лебяжье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«Все готово для посадки…»</vt:lpstr>
      <vt:lpstr>«Земля, вода, тепло…»</vt:lpstr>
      <vt:lpstr>«Мы его сажали вместе – это очень интересно!…»</vt:lpstr>
      <vt:lpstr>«Срезали лук и добавили в суп, потому что витамины нужны людям круглый год…»</vt:lpstr>
      <vt:lpstr>Беседы, загадки и стихи про овощи…</vt:lpstr>
      <vt:lpstr>Илья Дорофеев - будущий агроном…</vt:lpstr>
      <vt:lpstr>Презентация PowerPoint</vt:lpstr>
      <vt:lpstr>«А у меня дома такой же лук вырос…»</vt:lpstr>
      <vt:lpstr>«Наше творчество»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СЕМЬЯ ЖГУЛЕВЫХ ИЗ ЛЕБЯЖЬЯ</dc:title>
  <dc:creator>Пользователь</dc:creator>
  <cp:lastModifiedBy>Пользователь Windows</cp:lastModifiedBy>
  <cp:revision>131</cp:revision>
  <dcterms:created xsi:type="dcterms:W3CDTF">2016-02-05T18:15:55Z</dcterms:created>
  <dcterms:modified xsi:type="dcterms:W3CDTF">2023-02-05T09:10:09Z</dcterms:modified>
</cp:coreProperties>
</file>