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56" r:id="rId2"/>
    <p:sldId id="257" r:id="rId3"/>
    <p:sldId id="264" r:id="rId4"/>
    <p:sldId id="265" r:id="rId5"/>
    <p:sldId id="261" r:id="rId6"/>
    <p:sldId id="259" r:id="rId7"/>
    <p:sldId id="263" r:id="rId8"/>
    <p:sldId id="266" r:id="rId9"/>
    <p:sldId id="267" r:id="rId10"/>
    <p:sldId id="268" r:id="rId11"/>
    <p:sldId id="26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Владислав Богомолов" initials="ВБ" lastIdx="1" clrIdx="0">
    <p:extLst>
      <p:ext uri="{19B8F6BF-5375-455C-9EA6-DF929625EA0E}">
        <p15:presenceInfo xmlns:p15="http://schemas.microsoft.com/office/powerpoint/2012/main" xmlns="" userId="0816d212626b426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3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6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9.0277777777777748E-2"/>
          <c:y val="0.22535339332583426"/>
          <c:w val="0.82407407407407451"/>
          <c:h val="0.6801465441819772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Воспитанность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Высокий
59%</a:t>
                    </a:r>
                  </a:p>
                </c:rich>
              </c:tx>
              <c:showCatName val="1"/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Хороший
33%</a:t>
                    </a:r>
                  </a:p>
                </c:rich>
              </c:tx>
              <c:showCatName val="1"/>
              <c:showPercent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Средний
8%</a:t>
                    </a:r>
                  </a:p>
                </c:rich>
              </c:tx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Высокий</c:v>
                </c:pt>
                <c:pt idx="1">
                  <c:v>Хороший</c:v>
                </c:pt>
                <c:pt idx="2">
                  <c:v>Средний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58.33</c:v>
                </c:pt>
                <c:pt idx="1">
                  <c:v>33.33</c:v>
                </c:pt>
                <c:pt idx="2">
                  <c:v>8.33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spPr>
    <a:noFill/>
    <a:ln>
      <a:noFill/>
    </a:ln>
  </c:spPr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2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Патриотизм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1200" dirty="0">
                        <a:latin typeface="Times New Roman" pitchFamily="18" charset="0"/>
                        <a:cs typeface="Times New Roman" pitchFamily="18" charset="0"/>
                      </a:rPr>
                      <a:t>Высокий
99%</a:t>
                    </a:r>
                  </a:p>
                </c:rich>
              </c:tx>
              <c:showCatName val="1"/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200" dirty="0">
                        <a:latin typeface="Times New Roman" pitchFamily="18" charset="0"/>
                        <a:cs typeface="Times New Roman" pitchFamily="18" charset="0"/>
                      </a:rPr>
                      <a:t>Средний
1%</a:t>
                    </a:r>
                  </a:p>
                </c:rich>
              </c:tx>
              <c:showCatName val="1"/>
              <c:showPercent val="1"/>
            </c:dLbl>
            <c:showCatName val="1"/>
            <c:showPercent val="1"/>
          </c:dLbls>
          <c:cat>
            <c:strRef>
              <c:f>Лист1!$A$2:$A$3</c:f>
              <c:strCache>
                <c:ptCount val="2"/>
                <c:pt idx="0">
                  <c:v>Высокий</c:v>
                </c:pt>
                <c:pt idx="1">
                  <c:v>Средний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99</c:v>
                </c:pt>
                <c:pt idx="1">
                  <c:v>1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4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Самооценка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1200" dirty="0">
                        <a:solidFill>
                          <a:schemeClr val="bg1"/>
                        </a:solidFill>
                      </a:rPr>
                      <a:t>Завышенная
45%</a:t>
                    </a:r>
                  </a:p>
                </c:rich>
              </c:tx>
              <c:showCatName val="1"/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200" dirty="0">
                        <a:solidFill>
                          <a:schemeClr val="bg1"/>
                        </a:solidFill>
                      </a:rPr>
                      <a:t>Адекватная
45%</a:t>
                    </a:r>
                  </a:p>
                </c:rich>
              </c:tx>
              <c:spPr/>
              <c:showCatName val="1"/>
              <c:showPercent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1200" dirty="0">
                        <a:latin typeface="Times New Roman" pitchFamily="18" charset="0"/>
                        <a:cs typeface="Times New Roman" pitchFamily="18" charset="0"/>
                      </a:rPr>
                      <a:t>Заниженная
10%</a:t>
                    </a:r>
                  </a:p>
                </c:rich>
              </c:tx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Завышенная</c:v>
                </c:pt>
                <c:pt idx="1">
                  <c:v>Адекватная</c:v>
                </c:pt>
                <c:pt idx="2">
                  <c:v>Заниженная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45</c:v>
                </c:pt>
                <c:pt idx="1">
                  <c:v>45</c:v>
                </c:pt>
                <c:pt idx="2">
                  <c:v>9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841E21-BA34-4C41-ABBC-750794A2C12C}" type="datetimeFigureOut">
              <a:rPr lang="ru-RU" smtClean="0"/>
              <a:pPr/>
              <a:t>09.04.2023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659887-B622-4CE3-B6B7-246209DC43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7061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641A2-A233-462C-BBEA-E79FCEECC052}" type="datetimeFigureOut">
              <a:rPr lang="ru-RU" smtClean="0"/>
              <a:pPr/>
              <a:t>09.04.2023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7050357-F3BB-4678-84E3-7DDFBD0F6C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48823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641A2-A233-462C-BBEA-E79FCEECC052}" type="datetimeFigureOut">
              <a:rPr lang="ru-RU" smtClean="0"/>
              <a:pPr/>
              <a:t>09.04.2023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7050357-F3BB-4678-84E3-7DDFBD0F6C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47911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641A2-A233-462C-BBEA-E79FCEECC052}" type="datetimeFigureOut">
              <a:rPr lang="ru-RU" smtClean="0"/>
              <a:pPr/>
              <a:t>09.04.2023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7050357-F3BB-4678-84E3-7DDFBD0F6C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339038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641A2-A233-462C-BBEA-E79FCEECC052}" type="datetimeFigureOut">
              <a:rPr lang="ru-RU" smtClean="0"/>
              <a:pPr/>
              <a:t>09.04.2023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7050357-F3BB-4678-84E3-7DDFBD0F6C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04061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641A2-A233-462C-BBEA-E79FCEECC052}" type="datetimeFigureOut">
              <a:rPr lang="ru-RU" smtClean="0"/>
              <a:pPr/>
              <a:t>09.04.2023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7050357-F3BB-4678-84E3-7DDFBD0F6C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2632841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641A2-A233-462C-BBEA-E79FCEECC052}" type="datetimeFigureOut">
              <a:rPr lang="ru-RU" smtClean="0"/>
              <a:pPr/>
              <a:t>09.04.2023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7050357-F3BB-4678-84E3-7DDFBD0F6C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631397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641A2-A233-462C-BBEA-E79FCEECC052}" type="datetimeFigureOut">
              <a:rPr lang="ru-RU" smtClean="0"/>
              <a:pPr/>
              <a:t>09.04.2023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50357-F3BB-4678-84E3-7DDFBD0F6C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223172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641A2-A233-462C-BBEA-E79FCEECC052}" type="datetimeFigureOut">
              <a:rPr lang="ru-RU" smtClean="0"/>
              <a:pPr/>
              <a:t>09.04.2023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50357-F3BB-4678-84E3-7DDFBD0F6C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19690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641A2-A233-462C-BBEA-E79FCEECC052}" type="datetimeFigureOut">
              <a:rPr lang="ru-RU" smtClean="0"/>
              <a:pPr/>
              <a:t>09.04.2023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50357-F3BB-4678-84E3-7DDFBD0F6C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16469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641A2-A233-462C-BBEA-E79FCEECC052}" type="datetimeFigureOut">
              <a:rPr lang="ru-RU" smtClean="0"/>
              <a:pPr/>
              <a:t>09.04.2023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7050357-F3BB-4678-84E3-7DDFBD0F6C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8957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641A2-A233-462C-BBEA-E79FCEECC052}" type="datetimeFigureOut">
              <a:rPr lang="ru-RU" smtClean="0"/>
              <a:pPr/>
              <a:t>09.04.2023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7050357-F3BB-4678-84E3-7DDFBD0F6C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56965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641A2-A233-462C-BBEA-E79FCEECC052}" type="datetimeFigureOut">
              <a:rPr lang="ru-RU" smtClean="0"/>
              <a:pPr/>
              <a:t>09.04.2023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7050357-F3BB-4678-84E3-7DDFBD0F6C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0576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641A2-A233-462C-BBEA-E79FCEECC052}" type="datetimeFigureOut">
              <a:rPr lang="ru-RU" smtClean="0"/>
              <a:pPr/>
              <a:t>09.04.2023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50357-F3BB-4678-84E3-7DDFBD0F6C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28917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641A2-A233-462C-BBEA-E79FCEECC052}" type="datetimeFigureOut">
              <a:rPr lang="ru-RU" smtClean="0"/>
              <a:pPr/>
              <a:t>09.04.2023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50357-F3BB-4678-84E3-7DDFBD0F6C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14253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641A2-A233-462C-BBEA-E79FCEECC052}" type="datetimeFigureOut">
              <a:rPr lang="ru-RU" smtClean="0"/>
              <a:pPr/>
              <a:t>09.04.2023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50357-F3BB-4678-84E3-7DDFBD0F6C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972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641A2-A233-462C-BBEA-E79FCEECC052}" type="datetimeFigureOut">
              <a:rPr lang="ru-RU" smtClean="0"/>
              <a:pPr/>
              <a:t>09.04.2023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7050357-F3BB-4678-84E3-7DDFBD0F6C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499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641A2-A233-462C-BBEA-E79FCEECC052}" type="datetimeFigureOut">
              <a:rPr lang="ru-RU" smtClean="0"/>
              <a:pPr/>
              <a:t>09.04.2023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7050357-F3BB-4678-84E3-7DDFBD0F6C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1454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3FC92B-0803-4DCF-9157-B1902E2F69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49585" y="279609"/>
            <a:ext cx="7706686" cy="1016830"/>
          </a:xfrm>
        </p:spPr>
        <p:txBody>
          <a:bodyPr>
            <a:normAutofit/>
          </a:bodyPr>
          <a:lstStyle/>
          <a:p>
            <a:pPr algn="ctr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ОБРАЗОВАНИЯ НИЖНЕГО НОВГОРОДА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БЮДЖЕТНОЕ ОБЩЕОБРАЗОВАТЕЛЬНОЕ УЧРЕЖДЕНИЕ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«Школа №124»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8DCA458C-3BFE-4894-8999-F532C6DCB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09644" y="2736402"/>
            <a:ext cx="7806305" cy="1298703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Личностные </a:t>
            </a:r>
            <a:r>
              <a:rPr lang="ru-RU" sz="28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качества младшего школьника как основа его </a:t>
            </a:r>
            <a:endParaRPr lang="ru-RU" sz="2800" b="1" dirty="0" smtClean="0">
              <a:solidFill>
                <a:schemeClr val="accent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2800" b="1" dirty="0" smtClean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коммуникативной </a:t>
            </a:r>
            <a:r>
              <a:rPr lang="ru-RU" sz="28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компетенции.</a:t>
            </a:r>
            <a:endParaRPr lang="ru-RU" sz="2800" b="1" dirty="0">
              <a:solidFill>
                <a:schemeClr val="accent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D422D93-CD3D-47A1-AE54-CE25AC23DA74}"/>
              </a:ext>
            </a:extLst>
          </p:cNvPr>
          <p:cNvSpPr txBox="1"/>
          <p:nvPr/>
        </p:nvSpPr>
        <p:spPr>
          <a:xfrm>
            <a:off x="8059024" y="5380672"/>
            <a:ext cx="446084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Выполнила: </a:t>
            </a:r>
            <a:endParaRPr lang="ru-RU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Богомолова 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Елизавета Валерьевна,</a:t>
            </a:r>
          </a:p>
          <a:p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ченица </a:t>
            </a:r>
            <a:r>
              <a:rPr lang="en-US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«В» класса</a:t>
            </a:r>
          </a:p>
          <a:p>
            <a:r>
              <a:rPr lang="ru-RU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Руководитель: Павлова 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Т.Ю.</a:t>
            </a:r>
            <a:endParaRPr lang="ru-RU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39DAB7B-B6DE-4037-8324-872200E1E66E}"/>
              </a:ext>
            </a:extLst>
          </p:cNvPr>
          <p:cNvSpPr txBox="1"/>
          <p:nvPr/>
        </p:nvSpPr>
        <p:spPr>
          <a:xfrm>
            <a:off x="5465427" y="6101337"/>
            <a:ext cx="167500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Н. Новгород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2023 год</a:t>
            </a:r>
          </a:p>
        </p:txBody>
      </p:sp>
    </p:spTree>
    <p:extLst>
      <p:ext uri="{BB962C8B-B14F-4D97-AF65-F5344CB8AC3E}">
        <p14:creationId xmlns:p14="http://schemas.microsoft.com/office/powerpoint/2010/main" xmlns="" val="166645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41556" y="510747"/>
            <a:ext cx="1919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Заключение</a:t>
            </a:r>
            <a:endParaRPr lang="ru-RU" sz="24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60389" y="1153298"/>
            <a:ext cx="1016549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Коммуникативная компетентность – основа практической деятельности человека в любой сфере жизни.  Задача педагога начальных классов состоит в выявлении и осмыслении проблем межличностного взаимодействия в классном коллективе, построении отношений, характеризующихся сотрудничеством, открытостью и доверием.</a:t>
            </a:r>
          </a:p>
          <a:p>
            <a:pPr algn="ctr"/>
            <a:r>
              <a:rPr lang="ru-RU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В ходе работы было изучено влияние таких параметров, как воспитанность, патриотизм, самооценка на формирование личностных качеств младшего школьника. Их анализ показал  очень высокий уровень патриотизма и достаточно высокие показатели воспитанности. Данные самооценки подготовили широкое поле для работы не только педагогов, но и психологов. </a:t>
            </a:r>
          </a:p>
          <a:p>
            <a:pPr algn="ctr"/>
            <a:r>
              <a:rPr lang="ru-RU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Ребёнок с высокими показателями воспитанности, патриотизма, адекватной самооценкой проще овладевает коммуникативными навыками, у него меньше проблем в личных взаимоотношениях с </a:t>
            </a:r>
            <a:r>
              <a:rPr lang="ru-RU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педагогами, </a:t>
            </a:r>
            <a:r>
              <a:rPr lang="ru-RU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сверстниками и родителями.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6" name="Picture 4" descr="фон для презентации детский сад спасибо за внимание: 2 тыс изображений  найдено в Яндекс Картинках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726" y="0"/>
            <a:ext cx="12201726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5EAA4F7-8CA9-4FA9-A186-931717743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540371"/>
            <a:ext cx="8911687" cy="1280890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Цель: Выявить соотнесённость между личностными качествами младшего школьника и его коммуникативными особенностями. Достигнув данной цели, можно предложить варианты решения коммуникативных проблем путем развития определенных личностных качеств. Это позволит устранить ряд проблем взаимодействия младших школьников со своими сверстниками, педагогами и родителями.</a:t>
            </a:r>
            <a:endParaRPr lang="ru-RU" sz="2400" b="1" dirty="0">
              <a:solidFill>
                <a:schemeClr val="accent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16790DC-09AC-4F9E-BFED-3812D9C81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6681" y="3311611"/>
            <a:ext cx="8934407" cy="3365730"/>
          </a:xfrm>
        </p:spPr>
        <p:txBody>
          <a:bodyPr/>
          <a:lstStyle/>
          <a:p>
            <a:pPr indent="0" algn="just">
              <a:spcAft>
                <a:spcPts val="0"/>
              </a:spcAft>
              <a:buNone/>
            </a:pPr>
            <a:r>
              <a:rPr lang="ru-RU" sz="18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sz="1800" b="1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8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Изучить научно-методическую литературу.</a:t>
            </a:r>
            <a:endParaRPr lang="ru-RU" sz="1800" b="1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8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Составить теоретическую часть работы.</a:t>
            </a:r>
            <a:endParaRPr lang="ru-RU" sz="1800" b="1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8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Провести тестирование младших школьников с целью оценки уровня личностных качеств. </a:t>
            </a:r>
            <a:endParaRPr lang="ru-RU" sz="1800" b="1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8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Выявить соотнесённость личностных качеств и коммуникативных особенностей.</a:t>
            </a:r>
            <a:endParaRPr lang="ru-RU" sz="1800" b="1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2338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6993" y="782594"/>
            <a:ext cx="534635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Личностные качества - это индивидуальные, врождённые и приобретённые особенности. У детей в младшем школьном возрасте складываются наиболее благоприятные условия для формирования положительных качеств личности. Младшим школьникам свойственны повышенные восприимчивость, доверчивое подчинение авторитету (учителю, родителям), </a:t>
            </a:r>
          </a:p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подражательность и послушание</a:t>
            </a:r>
            <a:endParaRPr lang="ru-RU" sz="24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1673726625_pro-dachnikov-com-p-foto-rebenok-v-shkole-za-partoi-2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1673726625_pro-dachnikov-com-p-foto-rebenok-v-shkole-za-partoi-2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1673726625_pro-dachnikov-com-p-foto-rebenok-v-shkole-za-partoi-2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AutoShape 8" descr="1673726625_pro-dachnikov-com-p-foto-rebenok-v-shkole-za-partoi-2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3" name="Picture 9" descr="C:\Users\org_met_zav.NODKB\Downloads\1673726625_pro-dachnikov-com-p-foto-rebenok-v-shkole-za-partoi-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67951" y="1911179"/>
            <a:ext cx="4818677" cy="34887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9244" y="774358"/>
            <a:ext cx="590653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Задачей педагога является обучение школьников устному и письменному речевому общению(коммуникативной компетентности), что приобретает особую значимость в современной ситуации развития общества. Основной единицей коммуникации является речевой акт</a:t>
            </a:r>
            <a:r>
              <a:rPr lang="ru-RU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Осуществляя общение, учащийся должен говорить не ради самой речи, а ради того, чтобы она оказала нужное воздействие</a:t>
            </a:r>
            <a:endParaRPr lang="ru-RU" sz="24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0" name="Picture 2" descr="21 удивительный факт о том, как учатся дети в разных странах мира -  Телеканал «О!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8518" y="3072713"/>
            <a:ext cx="4891678" cy="27515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xmlns="" id="{A1995605-7DB0-479F-93A2-1CAAD13F13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16241" y="195949"/>
            <a:ext cx="5662409" cy="3773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D06D835-DA1E-478F-B0C6-882E13C9A53D}"/>
              </a:ext>
            </a:extLst>
          </p:cNvPr>
          <p:cNvSpPr txBox="1"/>
          <p:nvPr/>
        </p:nvSpPr>
        <p:spPr>
          <a:xfrm>
            <a:off x="1226078" y="650790"/>
            <a:ext cx="464750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Младший школьник – это человек, активно овладевающий навыками общения. В этом возрасте происходит интенсивное установление дружеских контактов. Приобретение навыков социального взаимодействия с группой сверстников и умение заводить друзей является одной из важнейших задач развития на этом возрастном этапе</a:t>
            </a:r>
            <a:endParaRPr lang="ru-RU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7BE1634-85C9-459A-A361-E7A31593A9DB}"/>
              </a:ext>
            </a:extLst>
          </p:cNvPr>
          <p:cNvSpPr txBox="1"/>
          <p:nvPr/>
        </p:nvSpPr>
        <p:spPr>
          <a:xfrm>
            <a:off x="5888990" y="4440781"/>
            <a:ext cx="631690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18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Именно младший школьный возраст чрезвычайно благоприятен для овладения коммуникативными навыками в силу особой чуткости к языковым явлениям, интереса к осмыслению речевого опыта, общению. Следовательно, развитие коммуникативных качеств ученика – актуальная задача образовательного процесса начальной школы.</a:t>
            </a:r>
            <a:endParaRPr lang="ru-RU" sz="1800" b="1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xmlns="" id="{91DB5300-F3D6-4A30-8D35-FEBB4FDEA3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8454" y="3508381"/>
            <a:ext cx="5322173" cy="3349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9712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Овал 11">
            <a:extLst>
              <a:ext uri="{FF2B5EF4-FFF2-40B4-BE49-F238E27FC236}">
                <a16:creationId xmlns:a16="http://schemas.microsoft.com/office/drawing/2014/main" xmlns="" id="{B64A5154-01B1-4305-BE00-43B423595977}"/>
              </a:ext>
            </a:extLst>
          </p:cNvPr>
          <p:cNvSpPr/>
          <p:nvPr/>
        </p:nvSpPr>
        <p:spPr>
          <a:xfrm>
            <a:off x="4749206" y="2047530"/>
            <a:ext cx="2743202" cy="226502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293E15ED-507F-42A9-B394-F7202AD59C9E}"/>
              </a:ext>
            </a:extLst>
          </p:cNvPr>
          <p:cNvSpPr txBox="1"/>
          <p:nvPr/>
        </p:nvSpPr>
        <p:spPr>
          <a:xfrm>
            <a:off x="5140761" y="2832162"/>
            <a:ext cx="20095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Личностные качества</a:t>
            </a:r>
          </a:p>
        </p:txBody>
      </p: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xmlns="" id="{08A48099-B42F-4722-8778-6CBCB071AE72}"/>
              </a:ext>
            </a:extLst>
          </p:cNvPr>
          <p:cNvCxnSpPr>
            <a:cxnSpLocks/>
          </p:cNvCxnSpPr>
          <p:nvPr/>
        </p:nvCxnSpPr>
        <p:spPr>
          <a:xfrm rot="10800000" flipV="1">
            <a:off x="3608173" y="3235906"/>
            <a:ext cx="1069412" cy="15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Овал 18">
            <a:extLst>
              <a:ext uri="{FF2B5EF4-FFF2-40B4-BE49-F238E27FC236}">
                <a16:creationId xmlns:a16="http://schemas.microsoft.com/office/drawing/2014/main" xmlns="" id="{9A78946B-9272-4C43-8BEC-FB206F5A4A07}"/>
              </a:ext>
            </a:extLst>
          </p:cNvPr>
          <p:cNvSpPr/>
          <p:nvPr/>
        </p:nvSpPr>
        <p:spPr>
          <a:xfrm>
            <a:off x="924421" y="2182329"/>
            <a:ext cx="2650732" cy="201206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856213BB-E82B-4226-9ABD-04202586A3FC}"/>
              </a:ext>
            </a:extLst>
          </p:cNvPr>
          <p:cNvSpPr txBox="1"/>
          <p:nvPr/>
        </p:nvSpPr>
        <p:spPr>
          <a:xfrm>
            <a:off x="1095450" y="2423714"/>
            <a:ext cx="234201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Воспитанность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любознательность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прилежание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вежливость и учтивость</a:t>
            </a:r>
          </a:p>
        </p:txBody>
      </p:sp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xmlns="" id="{531AA5D4-A53E-483D-A92A-ED634DD9A611}"/>
              </a:ext>
            </a:extLst>
          </p:cNvPr>
          <p:cNvCxnSpPr>
            <a:cxnSpLocks/>
          </p:cNvCxnSpPr>
          <p:nvPr/>
        </p:nvCxnSpPr>
        <p:spPr>
          <a:xfrm flipV="1">
            <a:off x="7519043" y="3245708"/>
            <a:ext cx="809411" cy="149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Овал 22">
            <a:extLst>
              <a:ext uri="{FF2B5EF4-FFF2-40B4-BE49-F238E27FC236}">
                <a16:creationId xmlns:a16="http://schemas.microsoft.com/office/drawing/2014/main" xmlns="" id="{AE309E8E-C51A-4109-8D87-DB99B6C190EB}"/>
              </a:ext>
            </a:extLst>
          </p:cNvPr>
          <p:cNvSpPr/>
          <p:nvPr/>
        </p:nvSpPr>
        <p:spPr>
          <a:xfrm>
            <a:off x="8376475" y="2275793"/>
            <a:ext cx="2642912" cy="201206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F4E9F7EC-0D3B-48B2-B701-1B6AC35EC98F}"/>
              </a:ext>
            </a:extLst>
          </p:cNvPr>
          <p:cNvSpPr txBox="1"/>
          <p:nvPr/>
        </p:nvSpPr>
        <p:spPr>
          <a:xfrm>
            <a:off x="8659827" y="2514330"/>
            <a:ext cx="21727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 Патриотизм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</a:rPr>
              <a:t>любовь к Родине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</a:rPr>
              <a:t>забота о Родине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</a:rPr>
              <a:t>гордость за Отечество</a:t>
            </a:r>
            <a:endParaRPr lang="ru-RU" dirty="0"/>
          </a:p>
        </p:txBody>
      </p:sp>
      <p:sp>
        <p:nvSpPr>
          <p:cNvPr id="26" name="Овал 25">
            <a:extLst>
              <a:ext uri="{FF2B5EF4-FFF2-40B4-BE49-F238E27FC236}">
                <a16:creationId xmlns:a16="http://schemas.microsoft.com/office/drawing/2014/main" xmlns="" id="{38712B56-0E8D-4286-B7BC-FA9890EA0E83}"/>
              </a:ext>
            </a:extLst>
          </p:cNvPr>
          <p:cNvSpPr/>
          <p:nvPr/>
        </p:nvSpPr>
        <p:spPr>
          <a:xfrm>
            <a:off x="4828297" y="4845936"/>
            <a:ext cx="2642912" cy="201206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8" name="Прямая со стрелкой 27">
            <a:extLst>
              <a:ext uri="{FF2B5EF4-FFF2-40B4-BE49-F238E27FC236}">
                <a16:creationId xmlns:a16="http://schemas.microsoft.com/office/drawing/2014/main" xmlns="" id="{E6252DA0-C851-4A9A-A78B-27310A2730F3}"/>
              </a:ext>
            </a:extLst>
          </p:cNvPr>
          <p:cNvCxnSpPr>
            <a:endCxn id="26" idx="0"/>
          </p:cNvCxnSpPr>
          <p:nvPr/>
        </p:nvCxnSpPr>
        <p:spPr>
          <a:xfrm rot="16200000" flipH="1">
            <a:off x="5891174" y="4587356"/>
            <a:ext cx="512833" cy="43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AFF60193-5230-4397-A97B-C9631D9A47DE}"/>
              </a:ext>
            </a:extLst>
          </p:cNvPr>
          <p:cNvSpPr txBox="1"/>
          <p:nvPr/>
        </p:nvSpPr>
        <p:spPr>
          <a:xfrm>
            <a:off x="5107103" y="5113304"/>
            <a:ext cx="23641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Самооценка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отношение к себе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уверенность в себе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самоуважение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2314832" y="716692"/>
            <a:ext cx="70268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Для нашего исследования мы выбрали ряд качеств, которые школьники проявляют в процессе обучения и общения в школе.</a:t>
            </a:r>
            <a:endParaRPr lang="ru-RU" sz="24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701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76585" y="263612"/>
            <a:ext cx="34681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Воспитанность </a:t>
            </a:r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(исследование по методике Н.П. Капустина)</a:t>
            </a:r>
            <a:endParaRPr lang="ru-RU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873210" y="1721708"/>
          <a:ext cx="6120714" cy="3661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315199" y="1705233"/>
            <a:ext cx="458847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Оценивались следующие показатели: любознательность, прилежание, отношение к природе, отношение к школьному процессу, возможность видеть прекрасное в окружающей жизни. Моё тестирование заключалось в том, что я давала ребятам разные утверждения и они должны были оценить по шкале от 1 до 5 насколько они считают себя воспитанными. Учитывалось мнение учеников и их педагогов. Результаты тестирования показали высокий уровень воспитанности </a:t>
            </a:r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школьников </a:t>
            </a:r>
            <a:endParaRPr lang="ru-RU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7955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06097" y="502509"/>
            <a:ext cx="28585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Патриотизм</a:t>
            </a:r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(исследование по методике </a:t>
            </a:r>
            <a:r>
              <a:rPr lang="ru-RU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Н.Е.Щурковой</a:t>
            </a:r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78811" y="2842054"/>
            <a:ext cx="42919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Определялось отношение </a:t>
            </a:r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к школе, семье и родному городу. Практически 100% учащихся показали высокий уровень </a:t>
            </a:r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патриотизма</a:t>
            </a:r>
            <a:endParaRPr lang="ru-RU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202723" y="2183027"/>
          <a:ext cx="5939482" cy="3414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407243" y="395416"/>
            <a:ext cx="27267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Самооценка </a:t>
            </a:r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(исследование по методике </a:t>
            </a:r>
            <a:r>
              <a:rPr lang="en-US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Лесенка</a:t>
            </a:r>
            <a:r>
              <a:rPr lang="en-US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4097" y="1935892"/>
            <a:ext cx="430838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Данная методика предназначена для выявления системы представлений ребёнка о том, как он оценивает себя сам, как, по его мнению, его оценивают другие люди и как соотносятся эти представления между собой</a:t>
            </a:r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Завышенная самооценка у младшего школьника является вариантом возрастной нормы. Иногда у ребёнка </a:t>
            </a:r>
            <a:r>
              <a:rPr lang="ru-RU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ситуативно</a:t>
            </a:r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занижается самооценка. Опасность этой ситуации в том, что низкая самооценка может остаться у ребёнка на всю его жизнь.</a:t>
            </a:r>
            <a:endParaRPr lang="ru-RU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996778" y="2010033"/>
          <a:ext cx="5980670" cy="3707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TM02892315[[fn=Легкий дым]]</Template>
  <TotalTime>388</TotalTime>
  <Words>650</Words>
  <Application>Microsoft Office PowerPoint</Application>
  <PresentationFormat>Произвольный</PresentationFormat>
  <Paragraphs>52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Легкий дым</vt:lpstr>
      <vt:lpstr>ДЕПАРТАМЕНТ ОБРАЗОВАНИЯ НИЖНЕГО НОВГОРОДА БЮДЖЕТНОЕ ОБЩЕОБРАЗОВАТЕЛЬНОЕ УЧРЕЖДЕНИЕ  «Школа №124» </vt:lpstr>
      <vt:lpstr>Цель: Выявить соотнесённость между личностными качествами младшего школьника и его коммуникативными особенностями. Достигнув данной цели, можно предложить варианты решения коммуникативных проблем путем развития определенных личностных качеств. Это позволит устранить ряд проблем взаимодействия младших школьников со своими сверстниками, педагогами и родителями.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ДЕПАРТАМЕНТ ОБРАЗОВАНИЯ НИЖНЕГО НОВГОРОДА БЮДЖЕТНОЕ ОБЩЕОБРАЗОВАТЕЛЬНОЕ УЧРЕЖДЕНИЕ  «Школа №124»</dc:title>
  <dc:creator>Владислав Богомолов</dc:creator>
  <cp:lastModifiedBy>org_met_zav</cp:lastModifiedBy>
  <cp:revision>28</cp:revision>
  <dcterms:created xsi:type="dcterms:W3CDTF">2023-04-04T12:35:24Z</dcterms:created>
  <dcterms:modified xsi:type="dcterms:W3CDTF">2023-04-09T16:24:04Z</dcterms:modified>
</cp:coreProperties>
</file>