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0"/>
  </p:notesMasterIdLst>
  <p:sldIdLst>
    <p:sldId id="256" r:id="rId2"/>
    <p:sldId id="285" r:id="rId3"/>
    <p:sldId id="286" r:id="rId4"/>
    <p:sldId id="296" r:id="rId5"/>
    <p:sldId id="259" r:id="rId6"/>
    <p:sldId id="260" r:id="rId7"/>
    <p:sldId id="301" r:id="rId8"/>
    <p:sldId id="304" r:id="rId9"/>
    <p:sldId id="302" r:id="rId10"/>
    <p:sldId id="293" r:id="rId11"/>
    <p:sldId id="298" r:id="rId12"/>
    <p:sldId id="294" r:id="rId13"/>
    <p:sldId id="305" r:id="rId14"/>
    <p:sldId id="297" r:id="rId15"/>
    <p:sldId id="271" r:id="rId16"/>
    <p:sldId id="265" r:id="rId17"/>
    <p:sldId id="280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2DBDA-6550-49CC-AD99-132B06CE1246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7D733-AAFB-4F98-9DA6-B04D35608C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79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7D733-AAFB-4F98-9DA6-B04D35608CA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284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9915-56B3-4688-A3AB-E4A755C8266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F3EA-017E-41F4-AC6D-00BD67435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036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9915-56B3-4688-A3AB-E4A755C8266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F3EA-017E-41F4-AC6D-00BD67435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54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9915-56B3-4688-A3AB-E4A755C8266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F3EA-017E-41F4-AC6D-00BD67435DC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6290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9915-56B3-4688-A3AB-E4A755C8266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F3EA-017E-41F4-AC6D-00BD67435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560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9915-56B3-4688-A3AB-E4A755C8266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F3EA-017E-41F4-AC6D-00BD67435DC5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2793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9915-56B3-4688-A3AB-E4A755C8266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F3EA-017E-41F4-AC6D-00BD67435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5478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9915-56B3-4688-A3AB-E4A755C8266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F3EA-017E-41F4-AC6D-00BD67435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420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9915-56B3-4688-A3AB-E4A755C8266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F3EA-017E-41F4-AC6D-00BD67435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81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9915-56B3-4688-A3AB-E4A755C8266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F3EA-017E-41F4-AC6D-00BD67435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70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9915-56B3-4688-A3AB-E4A755C8266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F3EA-017E-41F4-AC6D-00BD67435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378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9915-56B3-4688-A3AB-E4A755C8266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F3EA-017E-41F4-AC6D-00BD67435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547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9915-56B3-4688-A3AB-E4A755C8266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F3EA-017E-41F4-AC6D-00BD67435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999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9915-56B3-4688-A3AB-E4A755C8266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F3EA-017E-41F4-AC6D-00BD67435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632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9915-56B3-4688-A3AB-E4A755C8266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F3EA-017E-41F4-AC6D-00BD67435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180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9915-56B3-4688-A3AB-E4A755C8266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F3EA-017E-41F4-AC6D-00BD67435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176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9915-56B3-4688-A3AB-E4A755C8266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FF3EA-017E-41F4-AC6D-00BD67435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870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49915-56B3-4688-A3AB-E4A755C82667}" type="datetimeFigureOut">
              <a:rPr lang="ru-RU" smtClean="0"/>
              <a:t>29.11.2024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EDFF3EA-017E-41F4-AC6D-00BD67435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848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30710" y="2153265"/>
            <a:ext cx="7226710" cy="973393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800" dirty="0" err="1" smtClean="0"/>
              <a:t>Нейрогимнастика</a:t>
            </a:r>
            <a:r>
              <a:rPr lang="ru-RU" sz="2800" dirty="0" smtClean="0"/>
              <a:t> </a:t>
            </a:r>
            <a:r>
              <a:rPr lang="ru-RU" sz="2800" dirty="0"/>
              <a:t>— как средство развития речи детей дошкольного возраста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676">
            <a:off x="7926982" y="2930014"/>
            <a:ext cx="3155107" cy="2276776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63526" y="276448"/>
            <a:ext cx="8710476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700" dirty="0">
                <a:solidFill>
                  <a:srgbClr val="7030A0"/>
                </a:solidFill>
              </a:rPr>
              <a:t>М</a:t>
            </a:r>
            <a:r>
              <a:rPr lang="ru-RU" sz="2700" dirty="0" smtClean="0">
                <a:solidFill>
                  <a:srgbClr val="7030A0"/>
                </a:solidFill>
              </a:rPr>
              <a:t>униципальное бюджетное дошкольное образовательное  учреждение  «Детский сад № 298» </a:t>
            </a:r>
            <a:br>
              <a:rPr lang="ru-RU" sz="2700" dirty="0" smtClean="0">
                <a:solidFill>
                  <a:srgbClr val="7030A0"/>
                </a:solidFill>
              </a:rPr>
            </a:br>
            <a:r>
              <a:rPr lang="ru-RU" sz="1800" dirty="0" smtClean="0">
                <a:solidFill>
                  <a:srgbClr val="7030A0"/>
                </a:solidFill>
              </a:rPr>
              <a:t>603104г. Нижний Новгород, ул. Крылова  д.4А</a:t>
            </a:r>
            <a:br>
              <a:rPr lang="ru-RU" sz="1800" dirty="0" smtClean="0">
                <a:solidFill>
                  <a:srgbClr val="7030A0"/>
                </a:solidFill>
              </a:rPr>
            </a:br>
            <a:r>
              <a:rPr lang="en-US" sz="1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Email:</a:t>
            </a:r>
            <a:r>
              <a:rPr lang="ru-RU" sz="1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ds298_nn@mail.52gov.ru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563526" y="3392130"/>
            <a:ext cx="6548263" cy="28797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600" dirty="0" err="1" smtClean="0">
                <a:solidFill>
                  <a:schemeClr val="accent1">
                    <a:lumMod val="75000"/>
                  </a:schemeClr>
                </a:solidFill>
              </a:rPr>
              <a:t>Чипырина</a:t>
            </a:r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 Татьяна Евгеньевна</a:t>
            </a:r>
          </a:p>
          <a:p>
            <a:r>
              <a:rPr lang="ru-RU" sz="2600" dirty="0" smtClean="0">
                <a:solidFill>
                  <a:schemeClr val="accent1">
                    <a:lumMod val="75000"/>
                  </a:schemeClr>
                </a:solidFill>
              </a:rPr>
              <a:t>Воспитатель</a:t>
            </a:r>
          </a:p>
          <a:p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 smtClean="0"/>
          </a:p>
          <a:p>
            <a:r>
              <a:rPr lang="ru-RU" dirty="0" smtClean="0"/>
              <a:t> </a:t>
            </a:r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«Нет благородней дела на планете, важней работы не было и нет – дарить тепло души большим и детям, насущных знаний негасимый свет!» </a:t>
            </a:r>
            <a:endParaRPr lang="en-US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200" dirty="0" smtClean="0">
                <a:solidFill>
                  <a:schemeClr val="accent1">
                    <a:lumMod val="75000"/>
                  </a:schemeClr>
                </a:solidFill>
              </a:rPr>
              <a:t>(П. Казаков) </a:t>
            </a:r>
            <a:endParaRPr lang="ru-RU" sz="2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7"/>
    </mc:Choice>
    <mc:Fallback xmlns="">
      <p:transition spd="slow" advTm="658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Мячи массажные «Ежики»</a:t>
            </a:r>
            <a:br>
              <a:rPr lang="ru-RU" dirty="0" smtClean="0"/>
            </a:br>
            <a:r>
              <a:rPr lang="ru-RU" dirty="0" smtClean="0"/>
              <a:t>Массажные шарики «Су-</a:t>
            </a:r>
            <a:r>
              <a:rPr lang="ru-RU" dirty="0" err="1" smtClean="0"/>
              <a:t>джок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HnVideoEditor_2024_11_20_21064873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278" y="1930400"/>
            <a:ext cx="3372463" cy="4737837"/>
          </a:xfrm>
        </p:spPr>
      </p:pic>
      <p:pic>
        <p:nvPicPr>
          <p:cNvPr id="7" name="Рисунок 6" descr="https://sun9-5.userapi.com/impg/jJnxGl6o4XqFGo314qmB45PCALtm-PROQrTW9A/JSZpfdD51tk.jpg?size=2560x1920&amp;quality=95&amp;sign=59984647f3382dc4d1255f8c2df19625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68" y="2168738"/>
            <a:ext cx="4580980" cy="3451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18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302" y="235974"/>
            <a:ext cx="9930581" cy="786581"/>
          </a:xfrm>
        </p:spPr>
        <p:txBody>
          <a:bodyPr>
            <a:noAutofit/>
          </a:bodyPr>
          <a:lstStyle/>
          <a:p>
            <a:pPr marL="0" indent="0"/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5303" y="1347020"/>
            <a:ext cx="3913239" cy="64892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Ребенок </a:t>
            </a:r>
            <a:r>
              <a:rPr lang="ru-RU" dirty="0">
                <a:solidFill>
                  <a:srgbClr val="7030A0"/>
                </a:solidFill>
              </a:rPr>
              <a:t>перекладывает </a:t>
            </a:r>
            <a:r>
              <a:rPr lang="ru-RU" dirty="0" smtClean="0">
                <a:solidFill>
                  <a:srgbClr val="7030A0"/>
                </a:solidFill>
              </a:rPr>
              <a:t>камушки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двумя руками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одновременно</a:t>
            </a:r>
          </a:p>
          <a:p>
            <a:endParaRPr lang="ru-RU" dirty="0"/>
          </a:p>
        </p:txBody>
      </p:sp>
      <p:pic>
        <p:nvPicPr>
          <p:cNvPr id="5" name="Рисунок 4" descr="https://sun9-78.userapi.com/impg/tpLfJd2Mya2FkeK5NuC8Pdsd02nBAE-VQa7BgQ/zkKDygnY_EQ.jpg?size=1620x2160&amp;quality=95&amp;sign=65006ddd4bdd5f1952b17d112f630050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24" y="2236391"/>
            <a:ext cx="2298388" cy="31678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5781368" y="1279805"/>
            <a:ext cx="4640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закручивает и раскручивает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винтики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67147" y="127819"/>
            <a:ext cx="6753073" cy="757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dirty="0" smtClean="0">
                <a:solidFill>
                  <a:srgbClr val="7030A0"/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8886" y="399958"/>
            <a:ext cx="7139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  <a:latin typeface="Georgia" panose="02040502050405020303" pitchFamily="18" charset="0"/>
              </a:rPr>
              <a:t> Работа двумя руками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10" name="Рисунок 9" descr="https://sun9-41.userapi.com/impg/p4kZZC-hQT-86UHu9MEZAvLvVZwbIoeOXhMbQA/JouzSFic7IY.jpg?size=1620x2160&amp;quality=95&amp;sign=16afc25c3fb4b50bed7132e45ebc06aa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153" y="3248367"/>
            <a:ext cx="2563758" cy="29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sun9-28.userapi.com/impg/i2R26gnFUMNcWm2A9e829PH68kooyOr1vROshg/pRSl0xb8dHQ.jpg?size=1620x2160&amp;quality=95&amp;sign=485d24a5ebd2f89519e9bf3dc395dd01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457" y="2069086"/>
            <a:ext cx="3608439" cy="3502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691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484" y="0"/>
            <a:ext cx="11218606" cy="747252"/>
          </a:xfrm>
        </p:spPr>
        <p:txBody>
          <a:bodyPr/>
          <a:lstStyle/>
          <a:p>
            <a:r>
              <a:rPr lang="ru-RU" dirty="0" err="1" smtClean="0"/>
              <a:t>Графомоторные</a:t>
            </a:r>
            <a:r>
              <a:rPr lang="ru-RU" dirty="0" smtClean="0"/>
              <a:t> дорожки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5640" y="904568"/>
            <a:ext cx="4798141" cy="59534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</a:t>
            </a:r>
          </a:p>
          <a:p>
            <a:r>
              <a:rPr lang="ru-RU" dirty="0" smtClean="0"/>
              <a:t>стимулирует </a:t>
            </a:r>
            <a:r>
              <a:rPr lang="ru-RU" dirty="0"/>
              <a:t>развитие памяти и мыслительной деятельности;</a:t>
            </a:r>
          </a:p>
          <a:p>
            <a:r>
              <a:rPr lang="ru-RU" dirty="0" smtClean="0"/>
              <a:t>помогает </a:t>
            </a:r>
            <a:r>
              <a:rPr lang="ru-RU" dirty="0"/>
              <a:t>получить энергию, необходимую для обучения;</a:t>
            </a:r>
          </a:p>
          <a:p>
            <a:r>
              <a:rPr lang="ru-RU" dirty="0" smtClean="0"/>
              <a:t>снижает </a:t>
            </a:r>
            <a:r>
              <a:rPr lang="ru-RU" dirty="0"/>
              <a:t>утомляемость;</a:t>
            </a:r>
          </a:p>
          <a:p>
            <a:r>
              <a:rPr lang="ru-RU" dirty="0" smtClean="0"/>
              <a:t>улучшает </a:t>
            </a:r>
            <a:r>
              <a:rPr lang="ru-RU" dirty="0"/>
              <a:t>моторику, как мелкую, так и крупную;</a:t>
            </a:r>
          </a:p>
          <a:p>
            <a:r>
              <a:rPr lang="ru-RU" dirty="0" smtClean="0"/>
              <a:t>благоприятно </a:t>
            </a:r>
            <a:r>
              <a:rPr lang="ru-RU" dirty="0"/>
              <a:t>сказывается на процессе письма и чтения;</a:t>
            </a:r>
          </a:p>
          <a:p>
            <a:r>
              <a:rPr lang="ru-RU" dirty="0" smtClean="0"/>
              <a:t>повышает </a:t>
            </a:r>
            <a:r>
              <a:rPr lang="ru-RU" dirty="0"/>
              <a:t>продуктивную работоспособность;</a:t>
            </a:r>
          </a:p>
          <a:p>
            <a:r>
              <a:rPr lang="ru-RU" dirty="0" smtClean="0"/>
              <a:t>формирует </a:t>
            </a:r>
            <a:r>
              <a:rPr lang="ru-RU" dirty="0"/>
              <a:t>уверенность в себе при публичных выступлениях, </a:t>
            </a:r>
            <a:r>
              <a:rPr lang="ru-RU" dirty="0" smtClean="0"/>
              <a:t>что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07510" y="74725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:</a:t>
            </a:r>
            <a:endParaRPr lang="en-US" dirty="0"/>
          </a:p>
        </p:txBody>
      </p:sp>
      <p:pic>
        <p:nvPicPr>
          <p:cNvPr id="7" name="Рисунок 6" descr="https://sun9-15.userapi.com/impg/0l35UCw0YVzj2P2nj2_aNTjiFVoki0IwkKHiPw/RLE7XswkQqs.jpg?size=2560x1706&amp;quality=95&amp;sign=2e8aaff37c6236991f680f038339eccf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042">
            <a:off x="5824797" y="513493"/>
            <a:ext cx="2297830" cy="2071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un9-10.userapi.com/impg/uG4kPEMnUk_pgeXweUt6zhYzJ6ugjB9wO1DI1Q/4CQn_HTpkq8.jpg?size=2560x2505&amp;quality=95&amp;sign=ffb2808a6e0e9bf3b9aed8e282cfa784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662" y="507528"/>
            <a:ext cx="2538428" cy="208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HnVideoEditor_2024_11_25_0922229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0761" y="2927802"/>
            <a:ext cx="6256901" cy="369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8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947" y="157317"/>
            <a:ext cx="10392698" cy="983226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4" name="Объект 3" descr="https://sun9-12.userapi.com/impg/rfvltUkSWdbG2Lnw83ixeyyL5_QL14gEKXNbqw/03Bjyr2eyQE.jpg?size=2560x1920&amp;quality=95&amp;sign=7071e3a8ec428bac6e4f52a7e117fba6&amp;type=album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9" r="18757"/>
          <a:stretch/>
        </p:blipFill>
        <p:spPr bwMode="auto">
          <a:xfrm rot="21280373">
            <a:off x="8898524" y="887206"/>
            <a:ext cx="2369572" cy="2290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sun9-5.userapi.com/impg/C1bXw5ShxEDb4ZgDCpNPe1Ipx-PGU5C2MrEvBA/J9pWZ81YE_Y.jpg?size=2560x1920&amp;quality=95&amp;sign=9447023a5abe9e406f359f03eb6b5885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13">
            <a:off x="6448686" y="1268362"/>
            <a:ext cx="2202424" cy="1986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un9-11.userapi.com/impg/TqqUIxk5nkZvrL_ObIfw9iGiOH1TKWpTe3NS-w/HIAm6CATYQg.jpg?size=1620x2160&amp;quality=95&amp;sign=c46bb5b7d788586cc9b03a511973be2b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4434">
            <a:off x="440080" y="1389004"/>
            <a:ext cx="2516818" cy="34743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57316" y="176982"/>
            <a:ext cx="9684774" cy="10717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smtClean="0"/>
              <a:t>Эффективными в развитии межполушарного взаимодействия являются упражнения с мячом </a:t>
            </a:r>
            <a:endParaRPr lang="ru-RU" sz="2800" dirty="0"/>
          </a:p>
        </p:txBody>
      </p:sp>
      <p:pic>
        <p:nvPicPr>
          <p:cNvPr id="10" name="Рисунок 9" descr="https://sun9-80.userapi.com/impg/qMjbMdJi3B5JQhERtZSrIUN64uLNNUPoXFqkew/kl6TdAuHE1w.jpg?size=1579x2160&amp;quality=95&amp;sign=33239daf6ed3c463e811e02af7666011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790">
            <a:off x="3203515" y="2942106"/>
            <a:ext cx="2824247" cy="379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Объект 3" descr="https://sun9-62.userapi.com/impg/v3grLEE3G2u9vKHSpRO6FT6xELTQ0h93XJaOkg/rk_T0kU8ArE.jpg?size=1620x2160&amp;quality=95&amp;sign=4d4e0e6d6ccbdf4b71e9ede7e63e821d&amp;type=album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0517">
            <a:off x="7436628" y="3855666"/>
            <a:ext cx="3570210" cy="2433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1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465" y="226142"/>
            <a:ext cx="8949537" cy="915610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sz="3100" dirty="0" err="1"/>
              <a:t>Кинезиологические</a:t>
            </a:r>
            <a:r>
              <a:rPr lang="ru-RU" sz="3100" dirty="0"/>
              <a:t> упражнения</a:t>
            </a:r>
            <a:br>
              <a:rPr lang="ru-RU" sz="3100" dirty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ru-RU" dirty="0"/>
          </a:p>
          <a:p>
            <a:endParaRPr lang="ru-RU" dirty="0"/>
          </a:p>
        </p:txBody>
      </p:sp>
      <p:pic>
        <p:nvPicPr>
          <p:cNvPr id="6" name="Рисунок 5" descr="https://sun9-10.userapi.com/impg/SA1JvmKz4sukuiHI9GAwsblSTO-_QA3_SSvhGQ/efkUVOMHVoc.jpg?size=2560x1920&amp;quality=95&amp;sign=8d6fcc7d24ea52167811fdafe2d8032f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67416">
            <a:off x="326025" y="1726863"/>
            <a:ext cx="2222357" cy="225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26.userapi.com/impg/S4XhNSAtsHGxAMV8_zD4GOHF7utT4u2my4HKFA/zgDfI1gY9U0.jpg?size=2560x1920&amp;quality=95&amp;sign=9b0c17680d32c01d60478c8fc7d8146c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855" y="1631092"/>
            <a:ext cx="2883585" cy="22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un9-68.userapi.com/impg/NrH_xfBn13n8AiKG6caP5WVJdYYFe-CDNA68ZQ/ADxb1Omi5xI.jpg?size=2560x1920&amp;quality=95&amp;sign=f55ffa730d1590c266602b4249a5e696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981" y="1617023"/>
            <a:ext cx="2824041" cy="2095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un9-32.userapi.com/impg/TQkYILSx6Xq1ydyQeGd397FHj4qIKsasp5TmjA/ObBuZEIDtNo.jpg?size=2560x1920&amp;quality=95&amp;sign=e8b2f87337b52b7ac9845b86745c7485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1745" y="4199920"/>
            <a:ext cx="2319293" cy="223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sun9-40.userapi.com/impg/Qx9jM3wcN6Vx0jHfzyy8eh5KIgq1RC8ZVBw9WQ/7HBoztK69CY.jpg?size=2560x1920&amp;quality=95&amp;sign=652f7d816b2c20ae37cf75d20291b496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5088">
            <a:off x="2647827" y="4411365"/>
            <a:ext cx="2599002" cy="2277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sun9-61.userapi.com/impg/eBTm6gQzvtQsnIDhpFB561JFt3N2FRagazqKHA/eUsW6s9RGh8.jpg?size=2560x1920&amp;quality=95&amp;sign=620f482e4d0b9c33fbceace504bbfcfd&amp;type=album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5232">
            <a:off x="8530082" y="4120245"/>
            <a:ext cx="2693522" cy="2169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sun9-35.userapi.com/impg/7Nx1QCI_e5vk8vaDAvMsskZ6I-uoKFP3kwATBA/AYaAKQZUYSE.jpg?size=1620x2160&amp;quality=95&amp;sign=fdde570be8cfdb1ffb07f878ed7ca641&amp;type=album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6597">
            <a:off x="5593985" y="2007556"/>
            <a:ext cx="2096447" cy="218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sun9-38.userapi.com/impg/qZR37fl401u0DseodOHwAD6KuU7438bvz9OSaw/4sLMxFdLLnM.jpg?size=1620x2160&amp;quality=95&amp;sign=d9510607a60948dbd658634a43e449fa&amp;type=album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65" y="4382107"/>
            <a:ext cx="2054422" cy="23038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274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s://sun9-34.userapi.com/impg/Z5CK9PimFM6NL-EZVSF5mNbrEMr-QBwKfpdGBw/I44uVcvA7zA.jpg?size=1532x2160&amp;quality=95&amp;sign=fc0819557833b31fa98c8abc2427f019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5380">
            <a:off x="7293624" y="3346033"/>
            <a:ext cx="3666731" cy="3462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9-71.userapi.com/impg/tFeoCQE9wQj1lXtzlHIBulidM0CLSpiQixx5ew/PWKSRqvIarU.jpg?size=1643x2160&amp;quality=95&amp;sign=28ca8ee29e882e4990c8c770c2b2da81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5097">
            <a:off x="8827587" y="802416"/>
            <a:ext cx="3077496" cy="2930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5.userapi.com/impg/yoz1NiShzZzBzG-lFeZy7TeIeBVPAGeAcK-8pg/ZENV7Wqez8w.jpg?size=1620x2160&amp;quality=95&amp;sign=714e5bbb4eee5cc0303321b64a43852a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629">
            <a:off x="496758" y="2389207"/>
            <a:ext cx="2524385" cy="363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132" y="1192099"/>
            <a:ext cx="3011312" cy="35763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3149" y="3914867"/>
            <a:ext cx="2773010" cy="28740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0272" y="1192099"/>
            <a:ext cx="371659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7030A0"/>
              </a:solidFill>
            </a:endParaRPr>
          </a:p>
          <a:p>
            <a:endParaRPr lang="ru-RU" dirty="0" smtClean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«Ходьба </a:t>
            </a:r>
            <a:r>
              <a:rPr lang="ru-RU" dirty="0">
                <a:solidFill>
                  <a:srgbClr val="7030A0"/>
                </a:solidFill>
              </a:rPr>
              <a:t>со сменой позиции рук» 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ru-RU" sz="1600" dirty="0"/>
              <a:t> </a:t>
            </a:r>
            <a:br>
              <a:rPr lang="ru-RU" sz="1600" dirty="0"/>
            </a:b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16309" y="147484"/>
            <a:ext cx="91833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Нейрогимнастика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на утренней гимнастике  </a:t>
            </a:r>
            <a:r>
              <a:rPr lang="ru-RU" sz="3200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3200" dirty="0" smtClean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занятиях по физической культуре</a:t>
            </a:r>
          </a:p>
          <a:p>
            <a:endParaRPr lang="ru-RU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50"/>
    </mc:Choice>
    <mc:Fallback xmlns="">
      <p:transition spd="slow" advTm="1685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4968"/>
            <a:ext cx="8596668" cy="717755"/>
          </a:xfrm>
        </p:spPr>
        <p:txBody>
          <a:bodyPr>
            <a:normAutofit fontScale="90000"/>
          </a:bodyPr>
          <a:lstStyle/>
          <a:p>
            <a:r>
              <a:rPr lang="ru-RU" b="1" u="sng" dirty="0"/>
              <a:t>Балансир для детей</a:t>
            </a:r>
            <a:r>
              <a:rPr lang="ru-RU" b="1" u="sng" dirty="0" smtClean="0"/>
              <a:t>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148" y="1012723"/>
            <a:ext cx="4424518" cy="55158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/>
              <a:t>Польза от занятий на балансире: </a:t>
            </a:r>
            <a:endParaRPr lang="en-US" sz="2400" dirty="0" smtClean="0"/>
          </a:p>
          <a:p>
            <a:pPr marL="0" indent="0">
              <a:buNone/>
            </a:pPr>
            <a:endParaRPr lang="ru-RU" sz="2400" dirty="0"/>
          </a:p>
          <a:p>
            <a:r>
              <a:rPr lang="ru-RU" sz="2400" dirty="0" smtClean="0"/>
              <a:t>развивается координация;</a:t>
            </a:r>
            <a:endParaRPr lang="en-US" sz="2400" dirty="0" smtClean="0"/>
          </a:p>
          <a:p>
            <a:pPr fontAlgn="base"/>
            <a:r>
              <a:rPr lang="ru-RU" sz="2400" dirty="0"/>
              <a:t>развитие межполушарных связей  и межполушарного взаимодействия</a:t>
            </a:r>
          </a:p>
          <a:p>
            <a:r>
              <a:rPr lang="ru-RU" sz="2400" dirty="0" smtClean="0"/>
              <a:t>укрепляются </a:t>
            </a:r>
            <a:r>
              <a:rPr lang="ru-RU" sz="2400" dirty="0"/>
              <a:t>все мышцы тела; </a:t>
            </a:r>
          </a:p>
          <a:p>
            <a:r>
              <a:rPr lang="ru-RU" sz="2400" dirty="0"/>
              <a:t>улучшается мозговая деятельность; 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/>
              <a:t> </a:t>
            </a:r>
            <a:r>
              <a:rPr lang="ru-RU" sz="2400" dirty="0" smtClean="0"/>
              <a:t>Детям </a:t>
            </a:r>
            <a:r>
              <a:rPr lang="ru-RU" sz="2400" dirty="0"/>
              <a:t>интересно и весело балансировать на платформе. </a:t>
            </a:r>
            <a:r>
              <a:rPr lang="ru-RU" sz="2400" dirty="0" smtClean="0"/>
              <a:t> </a:t>
            </a:r>
          </a:p>
          <a:p>
            <a:pPr marL="0" indent="0" fontAlgn="base">
              <a:buNone/>
            </a:pPr>
            <a:endParaRPr lang="ru-RU" sz="2400" dirty="0"/>
          </a:p>
          <a:p>
            <a:endParaRPr lang="ru-RU" dirty="0"/>
          </a:p>
        </p:txBody>
      </p:sp>
      <p:pic>
        <p:nvPicPr>
          <p:cNvPr id="7" name="Рисунок 6" descr="https://sun9-6.userapi.com/impg/yXZk6P5kRpT88gvOFYpwSWa9CCxye99U5uWWFA/QXVCyP_LSaM.jpg?size=1620x2160&amp;quality=95&amp;sign=f861a20a3f011f56dc6e5186c91ce966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403" y="3340987"/>
            <a:ext cx="3146321" cy="3379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s://sun9-60.userapi.com/impg/INH_8OAkiE5R_tgWig6iOBzCEqlYbzTanCG0Ow/b4ptnNVFfVE.jpg?size=997x888&amp;quality=95&amp;sign=536836a9801767b2872a556f5570d5e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5635">
            <a:off x="8178384" y="3361647"/>
            <a:ext cx="3601975" cy="299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s://sun9-38.userapi.com/impg/wb_dhsRmvV0Zx_j0AwJuL7EC7GWP5gUxUNuM3Q/q0a9cr-mjuM.jpg?size=2560x1920&amp;quality=95&amp;sign=d941d336f4803b9b87096a7fceebbf06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2570">
            <a:off x="4891167" y="750179"/>
            <a:ext cx="2899705" cy="2883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63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6"/>
    </mc:Choice>
    <mc:Fallback xmlns="">
      <p:transition spd="slow" advTm="2628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819" y="176982"/>
            <a:ext cx="7551175" cy="786580"/>
          </a:xfrm>
        </p:spPr>
        <p:txBody>
          <a:bodyPr>
            <a:noAutofit/>
          </a:bodyPr>
          <a:lstStyle/>
          <a:p>
            <a:r>
              <a:rPr lang="ru-RU" sz="2400" b="1" dirty="0"/>
              <a:t>Балансировочная подушка</a:t>
            </a:r>
            <a:r>
              <a:rPr lang="ru-RU" sz="2400" dirty="0"/>
              <a:t>  это, универсальный </a:t>
            </a:r>
            <a:r>
              <a:rPr lang="ru-RU" sz="2400" dirty="0" smtClean="0"/>
              <a:t>тренажер  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5304" y="1435511"/>
            <a:ext cx="5083278" cy="3392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Польза от занятий:</a:t>
            </a:r>
          </a:p>
          <a:p>
            <a:r>
              <a:rPr lang="ru-RU" sz="2000" dirty="0" smtClean="0"/>
              <a:t>мозжечковая стимуляция, развитие </a:t>
            </a:r>
            <a:r>
              <a:rPr lang="ru-RU" sz="2000" dirty="0"/>
              <a:t>речи,</a:t>
            </a:r>
          </a:p>
          <a:p>
            <a:r>
              <a:rPr lang="ru-RU" sz="2000" dirty="0" smtClean="0"/>
              <a:t> укрепляются </a:t>
            </a:r>
            <a:r>
              <a:rPr lang="ru-RU" sz="2000" dirty="0"/>
              <a:t>мышцы ног и спины, </a:t>
            </a:r>
            <a:r>
              <a:rPr lang="ru-RU" sz="2000" dirty="0" smtClean="0"/>
              <a:t>вестибулярный </a:t>
            </a:r>
            <a:r>
              <a:rPr lang="ru-RU" sz="2000" dirty="0"/>
              <a:t>аппарат;</a:t>
            </a:r>
          </a:p>
          <a:p>
            <a:r>
              <a:rPr lang="ru-RU" sz="2000" dirty="0"/>
              <a:t>- </a:t>
            </a:r>
            <a:r>
              <a:rPr lang="ru-RU" sz="2000" dirty="0" smtClean="0"/>
              <a:t>развивается </a:t>
            </a:r>
            <a:r>
              <a:rPr lang="ru-RU" sz="2000" dirty="0"/>
              <a:t>чувство равновесия, </a:t>
            </a:r>
            <a:r>
              <a:rPr lang="ru-RU" sz="2000" dirty="0" smtClean="0"/>
              <a:t>координация </a:t>
            </a:r>
            <a:r>
              <a:rPr lang="ru-RU" sz="2000" dirty="0"/>
              <a:t>движений, глазомер;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 descr="https://sun9-33.userapi.com/impg/n33S08g-IY9UWpRA70hCPLR60t1kR74k_JVgeg/GLVqQZf9kBs.jpg?size=1620x2160&amp;quality=95&amp;sign=0ffcc001acf4cf31363853bc6664ec7b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839">
            <a:off x="5482910" y="2011101"/>
            <a:ext cx="2976321" cy="327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251">
            <a:off x="8730584" y="575648"/>
            <a:ext cx="2992456" cy="2170780"/>
          </a:xfrm>
          <a:prstGeom prst="rect">
            <a:avLst/>
          </a:prstGeom>
        </p:spPr>
      </p:pic>
      <p:pic>
        <p:nvPicPr>
          <p:cNvPr id="1026" name="Picture 2" descr="https://sun9-66.userapi.com/impg/LgKJ_jzqYD_IdqevDh3SRnAzmvgKB7VITLW3Gw/kOJbJ7XdLxs.jpg?size=1018x1257&amp;quality=95&amp;sign=936affc0cbe414c582b3988021a03f7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1986">
            <a:off x="8199854" y="3422210"/>
            <a:ext cx="2903560" cy="297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13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96"/>
    </mc:Choice>
    <mc:Fallback xmlns="">
      <p:transition spd="slow" advTm="2489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7000">
              <a:schemeClr val="accent1">
                <a:lumMod val="5000"/>
                <a:lumOff val="95000"/>
              </a:schemeClr>
            </a:gs>
            <a:gs pos="58560">
              <a:srgbClr val="DAC8E5"/>
            </a:gs>
            <a:gs pos="43000">
              <a:schemeClr val="accent1">
                <a:lumMod val="45000"/>
                <a:lumOff val="55000"/>
              </a:schemeClr>
            </a:gs>
            <a:gs pos="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670" y="609600"/>
            <a:ext cx="9022332" cy="749417"/>
          </a:xfrm>
        </p:spPr>
        <p:txBody>
          <a:bodyPr>
            <a:noAutofit/>
          </a:bodyPr>
          <a:lstStyle/>
          <a:p>
            <a:r>
              <a:rPr lang="ru-RU" sz="3200" dirty="0"/>
              <a:t>Использование </a:t>
            </a:r>
            <a:r>
              <a:rPr lang="ru-RU" sz="3200" dirty="0" err="1"/>
              <a:t>нейроупражнений</a:t>
            </a:r>
            <a:r>
              <a:rPr lang="ru-RU" sz="3200" dirty="0"/>
              <a:t> </a:t>
            </a:r>
            <a:r>
              <a:rPr lang="ru-RU" sz="3200" dirty="0" smtClean="0"/>
              <a:t>и </a:t>
            </a:r>
            <a:r>
              <a:rPr lang="ru-RU" sz="3200" dirty="0" err="1" smtClean="0"/>
              <a:t>нейроигр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8198" y="1219456"/>
            <a:ext cx="4588615" cy="53189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v"/>
            </a:pPr>
            <a:r>
              <a:rPr lang="ru-RU" sz="1900" dirty="0"/>
              <a:t> </a:t>
            </a:r>
            <a:r>
              <a:rPr lang="ru-RU" sz="2100" dirty="0"/>
              <a:t>способствует активизации межполушарного взаимодействия, </a:t>
            </a:r>
            <a:r>
              <a:rPr lang="ru-RU" sz="2100" dirty="0" smtClean="0"/>
              <a:t>  развитию речи дошкольников</a:t>
            </a:r>
          </a:p>
          <a:p>
            <a:pPr>
              <a:buFont typeface="Wingdings" panose="05000000000000000000" pitchFamily="2" charset="2"/>
              <a:buChar char="v"/>
            </a:pPr>
            <a:endParaRPr lang="ru-RU" sz="21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sz="2100" dirty="0" err="1"/>
              <a:t>нейро</a:t>
            </a:r>
            <a:r>
              <a:rPr lang="ru-RU" sz="2100" dirty="0"/>
              <a:t>-игры значительно повышают мотивацию детей к занятиям, делая их более интересными и разнообразными.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 descr="https://avatars.mds.yandex.net/i?id=e3fbe88f4b2f5556a57f332e417e3bd21a6a6362-12411982-images-thumbs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7220">
            <a:off x="651263" y="2475929"/>
            <a:ext cx="3640543" cy="3227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9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910"/>
    </mc:Choice>
    <mc:Fallback xmlns="">
      <p:transition spd="slow" advTm="24691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645" y="167149"/>
            <a:ext cx="9077357" cy="747252"/>
          </a:xfrm>
        </p:spPr>
        <p:txBody>
          <a:bodyPr/>
          <a:lstStyle/>
          <a:p>
            <a:pPr algn="r"/>
            <a:r>
              <a:rPr lang="ru-RU" dirty="0" smtClean="0"/>
              <a:t>Актуальность выбранной темы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4950" y="845574"/>
            <a:ext cx="6751424" cy="577153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900" dirty="0"/>
              <a:t>Актуальность проблемы речевого развития детей дошкольного возраста заключается в том, что процент дошкольников с различными речевыми нарушениями остаётся стабильно высоким</a:t>
            </a:r>
            <a:r>
              <a:rPr lang="ru-RU" sz="2900" dirty="0" smtClean="0"/>
              <a:t>.</a:t>
            </a:r>
          </a:p>
          <a:p>
            <a:pPr marL="0" indent="0">
              <a:buNone/>
            </a:pPr>
            <a:endParaRPr lang="ru-RU" sz="2900" dirty="0"/>
          </a:p>
          <a:p>
            <a:pPr marL="0" indent="0">
              <a:buNone/>
            </a:pPr>
            <a:r>
              <a:rPr lang="ru-RU" sz="2900" dirty="0" smtClean="0"/>
              <a:t> </a:t>
            </a:r>
            <a:endParaRPr lang="ru-RU" sz="2900" dirty="0"/>
          </a:p>
          <a:p>
            <a:pPr marL="0" indent="0">
              <a:buNone/>
            </a:pPr>
            <a:r>
              <a:rPr lang="ru-RU" sz="2900" dirty="0" smtClean="0"/>
              <a:t>Работая с детьми младшего дошкольного возраста, заметила, что в  </a:t>
            </a:r>
            <a:r>
              <a:rPr lang="ru-RU" sz="2900" dirty="0"/>
              <a:t>группе много детей с задержкой речевого развития. Слушая и не </a:t>
            </a:r>
            <a:r>
              <a:rPr lang="ru-RU" sz="2900" dirty="0" smtClean="0"/>
              <a:t>всегда понимая </a:t>
            </a:r>
            <a:r>
              <a:rPr lang="ru-RU" sz="2900" dirty="0"/>
              <a:t>их речь, появилась необходимость в поиске путей решения </a:t>
            </a:r>
            <a:r>
              <a:rPr lang="ru-RU" sz="2900" dirty="0" smtClean="0"/>
              <a:t>этой проблемы.</a:t>
            </a:r>
          </a:p>
          <a:p>
            <a:pPr marL="0" indent="0">
              <a:buNone/>
            </a:pPr>
            <a:endParaRPr lang="ru-RU" sz="2900" dirty="0"/>
          </a:p>
          <a:p>
            <a:pPr marL="0" indent="0">
              <a:buNone/>
            </a:pPr>
            <a:r>
              <a:rPr lang="ru-RU" sz="2900" dirty="0"/>
              <a:t>Недостаточный опыт в работе с такими детьми побудил меня к </a:t>
            </a:r>
            <a:r>
              <a:rPr lang="ru-RU" sz="2900" dirty="0" smtClean="0"/>
              <a:t>поиску дополнительных </a:t>
            </a:r>
            <a:r>
              <a:rPr lang="ru-RU" sz="2900" dirty="0"/>
              <a:t>методик решения проблемы. В итоге я решила </a:t>
            </a:r>
            <a:r>
              <a:rPr lang="ru-RU" sz="2900" dirty="0" smtClean="0"/>
              <a:t>остановиться на </a:t>
            </a:r>
            <a:r>
              <a:rPr lang="ru-RU" sz="2900" dirty="0"/>
              <a:t>методике образовательной </a:t>
            </a:r>
            <a:r>
              <a:rPr lang="ru-RU" sz="2900" dirty="0" err="1"/>
              <a:t>кинезиологии</a:t>
            </a:r>
            <a:r>
              <a:rPr lang="ru-RU" sz="2900" dirty="0"/>
              <a:t> </a:t>
            </a:r>
            <a:r>
              <a:rPr lang="ru-RU" sz="2900" dirty="0" smtClean="0"/>
              <a:t>– </a:t>
            </a:r>
          </a:p>
          <a:p>
            <a:pPr marL="0" indent="0">
              <a:buNone/>
            </a:pPr>
            <a:r>
              <a:rPr lang="ru-RU" sz="2900" dirty="0"/>
              <a:t> </a:t>
            </a:r>
            <a:r>
              <a:rPr lang="ru-RU" sz="2900" dirty="0" smtClean="0"/>
              <a:t>                                            </a:t>
            </a:r>
            <a:r>
              <a:rPr lang="ru-RU" sz="4400" dirty="0" err="1" smtClean="0"/>
              <a:t>нейрогимнастике</a:t>
            </a:r>
            <a:r>
              <a:rPr lang="ru-RU" sz="4400" dirty="0" smtClean="0"/>
              <a:t>.</a:t>
            </a:r>
            <a:endParaRPr lang="ru-RU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 descr="Picture backgroun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4559">
            <a:off x="7261414" y="1642622"/>
            <a:ext cx="4025178" cy="3624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522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23"/>
    </mc:Choice>
    <mc:Fallback xmlns="">
      <p:transition spd="slow" advTm="44023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135" y="186813"/>
            <a:ext cx="9360309" cy="1199535"/>
          </a:xfrm>
        </p:spPr>
        <p:txBody>
          <a:bodyPr>
            <a:normAutofit fontScale="90000"/>
          </a:bodyPr>
          <a:lstStyle/>
          <a:p>
            <a:r>
              <a:rPr lang="ru-RU" sz="2700" dirty="0" err="1" smtClean="0"/>
              <a:t>Нейрогимнастика</a:t>
            </a:r>
            <a:r>
              <a:rPr lang="ru-RU" sz="2700" dirty="0"/>
              <a:t> — это специальный игровой комплекс упражнений, который воздействует на мозговые структуры через тело и помогает создавать новые нейронные связи.</a:t>
            </a:r>
            <a:br>
              <a:rPr lang="ru-RU" sz="27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67148" y="1386348"/>
            <a:ext cx="4621161" cy="5257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Каждое </a:t>
            </a:r>
            <a:r>
              <a:rPr lang="ru-RU" dirty="0"/>
              <a:t>из двух полушарий отвечает за конкретную функцию </a:t>
            </a:r>
          </a:p>
          <a:p>
            <a:r>
              <a:rPr lang="ru-RU" dirty="0" smtClean="0"/>
              <a:t>Правое </a:t>
            </a:r>
            <a:r>
              <a:rPr lang="ru-RU" dirty="0"/>
              <a:t>полушарие — за восприятие информации на слух, планирование, креативность, образное мышление</a:t>
            </a:r>
            <a:r>
              <a:rPr lang="ru-RU" dirty="0" smtClean="0"/>
              <a:t>.</a:t>
            </a:r>
          </a:p>
          <a:p>
            <a:r>
              <a:rPr lang="ru-RU" dirty="0"/>
              <a:t>Левое полушарие мозга отвечает за </a:t>
            </a:r>
            <a:r>
              <a:rPr lang="ru-RU" dirty="0" smtClean="0"/>
              <a:t>логику</a:t>
            </a:r>
            <a:r>
              <a:rPr lang="ru-RU" dirty="0"/>
              <a:t>, анализ, математические </a:t>
            </a:r>
            <a:r>
              <a:rPr lang="ru-RU" dirty="0" smtClean="0"/>
              <a:t>способности, а так же за </a:t>
            </a:r>
            <a:r>
              <a:rPr lang="ru-RU" sz="2400" b="1" dirty="0" smtClean="0"/>
              <a:t>речь</a:t>
            </a:r>
            <a:endParaRPr lang="ru-RU" sz="2400" b="1" dirty="0"/>
          </a:p>
          <a:p>
            <a:endParaRPr lang="ru-RU" dirty="0" smtClean="0"/>
          </a:p>
          <a:p>
            <a:pPr marL="0" indent="0" algn="r">
              <a:buNone/>
            </a:pPr>
            <a:r>
              <a:rPr lang="ru-RU" dirty="0"/>
              <a:t> </a:t>
            </a:r>
            <a:r>
              <a:rPr lang="ru-RU" dirty="0" smtClean="0"/>
              <a:t>что </a:t>
            </a:r>
            <a:r>
              <a:rPr lang="ru-RU" dirty="0"/>
              <a:t>мы и </a:t>
            </a:r>
            <a:r>
              <a:rPr lang="ru-RU" dirty="0" smtClean="0"/>
              <a:t>развиваем с помощью  </a:t>
            </a:r>
          </a:p>
          <a:p>
            <a:pPr marL="0" indent="0" algn="r">
              <a:buNone/>
            </a:pP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</a:rPr>
              <a:t>нейрогимнастики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нейроупражнений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800" dirty="0" err="1" smtClean="0">
                <a:solidFill>
                  <a:schemeClr val="accent1">
                    <a:lumMod val="75000"/>
                  </a:schemeClr>
                </a:solidFill>
              </a:rPr>
              <a:t>нейроигр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ru-RU" sz="2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10" name="Рисунок 9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76341">
            <a:off x="4707274" y="2308430"/>
            <a:ext cx="2608489" cy="1742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avatars.mds.yandex.net/i?id=5efc0dc3d41c5a79d2c5d0e1b615edc468d6accc-8497538-images-thumbs&amp;n=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920" y="1993457"/>
            <a:ext cx="3038167" cy="299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Picture background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313">
            <a:off x="10244322" y="2333574"/>
            <a:ext cx="1660322" cy="21870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4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35"/>
    </mc:Choice>
    <mc:Fallback xmlns="">
      <p:transition spd="slow" advTm="3433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Задачи </a:t>
            </a:r>
            <a:r>
              <a:rPr lang="ru-RU" dirty="0" err="1" smtClean="0"/>
              <a:t>нейрогимнастики</a:t>
            </a:r>
            <a:r>
              <a:rPr lang="ru-RU" dirty="0" smtClean="0"/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84671"/>
            <a:ext cx="8596668" cy="4935794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endParaRPr lang="ru-RU" dirty="0"/>
          </a:p>
          <a:p>
            <a:pPr fontAlgn="base"/>
            <a:r>
              <a:rPr lang="ru-RU" sz="2400" dirty="0"/>
              <a:t>р</a:t>
            </a:r>
            <a:r>
              <a:rPr lang="ru-RU" sz="2400" dirty="0" smtClean="0"/>
              <a:t>азвитие </a:t>
            </a:r>
            <a:r>
              <a:rPr lang="ru-RU" sz="2400" dirty="0"/>
              <a:t>межполушарных связей </a:t>
            </a:r>
            <a:r>
              <a:rPr lang="ru-RU" sz="2400" dirty="0" smtClean="0"/>
              <a:t> и межполушарного взаимодействия</a:t>
            </a:r>
            <a:endParaRPr lang="ru-RU" sz="2400" dirty="0"/>
          </a:p>
          <a:p>
            <a:pPr fontAlgn="base"/>
            <a:r>
              <a:rPr lang="ru-RU" sz="2400" dirty="0"/>
              <a:t>с</a:t>
            </a:r>
            <a:r>
              <a:rPr lang="ru-RU" sz="2400" dirty="0" smtClean="0"/>
              <a:t>инхронизация </a:t>
            </a:r>
            <a:r>
              <a:rPr lang="ru-RU" sz="2400" dirty="0"/>
              <a:t>работы </a:t>
            </a:r>
            <a:r>
              <a:rPr lang="ru-RU" sz="2400" dirty="0" smtClean="0"/>
              <a:t>полушарий</a:t>
            </a:r>
            <a:endParaRPr lang="ru-RU" sz="2400" dirty="0"/>
          </a:p>
          <a:p>
            <a:pPr fontAlgn="base"/>
            <a:r>
              <a:rPr lang="ru-RU" sz="2400" dirty="0"/>
              <a:t>р</a:t>
            </a:r>
            <a:r>
              <a:rPr lang="ru-RU" sz="2400" dirty="0" smtClean="0"/>
              <a:t>азвитие </a:t>
            </a:r>
            <a:r>
              <a:rPr lang="ru-RU" sz="2400" dirty="0"/>
              <a:t>памяти, </a:t>
            </a:r>
            <a:r>
              <a:rPr lang="ru-RU" sz="2400" dirty="0" smtClean="0"/>
              <a:t>внимания и мышления</a:t>
            </a:r>
            <a:endParaRPr lang="ru-RU" sz="2400" dirty="0"/>
          </a:p>
          <a:p>
            <a:pPr fontAlgn="base"/>
            <a:r>
              <a:rPr lang="ru-RU" sz="2400" dirty="0"/>
              <a:t>р</a:t>
            </a:r>
            <a:r>
              <a:rPr lang="ru-RU" sz="2400" dirty="0" smtClean="0"/>
              <a:t>азвитие речи </a:t>
            </a:r>
            <a:endParaRPr lang="ru-RU" sz="2400" dirty="0"/>
          </a:p>
          <a:p>
            <a:r>
              <a:rPr lang="ru-RU" sz="2400" dirty="0" smtClean="0"/>
              <a:t>пространственной </a:t>
            </a:r>
            <a:r>
              <a:rPr lang="ru-RU" sz="2400" dirty="0"/>
              <a:t>ориентировки и мелкой моторики;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525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955" y="324465"/>
            <a:ext cx="10186219" cy="1130709"/>
          </a:xfrm>
        </p:spPr>
        <p:txBody>
          <a:bodyPr>
            <a:normAutofit fontScale="90000"/>
          </a:bodyPr>
          <a:lstStyle/>
          <a:p>
            <a:r>
              <a:rPr lang="ru-RU" dirty="0"/>
              <a:t>Преимущества использования </a:t>
            </a:r>
            <a:r>
              <a:rPr lang="ru-RU" dirty="0" err="1" smtClean="0"/>
              <a:t>нейроупражнений</a:t>
            </a:r>
            <a:r>
              <a:rPr lang="ru-RU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для развития речи 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55174"/>
            <a:ext cx="5084369" cy="5319251"/>
          </a:xfrm>
        </p:spPr>
        <p:txBody>
          <a:bodyPr>
            <a:normAutofit/>
          </a:bodyPr>
          <a:lstStyle/>
          <a:p>
            <a:pPr lvl="0"/>
            <a:r>
              <a:rPr lang="ru-RU" sz="2400" dirty="0"/>
              <a:t>игровая форма обучения;</a:t>
            </a:r>
          </a:p>
          <a:p>
            <a:pPr lvl="0"/>
            <a:r>
              <a:rPr lang="ru-RU" sz="2400" dirty="0"/>
              <a:t>эмоциональная привлекательность;</a:t>
            </a:r>
          </a:p>
          <a:p>
            <a:pPr lvl="0"/>
            <a:r>
              <a:rPr lang="ru-RU" sz="2400" dirty="0"/>
              <a:t>многофункциональность</a:t>
            </a:r>
            <a:r>
              <a:rPr lang="ru-RU" sz="2400" dirty="0" smtClean="0"/>
              <a:t>;</a:t>
            </a:r>
            <a:endParaRPr lang="ru-RU" sz="2400" dirty="0"/>
          </a:p>
          <a:p>
            <a:pPr lvl="0"/>
            <a:r>
              <a:rPr lang="ru-RU" sz="2400" dirty="0"/>
              <a:t>формирование партнерского взаимодействия между ребенком, воспитателем и родителями;</a:t>
            </a:r>
          </a:p>
          <a:p>
            <a:pPr lvl="0"/>
            <a:r>
              <a:rPr lang="ru-RU" sz="2400" dirty="0"/>
              <a:t>активизация работы с родителями, повышение компетентности родителей в </a:t>
            </a:r>
            <a:r>
              <a:rPr lang="ru-RU" sz="2400" dirty="0" smtClean="0"/>
              <a:t>образовательном </a:t>
            </a:r>
            <a:r>
              <a:rPr lang="ru-RU" sz="2400" dirty="0"/>
              <a:t>процессе.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5" name="Рисунок 4" descr="https://sun9-74.userapi.com/impg/S6xQKwVVBgBXlNO5p7-o-dM565p2tVQIVKx4qw/t3viKoZWgZc.jpg?size=2560x1920&amp;quality=95&amp;sign=4975ee4033cf03d0617ba4954bdae36d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1099">
            <a:off x="6173584" y="1858148"/>
            <a:ext cx="4742057" cy="43077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01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09"/>
    </mc:Choice>
    <mc:Fallback xmlns="">
      <p:transition spd="slow" advTm="40409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6310"/>
            <a:ext cx="8596668" cy="914400"/>
          </a:xfrm>
        </p:spPr>
        <p:txBody>
          <a:bodyPr>
            <a:noAutofit/>
          </a:bodyPr>
          <a:lstStyle/>
          <a:p>
            <a:r>
              <a:rPr lang="ru-RU" sz="2800" b="1" dirty="0"/>
              <a:t>Основные правила выполнения</a:t>
            </a:r>
            <a:r>
              <a:rPr lang="ru-RU" sz="2800" dirty="0"/>
              <a:t> </a:t>
            </a:r>
            <a:r>
              <a:rPr lang="ru-RU" sz="2800" b="1" dirty="0"/>
              <a:t>упражнений </a:t>
            </a:r>
            <a:r>
              <a:rPr lang="ru-RU" sz="2800" b="1" dirty="0" err="1"/>
              <a:t>нейрогимнастики</a:t>
            </a:r>
            <a:r>
              <a:rPr lang="ru-RU" sz="2800" dirty="0"/>
              <a:t>: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8322" y="1407385"/>
            <a:ext cx="6990735" cy="5207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средняя продолжительность занятий – 5-7 минут</a:t>
            </a:r>
            <a:endParaRPr lang="ru-RU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важна регулярность </a:t>
            </a: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нейрогимнастики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 т.е. ежедневно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нейроупражнения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нужно проводить так, чтобы ребенку было интересно: должна царить доброжелательная атмосфера, звучать детская приятная музыка</a:t>
            </a:r>
            <a:endParaRPr lang="ru-RU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необходимо постепенно усложнять задания</a:t>
            </a:r>
            <a:endParaRPr lang="ru-RU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следить за правильностью и точностью выполнения упражнений</a:t>
            </a:r>
            <a:endParaRPr lang="ru-RU" dirty="0">
              <a:solidFill>
                <a:srgbClr val="7030A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</a:pP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нужно перегружать ребенка,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достаточно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3-4 упражнения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Picture background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19" b="49332"/>
          <a:stretch/>
        </p:blipFill>
        <p:spPr bwMode="auto">
          <a:xfrm>
            <a:off x="7580671" y="1789473"/>
            <a:ext cx="3618271" cy="3008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6101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4"/>
    </mc:Choice>
    <mc:Fallback xmlns="">
      <p:transition spd="slow" advTm="1577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135" y="186813"/>
            <a:ext cx="10884310" cy="1189703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rgbClr val="7030A0"/>
                </a:solidFill>
              </a:rPr>
              <a:t>В своей работе я использую комплексы упражнений,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которые имеют свою конкретную цель, а разделить их условно можно на три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функциональных блока:</a:t>
            </a:r>
            <a:br>
              <a:rPr lang="ru-RU" sz="2200" dirty="0" smtClean="0">
                <a:solidFill>
                  <a:srgbClr val="7030A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 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1781" y="2045110"/>
            <a:ext cx="8713563" cy="425189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Упражнения</a:t>
            </a:r>
            <a:r>
              <a:rPr lang="ru-RU" dirty="0">
                <a:solidFill>
                  <a:srgbClr val="7030A0"/>
                </a:solidFill>
              </a:rPr>
              <a:t>, которые поднимают  тонус коры полушарий мозга  (дыхательные упражнения, самомассаж</a:t>
            </a:r>
            <a:r>
              <a:rPr lang="ru-RU" dirty="0" smtClean="0">
                <a:solidFill>
                  <a:srgbClr val="7030A0"/>
                </a:solidFill>
              </a:rPr>
              <a:t>).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>
                <a:solidFill>
                  <a:srgbClr val="7030A0"/>
                </a:solidFill>
              </a:rPr>
              <a:t>Упражнения, которые улучшают возможности приема и переработки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информации (движения перекрестного характера, направленные на развитие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мозолистого тела головного мозга).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 </a:t>
            </a:r>
          </a:p>
          <a:p>
            <a:r>
              <a:rPr lang="ru-RU" dirty="0">
                <a:solidFill>
                  <a:srgbClr val="7030A0"/>
                </a:solidFill>
              </a:rPr>
              <a:t>- Упражнения, которые улучшают контроль и регулирование деятельности</a:t>
            </a: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</a:rPr>
              <a:t>(ритмичное изменение положений </a:t>
            </a:r>
            <a:r>
              <a:rPr lang="ru-RU" dirty="0" smtClean="0">
                <a:solidFill>
                  <a:srgbClr val="7030A0"/>
                </a:solidFill>
              </a:rPr>
              <a:t>рук).</a:t>
            </a:r>
            <a:endParaRPr lang="ru-RU" dirty="0">
              <a:solidFill>
                <a:srgbClr val="7030A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97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1213" y="137653"/>
            <a:ext cx="7787148" cy="904566"/>
          </a:xfrm>
        </p:spPr>
        <p:txBody>
          <a:bodyPr>
            <a:noAutofit/>
          </a:bodyPr>
          <a:lstStyle/>
          <a:p>
            <a:r>
              <a:rPr lang="ru-RU" sz="3200" dirty="0" smtClean="0"/>
              <a:t>Дыхательная гимнастика</a:t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7" name="Объект 6" descr="https://sun9-61.userapi.com/impg/akXkotpZZHau8H2CxxyP6vLYzDSXToHaaThk1g/BPm45_WnH4M.jpg?size=1620x2160&amp;quality=95&amp;sign=262ea879e540110c5ec1912950df2642&amp;type=album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89" y="2187422"/>
            <a:ext cx="4060133" cy="4223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un9-43.userapi.com/impg/BItXehWqMsypd-XW9uRGkm0Vz8twsA6CHz8A1Q/Yvds8ZHxU74.jpg?size=1918x1683&amp;quality=95&amp;sign=249d5f2963d0571cf74f54b327010785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961" y="1902800"/>
            <a:ext cx="5220929" cy="4203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717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85135"/>
            <a:ext cx="8596668" cy="796413"/>
          </a:xfrm>
        </p:spPr>
        <p:txBody>
          <a:bodyPr/>
          <a:lstStyle/>
          <a:p>
            <a:r>
              <a:rPr lang="ru-RU" dirty="0" smtClean="0"/>
              <a:t>Самомассаж   </a:t>
            </a:r>
            <a:endParaRPr lang="ru-RU" dirty="0"/>
          </a:p>
        </p:txBody>
      </p:sp>
      <p:pic>
        <p:nvPicPr>
          <p:cNvPr id="4" name="Рисунок 3" descr="https://sun9-3.userapi.com/impg/TTFJtiBVJQulhciWkX-2e8tmhy-cJcNn8VJMlA/vLpZJJo7ZlI.jpg?size=1620x2160&amp;quality=95&amp;sign=41ee969324b7c187f6072a0b8de233a7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16" y="2094271"/>
            <a:ext cx="4572000" cy="38935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77334" y="1513545"/>
            <a:ext cx="31758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 На </a:t>
            </a:r>
            <a:r>
              <a:rPr lang="ru-RU" dirty="0" err="1" smtClean="0">
                <a:solidFill>
                  <a:srgbClr val="7030A0"/>
                </a:solidFill>
                <a:latin typeface="Georgia" panose="02040502050405020303" pitchFamily="18" charset="0"/>
              </a:rPr>
              <a:t>ортоковриках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94792" y="1410306"/>
            <a:ext cx="3348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Georgia" panose="02040502050405020303" pitchFamily="18" charset="0"/>
              </a:rPr>
              <a:t>На балансировочной подушке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8" name="Объект 7" descr="https://sun9-21.userapi.com/impg/_b6Fyqp-vkBs8D6q2IVymPo1BAKnJpwUz4Am0Q/IS5nQXKLvkU.jpg?size=2560x1920&amp;quality=95&amp;sign=dbaad88d0750b46e7af0f5dbc8d38e29&amp;type=album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314874"/>
            <a:ext cx="5175249" cy="3881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4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16396</TotalTime>
  <Words>412</Words>
  <Application>Microsoft Office PowerPoint</Application>
  <PresentationFormat>Широкоэкранный</PresentationFormat>
  <Paragraphs>104</Paragraphs>
  <Slides>18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6" baseType="lpstr">
      <vt:lpstr>Arial</vt:lpstr>
      <vt:lpstr>Calibri</vt:lpstr>
      <vt:lpstr>Georgia</vt:lpstr>
      <vt:lpstr>Times New Roman</vt:lpstr>
      <vt:lpstr>Trebuchet MS</vt:lpstr>
      <vt:lpstr>Wingdings</vt:lpstr>
      <vt:lpstr>Wingdings 3</vt:lpstr>
      <vt:lpstr>Аспект</vt:lpstr>
      <vt:lpstr> Нейрогимнастика — как средство развития речи детей дошкольного возраста</vt:lpstr>
      <vt:lpstr>Актуальность выбранной темы</vt:lpstr>
      <vt:lpstr>Нейрогимнастика — это специальный игровой комплекс упражнений, который воздействует на мозговые структуры через тело и помогает создавать новые нейронные связи. </vt:lpstr>
      <vt:lpstr>Задачи нейрогимнастики: </vt:lpstr>
      <vt:lpstr>Преимущества использования нейроупражнений  для развития речи  </vt:lpstr>
      <vt:lpstr>Основные правила выполнения упражнений нейрогимнастики: </vt:lpstr>
      <vt:lpstr>В своей работе я использую комплексы упражнений, которые имеют свою конкретную цель, а разделить их условно можно на три функциональных блока:   </vt:lpstr>
      <vt:lpstr>Дыхательная гимнастика </vt:lpstr>
      <vt:lpstr>Самомассаж   </vt:lpstr>
      <vt:lpstr>Мячи массажные «Ежики» Массажные шарики «Су-джок»</vt:lpstr>
      <vt:lpstr> </vt:lpstr>
      <vt:lpstr>Графомоторные дорожки</vt:lpstr>
      <vt:lpstr> </vt:lpstr>
      <vt:lpstr>Кинезиологические упражнения   </vt:lpstr>
      <vt:lpstr>Презентация PowerPoint</vt:lpstr>
      <vt:lpstr>Балансир для детей.  </vt:lpstr>
      <vt:lpstr>Балансировочная подушка  это, универсальный тренажер  </vt:lpstr>
      <vt:lpstr>Использование нейроупражнений и нейроигр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нейроупражнений на занятиях по физической культуре для развития координации и равновесия детей 6-7 лет</dc:title>
  <dc:creator>Татьяна</dc:creator>
  <cp:lastModifiedBy>Татьяна</cp:lastModifiedBy>
  <cp:revision>213</cp:revision>
  <dcterms:created xsi:type="dcterms:W3CDTF">2024-08-19T18:30:11Z</dcterms:created>
  <dcterms:modified xsi:type="dcterms:W3CDTF">2024-11-29T17:25:07Z</dcterms:modified>
</cp:coreProperties>
</file>