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81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93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45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66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91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8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03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11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2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11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3EE94-39D0-4741-81E8-F5A13DCAE2CE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18EC8-A7D1-409D-9805-B993BF529D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82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82" y="0"/>
            <a:ext cx="9164782" cy="685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24744"/>
            <a:ext cx="7630616" cy="331236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  <a:t>Консультация на тему:</a:t>
            </a:r>
            <a:b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</a:br>
            <a: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  <a:t>«Роль родителей в </a:t>
            </a:r>
            <a:b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</a:br>
            <a: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  <a:t>формировании грамматически правильной речи у </a:t>
            </a:r>
            <a:b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</a:br>
            <a:r>
              <a:rPr lang="ru-RU" sz="4000" b="1" dirty="0" smtClean="0">
                <a:solidFill>
                  <a:srgbClr val="00B0F0"/>
                </a:solidFill>
                <a:effectLst/>
                <a:latin typeface="-apple-system"/>
              </a:rPr>
              <a:t>дошкольников»</a:t>
            </a:r>
            <a:r>
              <a:rPr lang="ru-RU" b="1" dirty="0" smtClean="0">
                <a:effectLst/>
                <a:latin typeface="-apple-system"/>
              </a:rPr>
              <a:t/>
            </a:r>
            <a:br>
              <a:rPr lang="ru-RU" b="1" dirty="0" smtClean="0">
                <a:effectLst/>
                <a:latin typeface="-apple-system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04" y="5617844"/>
            <a:ext cx="6480720" cy="12241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ru-RU" dirty="0" smtClean="0"/>
              <a:t>Подготовила:</a:t>
            </a:r>
          </a:p>
          <a:p>
            <a:pPr algn="r"/>
            <a:r>
              <a:rPr lang="ru-RU" dirty="0"/>
              <a:t>у</a:t>
            </a:r>
            <a:r>
              <a:rPr lang="ru-RU" dirty="0" smtClean="0"/>
              <a:t>читель-логопед</a:t>
            </a:r>
          </a:p>
          <a:p>
            <a:pPr algn="r"/>
            <a:r>
              <a:rPr lang="ru-RU" dirty="0" smtClean="0"/>
              <a:t>МБДОУ Д/с № 45</a:t>
            </a:r>
          </a:p>
          <a:p>
            <a:pPr algn="r"/>
            <a:r>
              <a:rPr lang="ru-RU" dirty="0" smtClean="0"/>
              <a:t>Безрукова Татьяна Юрьевна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567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smtClean="0">
                <a:effectLst/>
                <a:latin typeface="-apple-system"/>
              </a:rPr>
              <a:t> 5 шагов к успеху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b="0" i="0" dirty="0" smtClean="0">
                <a:effectLst/>
                <a:latin typeface="-apple-system"/>
              </a:rPr>
              <a:t>Говорите правильно сами.</a:t>
            </a:r>
          </a:p>
          <a:p>
            <a:pPr>
              <a:buFont typeface="+mj-lt"/>
              <a:buAutoNum type="arabicPeriod"/>
            </a:pPr>
            <a:r>
              <a:rPr lang="ru-RU" b="0" i="0" dirty="0" smtClean="0">
                <a:effectLst/>
                <a:latin typeface="-apple-system"/>
              </a:rPr>
              <a:t>Играйте в речевые игры 10-15 мин в день.</a:t>
            </a:r>
          </a:p>
          <a:p>
            <a:pPr>
              <a:buFont typeface="+mj-lt"/>
              <a:buAutoNum type="arabicPeriod"/>
            </a:pPr>
            <a:r>
              <a:rPr lang="ru-RU" b="0" i="0" dirty="0" smtClean="0">
                <a:effectLst/>
                <a:latin typeface="-apple-system"/>
              </a:rPr>
              <a:t>Читайте и обсуждайте книги.</a:t>
            </a:r>
          </a:p>
          <a:p>
            <a:pPr>
              <a:buFont typeface="+mj-lt"/>
              <a:buAutoNum type="arabicPeriod"/>
            </a:pPr>
            <a:r>
              <a:rPr lang="ru-RU" b="0" i="0" dirty="0" smtClean="0">
                <a:effectLst/>
                <a:latin typeface="-apple-system"/>
              </a:rPr>
              <a:t>Исправляйте ошибки мягко, через </a:t>
            </a:r>
          </a:p>
          <a:p>
            <a:pPr marL="0" indent="0">
              <a:buNone/>
            </a:pPr>
            <a:r>
              <a:rPr lang="ru-RU" b="0" i="0" dirty="0" smtClean="0">
                <a:effectLst/>
                <a:latin typeface="-apple-system"/>
              </a:rPr>
              <a:t>пример.</a:t>
            </a:r>
          </a:p>
          <a:p>
            <a:pPr marL="0" indent="0">
              <a:buNone/>
            </a:pPr>
            <a:r>
              <a:rPr lang="ru-RU" dirty="0" smtClean="0">
                <a:latin typeface="-apple-system"/>
              </a:rPr>
              <a:t>5. </a:t>
            </a:r>
            <a:r>
              <a:rPr lang="ru-RU" b="0" i="0" dirty="0" smtClean="0">
                <a:effectLst/>
                <a:latin typeface="-apple-system"/>
              </a:rPr>
              <a:t>Хвалите ребёнка за старания.</a:t>
            </a:r>
            <a:endParaRPr lang="ru-RU" b="0" i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462427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smtClean="0">
                <a:effectLst/>
                <a:latin typeface="-apple-system"/>
              </a:rPr>
              <a:t>Итоги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b="0" i="0" dirty="0" smtClean="0">
                <a:effectLst/>
                <a:latin typeface="-apple-system"/>
              </a:rPr>
              <a:t>Родители — ключевые помощники в развитии речи.</a:t>
            </a:r>
          </a:p>
          <a:p>
            <a:pPr>
              <a:buFont typeface="Arial"/>
              <a:buChar char="•"/>
            </a:pPr>
            <a:r>
              <a:rPr lang="ru-RU" b="0" i="0" dirty="0" smtClean="0">
                <a:effectLst/>
                <a:latin typeface="-apple-system"/>
              </a:rPr>
              <a:t>Грамотная речь формируется через общение, игру и чтение.</a:t>
            </a:r>
          </a:p>
          <a:p>
            <a:pPr>
              <a:buFont typeface="Arial"/>
              <a:buChar char="•"/>
            </a:pPr>
            <a:r>
              <a:rPr lang="ru-RU" b="0" i="0" dirty="0" smtClean="0">
                <a:effectLst/>
                <a:latin typeface="-apple-system"/>
              </a:rPr>
              <a:t>Терпение и поддержка важнее строгих правил.</a:t>
            </a:r>
          </a:p>
          <a:p>
            <a:pPr>
              <a:buFont typeface="Arial"/>
              <a:buChar char="•"/>
            </a:pPr>
            <a:r>
              <a:rPr lang="ru-RU" b="0" i="0" dirty="0" smtClean="0">
                <a:effectLst/>
                <a:latin typeface="-apple-system"/>
              </a:rPr>
              <a:t>Маленькие шаги каждый день дают большой результат.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6242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это важно?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Речь — основа общения, обучения и социализации.</a:t>
            </a:r>
          </a:p>
          <a:p>
            <a:r>
              <a:rPr lang="ru-RU" dirty="0" smtClean="0"/>
              <a:t>Дошкольный возраст (3–7 лет) — </a:t>
            </a:r>
            <a:r>
              <a:rPr lang="ru-RU" dirty="0" err="1" smtClean="0"/>
              <a:t>сензитивный</a:t>
            </a:r>
            <a:r>
              <a:rPr lang="ru-RU" dirty="0" smtClean="0"/>
              <a:t> период для освоения грамматики.</a:t>
            </a:r>
          </a:p>
          <a:p>
            <a:r>
              <a:rPr lang="ru-RU" dirty="0" smtClean="0"/>
              <a:t>Правильная речь облегчает адаптацию к школе.</a:t>
            </a:r>
          </a:p>
          <a:p>
            <a:r>
              <a:rPr lang="ru-RU" dirty="0" smtClean="0"/>
              <a:t>Ошибки в речи могут закрепиться и потребовать коррекции.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02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должны делать родители?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Создавать благоприятную речевую среду.</a:t>
            </a:r>
          </a:p>
          <a:p>
            <a:r>
              <a:rPr lang="ru-RU" dirty="0"/>
              <a:t>Быть примером грамотной речи.</a:t>
            </a:r>
          </a:p>
          <a:p>
            <a:r>
              <a:rPr lang="ru-RU" dirty="0"/>
              <a:t>Стимулировать речевую активность </a:t>
            </a:r>
            <a:r>
              <a:rPr lang="ru-RU" dirty="0" smtClean="0"/>
              <a:t>ребён</a:t>
            </a:r>
            <a:r>
              <a:rPr lang="ru-RU" dirty="0"/>
              <a:t>к</a:t>
            </a:r>
            <a:r>
              <a:rPr lang="ru-RU" dirty="0" smtClean="0"/>
              <a:t>а</a:t>
            </a:r>
            <a:r>
              <a:rPr lang="ru-RU" dirty="0"/>
              <a:t>.</a:t>
            </a:r>
          </a:p>
          <a:p>
            <a:r>
              <a:rPr lang="ru-RU" dirty="0"/>
              <a:t>Тактично исправлять ошибки.</a:t>
            </a:r>
          </a:p>
          <a:p>
            <a:r>
              <a:rPr lang="ru-RU" dirty="0"/>
              <a:t>Развивать словарный запас и грамматические навыки через игру.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889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 smtClean="0">
                <a:effectLst/>
                <a:latin typeface="-apple-system"/>
              </a:rPr>
              <a:t> Как создать благоприятную </a:t>
            </a:r>
            <a:br>
              <a:rPr lang="ru-RU" b="0" i="0" dirty="0" smtClean="0">
                <a:effectLst/>
                <a:latin typeface="-apple-system"/>
              </a:rPr>
            </a:br>
            <a:r>
              <a:rPr lang="ru-RU" b="0" i="0" dirty="0" smtClean="0">
                <a:effectLst/>
                <a:latin typeface="-apple-system"/>
              </a:rPr>
              <a:t>среду?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Говорить грамотно, избегая жаргонов и ошибок.</a:t>
            </a:r>
          </a:p>
          <a:p>
            <a:r>
              <a:rPr lang="ru-RU" dirty="0" smtClean="0"/>
              <a:t>Использовать развёрнутые фразы, а не обрывки.</a:t>
            </a:r>
          </a:p>
          <a:p>
            <a:r>
              <a:rPr lang="ru-RU" dirty="0" smtClean="0"/>
              <a:t>Обсуждать с ребёнком события дня, эмоции, наблюдения.</a:t>
            </a:r>
          </a:p>
          <a:p>
            <a:r>
              <a:rPr lang="ru-RU" dirty="0" smtClean="0"/>
              <a:t>Читать вслух ежедневно (сказки, стихи, познавательные книги).</a:t>
            </a:r>
          </a:p>
          <a:p>
            <a:r>
              <a:rPr lang="ru-RU" dirty="0" smtClean="0"/>
              <a:t>Ограничить пассивное потребление контента (телевизор, гаджеты).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88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 smtClean="0">
                <a:effectLst/>
                <a:latin typeface="-apple-system"/>
              </a:rPr>
              <a:t>Обучающие игры в повседневной жизни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«Один — много»: стол — столы, стул — стулья.</a:t>
            </a:r>
          </a:p>
          <a:p>
            <a:r>
              <a:rPr lang="ru-RU" dirty="0" smtClean="0"/>
              <a:t>«Чей? Чья? Чьё?»: хвост лисы — лисий хвост.</a:t>
            </a:r>
          </a:p>
          <a:p>
            <a:r>
              <a:rPr lang="ru-RU" dirty="0" smtClean="0"/>
              <a:t>«Что делает?»: птица летит, рыба плывёт.</a:t>
            </a:r>
          </a:p>
          <a:p>
            <a:r>
              <a:rPr lang="ru-RU" dirty="0" smtClean="0"/>
              <a:t>«Назови ласково»: дом — домик, кот — котик.</a:t>
            </a:r>
          </a:p>
          <a:p>
            <a:r>
              <a:rPr lang="ru-RU" dirty="0" smtClean="0"/>
              <a:t>Составление предложений по картинке.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88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Тактика мягкого исправления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 критикуйте: вместо «Неправильно!» — «Да, это машинка. А если их две, то это машинки».</a:t>
            </a:r>
          </a:p>
          <a:p>
            <a:r>
              <a:rPr lang="ru-RU" dirty="0" smtClean="0"/>
              <a:t>Повторяйте правильную форму без акцента на ошибке.</a:t>
            </a:r>
          </a:p>
          <a:p>
            <a:r>
              <a:rPr lang="ru-RU" dirty="0" smtClean="0"/>
              <a:t>Используйте игровые ситуации: «Кукла не поняла, повтори, пожалуйста».</a:t>
            </a:r>
          </a:p>
          <a:p>
            <a:r>
              <a:rPr lang="ru-RU" dirty="0" smtClean="0"/>
              <a:t>Хвалите за успехи: «Как красиво ты сказал!».</a:t>
            </a:r>
          </a:p>
        </p:txBody>
      </p:sp>
    </p:spTree>
    <p:extLst>
      <p:ext uri="{BB962C8B-B14F-4D97-AF65-F5344CB8AC3E}">
        <p14:creationId xmlns:p14="http://schemas.microsoft.com/office/powerpoint/2010/main" val="2734889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Чтение как инструмент развития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Выбирайте книги с простым, но грамотным текстом.</a:t>
            </a:r>
          </a:p>
          <a:p>
            <a:r>
              <a:rPr lang="ru-RU" dirty="0" smtClean="0"/>
              <a:t>Задавайте вопросы по сюжету: «Что сделал герой?», «Какой он?».</a:t>
            </a:r>
          </a:p>
          <a:p>
            <a:r>
              <a:rPr lang="ru-RU" dirty="0" smtClean="0"/>
              <a:t>Просите пересказать историю своими словами.</a:t>
            </a:r>
          </a:p>
          <a:p>
            <a:r>
              <a:rPr lang="ru-RU" dirty="0" smtClean="0"/>
              <a:t>Разучивайте короткие стихи — они тренируют ритм и окончания.</a:t>
            </a:r>
          </a:p>
        </p:txBody>
      </p:sp>
    </p:spTree>
    <p:extLst>
      <p:ext uri="{BB962C8B-B14F-4D97-AF65-F5344CB8AC3E}">
        <p14:creationId xmlns:p14="http://schemas.microsoft.com/office/powerpoint/2010/main" val="2250009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Чего ждать в разном возрасте?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92986"/>
              </p:ext>
            </p:extLst>
          </p:nvPr>
        </p:nvGraphicFramePr>
        <p:xfrm>
          <a:off x="179512" y="1699101"/>
          <a:ext cx="7416825" cy="323088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472275"/>
                <a:gridCol w="2472275"/>
                <a:gridCol w="2472275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Возраст</a:t>
                      </a:r>
                      <a:endParaRPr lang="ru-RU" b="0">
                        <a:effectLst/>
                        <a:latin typeface="-apple-system"/>
                      </a:endParaRPr>
                    </a:p>
                  </a:txBody>
                  <a:tcPr marR="18288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Навыки</a:t>
                      </a:r>
                      <a:endParaRPr lang="ru-RU" b="0">
                        <a:effectLst/>
                        <a:latin typeface="-apple-system"/>
                      </a:endParaRPr>
                    </a:p>
                  </a:txBody>
                  <a:tcPr marL="182880" marR="18288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Типичные ошибки</a:t>
                      </a:r>
                      <a:endParaRPr lang="ru-RU" b="0">
                        <a:effectLst/>
                        <a:latin typeface="-apple-system"/>
                      </a:endParaRPr>
                    </a:p>
                  </a:txBody>
                  <a:tcPr marL="182880" marR="182880" marT="60960" marB="6096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3–4 года</a:t>
                      </a:r>
                    </a:p>
                  </a:txBody>
                  <a:tcPr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Согласование существительных и глаголов («я иду»)</a:t>
                      </a:r>
                    </a:p>
                  </a:txBody>
                  <a:tcPr marL="182880"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Неправильное употребление падежей («нет карандашов»)</a:t>
                      </a:r>
                    </a:p>
                  </a:txBody>
                  <a:tcPr marL="182880" marR="182880" marT="60960" marB="6096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4–5 лет</a:t>
                      </a:r>
                    </a:p>
                  </a:txBody>
                  <a:tcPr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Использование прилагательных («большой мяч»)</a:t>
                      </a:r>
                    </a:p>
                  </a:txBody>
                  <a:tcPr marL="182880"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Ошибки в роде («моя ложка» вместо «моя ложка»)</a:t>
                      </a:r>
                    </a:p>
                  </a:txBody>
                  <a:tcPr marL="182880" marR="182880" marT="60960" marB="6096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5–7 лет</a:t>
                      </a:r>
                    </a:p>
                  </a:txBody>
                  <a:tcPr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Сложные предложения, времена глаголов</a:t>
                      </a:r>
                    </a:p>
                  </a:txBody>
                  <a:tcPr marL="182880" marR="182880" marT="60960" marB="60960" anchor="ctr"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Неправильные формы глаголов («бежал» вместо «бежала»)</a:t>
                      </a:r>
                    </a:p>
                  </a:txBody>
                  <a:tcPr marL="182880" marR="182880" marT="60960" marB="6096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00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smtClean="0">
                <a:effectLst/>
                <a:latin typeface="-apple-system"/>
              </a:rPr>
              <a:t>Чего избегать?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0" i="0" dirty="0" smtClean="0">
                <a:effectLst/>
                <a:latin typeface="-apple-system"/>
              </a:rPr>
              <a:t>Чрезмерной критики: «Опять неправильно говоришь!».</a:t>
            </a:r>
          </a:p>
          <a:p>
            <a:r>
              <a:rPr lang="ru-RU" b="0" i="0" dirty="0" smtClean="0">
                <a:effectLst/>
                <a:latin typeface="-apple-system"/>
              </a:rPr>
              <a:t>Подражания детской речи («киса», «</a:t>
            </a:r>
            <a:r>
              <a:rPr lang="ru-RU" b="0" i="0" dirty="0" err="1" smtClean="0">
                <a:effectLst/>
                <a:latin typeface="-apple-system"/>
              </a:rPr>
              <a:t>ням-ням</a:t>
            </a:r>
            <a:r>
              <a:rPr lang="ru-RU" b="0" i="0" dirty="0" smtClean="0">
                <a:effectLst/>
                <a:latin typeface="-apple-system"/>
              </a:rPr>
              <a:t>»).</a:t>
            </a:r>
          </a:p>
          <a:p>
            <a:r>
              <a:rPr lang="ru-RU" b="0" i="0" dirty="0" smtClean="0">
                <a:effectLst/>
                <a:latin typeface="-apple-system"/>
              </a:rPr>
              <a:t>Игнорирования речевых ошибок.</a:t>
            </a:r>
          </a:p>
          <a:p>
            <a:r>
              <a:rPr lang="ru-RU" b="0" i="0" dirty="0" smtClean="0">
                <a:effectLst/>
                <a:latin typeface="-apple-system"/>
              </a:rPr>
              <a:t>Недостатка общения (замена разговором гаджетами).</a:t>
            </a:r>
          </a:p>
          <a:p>
            <a:r>
              <a:rPr lang="ru-RU" b="0" i="0" dirty="0" smtClean="0">
                <a:effectLst/>
                <a:latin typeface="-apple-system"/>
              </a:rPr>
              <a:t>Форсирования темпа: требования сложных конструкций от малышей.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50009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326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Консультация на тему: «Роль родителей в  формировании грамматически правильной речи у  дошкольников» </vt:lpstr>
      <vt:lpstr>Почему это важно?</vt:lpstr>
      <vt:lpstr>Что должны делать родители?</vt:lpstr>
      <vt:lpstr> Как создать благоприятную  среду?</vt:lpstr>
      <vt:lpstr>Обучающие игры в повседневной жизни</vt:lpstr>
      <vt:lpstr>Тактика мягкого исправления</vt:lpstr>
      <vt:lpstr>Чтение как инструмент развития</vt:lpstr>
      <vt:lpstr>Чего ждать в разном возрасте?</vt:lpstr>
      <vt:lpstr>Чего избегать?</vt:lpstr>
      <vt:lpstr> 5 шагов к успеху</vt:lpstr>
      <vt:lpstr>Итоги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на тему: «Роль родителей в  формировании грамматически правильной речи у дошкольников»</dc:title>
  <dc:creator>Acer</dc:creator>
  <cp:lastModifiedBy>Acer</cp:lastModifiedBy>
  <cp:revision>3</cp:revision>
  <dcterms:created xsi:type="dcterms:W3CDTF">2026-02-24T06:49:12Z</dcterms:created>
  <dcterms:modified xsi:type="dcterms:W3CDTF">2026-02-24T07:15:34Z</dcterms:modified>
</cp:coreProperties>
</file>