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81" r:id="rId2"/>
    <p:sldId id="282" r:id="rId3"/>
    <p:sldId id="258" r:id="rId4"/>
    <p:sldId id="259" r:id="rId5"/>
    <p:sldId id="306" r:id="rId6"/>
    <p:sldId id="307" r:id="rId7"/>
    <p:sldId id="262" r:id="rId8"/>
    <p:sldId id="264" r:id="rId9"/>
    <p:sldId id="265" r:id="rId10"/>
    <p:sldId id="266" r:id="rId11"/>
    <p:sldId id="267" r:id="rId12"/>
    <p:sldId id="268" r:id="rId13"/>
    <p:sldId id="285" r:id="rId14"/>
    <p:sldId id="283" r:id="rId15"/>
    <p:sldId id="288" r:id="rId16"/>
    <p:sldId id="286" r:id="rId17"/>
    <p:sldId id="290" r:id="rId18"/>
    <p:sldId id="289" r:id="rId19"/>
    <p:sldId id="291" r:id="rId20"/>
    <p:sldId id="292" r:id="rId21"/>
    <p:sldId id="294" r:id="rId22"/>
    <p:sldId id="293" r:id="rId23"/>
    <p:sldId id="295" r:id="rId24"/>
    <p:sldId id="284" r:id="rId25"/>
    <p:sldId id="297" r:id="rId26"/>
    <p:sldId id="287" r:id="rId27"/>
    <p:sldId id="299" r:id="rId28"/>
    <p:sldId id="298" r:id="rId29"/>
    <p:sldId id="301" r:id="rId30"/>
    <p:sldId id="300" r:id="rId31"/>
    <p:sldId id="303" r:id="rId32"/>
    <p:sldId id="296" r:id="rId33"/>
    <p:sldId id="304" r:id="rId34"/>
    <p:sldId id="302" r:id="rId35"/>
    <p:sldId id="305" r:id="rId36"/>
    <p:sldId id="309" r:id="rId37"/>
    <p:sldId id="308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Rage Italic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7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9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9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DFB59B0-176E-434D-A3E5-A046C22AB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C2B04-1F9E-4A4C-A372-52CEE1BAA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D65D-1001-46DE-B0E5-784E357B5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DE424-E2A9-46F3-B68C-56799032F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021E5-45E4-465A-945D-683E7358E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D020-34C2-4547-8CB5-29CD74525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C31E2-8665-49B7-AC4F-34EB66224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A7D27-CC38-46C6-A1F8-A1801E0D6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5D022-5DFE-488C-A1AD-0FD0C453F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3456B-0540-428C-82D5-779BC98ED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3F704-82BB-489B-B41A-A71024E37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5A51-9809-4328-8722-8DF3DC8D1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B5C4-2A14-4EC6-B9D7-FF6DDF6AB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B3BB9D5-125E-4847-A567-C7F403506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3.jpeg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2.jpeg"/><Relationship Id="rId2" Type="http://schemas.openxmlformats.org/officeDocument/2006/relationships/image" Target="../media/image11.wmf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jpeg"/><Relationship Id="rId11" Type="http://schemas.openxmlformats.org/officeDocument/2006/relationships/image" Target="../media/image27.jpeg"/><Relationship Id="rId5" Type="http://schemas.openxmlformats.org/officeDocument/2006/relationships/image" Target="../media/image14.wmf"/><Relationship Id="rId15" Type="http://schemas.openxmlformats.org/officeDocument/2006/relationships/image" Target="../media/image24.jpeg"/><Relationship Id="rId10" Type="http://schemas.openxmlformats.org/officeDocument/2006/relationships/image" Target="../media/image20.jpeg"/><Relationship Id="rId4" Type="http://schemas.openxmlformats.org/officeDocument/2006/relationships/image" Target="../media/image13.wmf"/><Relationship Id="rId9" Type="http://schemas.openxmlformats.org/officeDocument/2006/relationships/image" Target="../media/image19.wmf"/><Relationship Id="rId1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3.jpeg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2.jpeg"/><Relationship Id="rId2" Type="http://schemas.openxmlformats.org/officeDocument/2006/relationships/image" Target="../media/image11.wmf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jpeg"/><Relationship Id="rId11" Type="http://schemas.openxmlformats.org/officeDocument/2006/relationships/image" Target="../media/image27.jpeg"/><Relationship Id="rId5" Type="http://schemas.openxmlformats.org/officeDocument/2006/relationships/image" Target="../media/image14.wmf"/><Relationship Id="rId15" Type="http://schemas.openxmlformats.org/officeDocument/2006/relationships/image" Target="../media/image24.jpeg"/><Relationship Id="rId10" Type="http://schemas.openxmlformats.org/officeDocument/2006/relationships/image" Target="../media/image20.jpeg"/><Relationship Id="rId4" Type="http://schemas.openxmlformats.org/officeDocument/2006/relationships/image" Target="../media/image13.wmf"/><Relationship Id="rId9" Type="http://schemas.openxmlformats.org/officeDocument/2006/relationships/image" Target="../media/image19.wmf"/><Relationship Id="rId1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2.jpeg"/><Relationship Id="rId3" Type="http://schemas.openxmlformats.org/officeDocument/2006/relationships/audio" Target="file:///C:\Documents%20and%20Settings\1\&#1056;&#1072;&#1073;&#1086;&#1095;&#1080;&#1081;%20&#1089;&#1090;&#1086;&#1083;\&#1053;&#1054;&#1042;&#1054;&#1045;\&#1047;&#1074;&#1091;&#1082;%203.wav" TargetMode="External"/><Relationship Id="rId21" Type="http://schemas.openxmlformats.org/officeDocument/2006/relationships/image" Target="../media/image24.jpeg"/><Relationship Id="rId7" Type="http://schemas.openxmlformats.org/officeDocument/2006/relationships/image" Target="../media/image28.png"/><Relationship Id="rId12" Type="http://schemas.openxmlformats.org/officeDocument/2006/relationships/image" Target="../media/image26.jpeg"/><Relationship Id="rId17" Type="http://schemas.openxmlformats.org/officeDocument/2006/relationships/image" Target="../media/image27.jpeg"/><Relationship Id="rId2" Type="http://schemas.openxmlformats.org/officeDocument/2006/relationships/audio" Target="file:///C:\Documents%20and%20Settings\1\&#1056;&#1072;&#1073;&#1086;&#1095;&#1080;&#1081;%20&#1089;&#1090;&#1086;&#1083;\&#1053;&#1054;&#1042;&#1054;&#1045;\&#1047;&#1074;&#1091;&#1082;%204.wav" TargetMode="External"/><Relationship Id="rId16" Type="http://schemas.openxmlformats.org/officeDocument/2006/relationships/image" Target="../media/image20.jpeg"/><Relationship Id="rId20" Type="http://schemas.openxmlformats.org/officeDocument/2006/relationships/image" Target="../media/image18.jpeg"/><Relationship Id="rId1" Type="http://schemas.openxmlformats.org/officeDocument/2006/relationships/audio" Target="file:///C:\Documents%20and%20Settings\1\&#1056;&#1072;&#1073;&#1086;&#1095;&#1080;&#1081;%20&#1089;&#1090;&#1086;&#1083;\&#1053;&#1054;&#1042;&#1054;&#1045;\&#1047;&#1074;&#1091;&#1082;%205.wav" TargetMode="Externa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14.wmf"/><Relationship Id="rId5" Type="http://schemas.openxmlformats.org/officeDocument/2006/relationships/audio" Target="file:///C:\Documents%20and%20Settings\1\&#1056;&#1072;&#1073;&#1086;&#1095;&#1080;&#1081;%20&#1089;&#1090;&#1086;&#1083;\&#1053;&#1054;&#1042;&#1054;&#1045;\&#1047;&#1074;&#1091;&#1082;%201.wav" TargetMode="External"/><Relationship Id="rId15" Type="http://schemas.openxmlformats.org/officeDocument/2006/relationships/image" Target="../media/image19.wmf"/><Relationship Id="rId10" Type="http://schemas.openxmlformats.org/officeDocument/2006/relationships/image" Target="../media/image13.wmf"/><Relationship Id="rId19" Type="http://schemas.openxmlformats.org/officeDocument/2006/relationships/image" Target="../media/image23.jpeg"/><Relationship Id="rId4" Type="http://schemas.openxmlformats.org/officeDocument/2006/relationships/audio" Target="file:///C:\Documents%20and%20Settings\1\&#1056;&#1072;&#1073;&#1086;&#1095;&#1080;&#1081;%20&#1089;&#1090;&#1086;&#1083;\&#1053;&#1054;&#1042;&#1054;&#1045;\&#1047;&#1074;&#1091;&#1082;%202.wav" TargetMode="External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25.jpeg"/><Relationship Id="rId18" Type="http://schemas.openxmlformats.org/officeDocument/2006/relationships/image" Target="../media/image14.wmf"/><Relationship Id="rId3" Type="http://schemas.openxmlformats.org/officeDocument/2006/relationships/image" Target="../media/image28.png"/><Relationship Id="rId7" Type="http://schemas.openxmlformats.org/officeDocument/2006/relationships/image" Target="../media/image20.jpeg"/><Relationship Id="rId12" Type="http://schemas.openxmlformats.org/officeDocument/2006/relationships/image" Target="../media/image24.jpeg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2.wmf"/><Relationship Id="rId1" Type="http://schemas.openxmlformats.org/officeDocument/2006/relationships/audio" Target="file:///C:\Documents%20and%20Settings\1\&#1056;&#1072;&#1073;&#1086;&#1095;&#1080;&#1081;%20&#1089;&#1090;&#1086;&#1083;\&#1053;&#1054;&#1042;&#1054;&#1045;\&#1047;&#1074;&#1091;&#1082;%206.wav" TargetMode="External"/><Relationship Id="rId6" Type="http://schemas.openxmlformats.org/officeDocument/2006/relationships/image" Target="../media/image19.wmf"/><Relationship Id="rId11" Type="http://schemas.openxmlformats.org/officeDocument/2006/relationships/image" Target="../media/image18.jpeg"/><Relationship Id="rId5" Type="http://schemas.openxmlformats.org/officeDocument/2006/relationships/image" Target="../media/image17.wmf"/><Relationship Id="rId15" Type="http://schemas.openxmlformats.org/officeDocument/2006/relationships/image" Target="../media/image11.wmf"/><Relationship Id="rId10" Type="http://schemas.openxmlformats.org/officeDocument/2006/relationships/image" Target="../media/image23.jpeg"/><Relationship Id="rId4" Type="http://schemas.openxmlformats.org/officeDocument/2006/relationships/image" Target="../media/image26.jpeg"/><Relationship Id="rId9" Type="http://schemas.openxmlformats.org/officeDocument/2006/relationships/image" Target="../media/image22.jpeg"/><Relationship Id="rId14" Type="http://schemas.openxmlformats.org/officeDocument/2006/relationships/image" Target="../media/image1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11.wmf"/><Relationship Id="rId3" Type="http://schemas.openxmlformats.org/officeDocument/2006/relationships/image" Target="../media/image17.wmf"/><Relationship Id="rId7" Type="http://schemas.openxmlformats.org/officeDocument/2006/relationships/image" Target="../media/image22.jpeg"/><Relationship Id="rId12" Type="http://schemas.openxmlformats.org/officeDocument/2006/relationships/image" Target="../media/image16.wmf"/><Relationship Id="rId2" Type="http://schemas.openxmlformats.org/officeDocument/2006/relationships/image" Target="../media/image26.jpeg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11" Type="http://schemas.openxmlformats.org/officeDocument/2006/relationships/image" Target="../media/image25.jpeg"/><Relationship Id="rId5" Type="http://schemas.openxmlformats.org/officeDocument/2006/relationships/image" Target="../media/image20.jpeg"/><Relationship Id="rId15" Type="http://schemas.openxmlformats.org/officeDocument/2006/relationships/image" Target="../media/image13.wmf"/><Relationship Id="rId10" Type="http://schemas.openxmlformats.org/officeDocument/2006/relationships/image" Target="../media/image24.jpeg"/><Relationship Id="rId4" Type="http://schemas.openxmlformats.org/officeDocument/2006/relationships/image" Target="../media/image19.wmf"/><Relationship Id="rId9" Type="http://schemas.openxmlformats.org/officeDocument/2006/relationships/image" Target="../media/image18.jpeg"/><Relationship Id="rId14" Type="http://schemas.openxmlformats.org/officeDocument/2006/relationships/image" Target="../media/image1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060575"/>
            <a:ext cx="7772400" cy="1462088"/>
          </a:xfrm>
        </p:spPr>
        <p:txBody>
          <a:bodyPr/>
          <a:lstStyle/>
          <a:p>
            <a:pPr eaLnBrk="1" hangingPunct="1"/>
            <a:r>
              <a:rPr lang="ru-RU" smtClean="0"/>
              <a:t>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1989138"/>
            <a:ext cx="6589712" cy="2232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6000" smtClean="0">
                <a:solidFill>
                  <a:schemeClr val="tx2"/>
                </a:solidFill>
              </a:rPr>
              <a:t>Индивидуальное</a:t>
            </a:r>
          </a:p>
          <a:p>
            <a:pPr eaLnBrk="1" hangingPunct="1">
              <a:lnSpc>
                <a:spcPct val="80000"/>
              </a:lnSpc>
            </a:pPr>
            <a:endParaRPr lang="ru-RU" sz="6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6000" smtClean="0">
                <a:solidFill>
                  <a:schemeClr val="tx2"/>
                </a:solidFill>
              </a:rPr>
              <a:t>логопедическое    занятие</a:t>
            </a:r>
          </a:p>
          <a:p>
            <a:pPr eaLnBrk="1" hangingPunct="1">
              <a:lnSpc>
                <a:spcPct val="80000"/>
              </a:lnSpc>
            </a:pPr>
            <a:endParaRPr lang="ru-RU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755650" y="188913"/>
            <a:ext cx="7200900" cy="66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   С горки по дорожке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 Едут в город …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- </a:t>
            </a:r>
            <a:r>
              <a:rPr lang="ru-RU" sz="2400" i="1">
                <a:latin typeface="Tahoma" pitchFamily="34" charset="0"/>
              </a:rPr>
              <a:t>Тебе известно, что такое дрожки?</a:t>
            </a:r>
            <a:br>
              <a:rPr lang="ru-RU" sz="2400" i="1">
                <a:latin typeface="Tahoma" pitchFamily="34" charset="0"/>
              </a:rPr>
            </a:br>
            <a:r>
              <a:rPr lang="ru-RU" sz="2400" i="1">
                <a:latin typeface="Tahoma" pitchFamily="34" charset="0"/>
              </a:rPr>
              <a:t>        Как сказать иначе?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   Скок, скок, поскок,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 Молодой …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- </a:t>
            </a:r>
            <a:r>
              <a:rPr lang="ru-RU" sz="2400" i="1">
                <a:latin typeface="Tahoma" pitchFamily="34" charset="0"/>
              </a:rPr>
              <a:t>Какую птицу так ласково назвали?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   Начинает с пудры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 Наша мама утро.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 Чтоб слегка припудрить нос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 Нужна маме …  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-</a:t>
            </a:r>
            <a:r>
              <a:rPr lang="ru-RU" sz="2400" i="1">
                <a:latin typeface="Tahoma" pitchFamily="34" charset="0"/>
              </a:rPr>
              <a:t>А твоя мама пользуется пудрой или                  </a:t>
            </a:r>
            <a:br>
              <a:rPr lang="ru-RU" sz="2400" i="1">
                <a:latin typeface="Tahoma" pitchFamily="34" charset="0"/>
              </a:rPr>
            </a:br>
            <a:r>
              <a:rPr lang="ru-RU" sz="2400" i="1">
                <a:latin typeface="Tahoma" pitchFamily="34" charset="0"/>
              </a:rPr>
              <a:t>      какой-нибудь другой косметикой?</a:t>
            </a:r>
            <a:r>
              <a:rPr lang="ru-RU">
                <a:latin typeface="Tahoma" pitchFamily="34" charset="0"/>
              </a:rPr>
              <a:t>       </a:t>
            </a:r>
          </a:p>
        </p:txBody>
      </p:sp>
      <p:pic>
        <p:nvPicPr>
          <p:cNvPr id="114693" name="Picture 5" descr="MCj035047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76250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4" name="Picture 6" descr="дроз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21336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5" name="Picture 7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4365625"/>
            <a:ext cx="122396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5000" fill="hold"/>
                                        <p:tgtEl>
                                          <p:spTgt spid="1146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7920037" cy="573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   Леса наши щедры –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       Дают орешки …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</a:t>
            </a:r>
            <a:r>
              <a:rPr lang="ru-RU" sz="2400" i="1">
                <a:latin typeface="Tahoma" pitchFamily="34" charset="0"/>
              </a:rPr>
              <a:t>- Кедры – это хвойные или</a:t>
            </a:r>
            <a:br>
              <a:rPr lang="ru-RU" sz="2400" i="1">
                <a:latin typeface="Tahoma" pitchFamily="34" charset="0"/>
              </a:rPr>
            </a:br>
            <a:r>
              <a:rPr lang="ru-RU" sz="2400" i="1">
                <a:latin typeface="Tahoma" pitchFamily="34" charset="0"/>
              </a:rPr>
              <a:t>      лиственные деревья?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Миша, Гоша и Илья –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Закадычные …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   </a:t>
            </a:r>
            <a:r>
              <a:rPr lang="ru-RU" sz="2400" i="1">
                <a:latin typeface="Tahoma" pitchFamily="34" charset="0"/>
              </a:rPr>
              <a:t>- Как ты понимаешь слово</a:t>
            </a:r>
            <a:br>
              <a:rPr lang="ru-RU" sz="2400" i="1">
                <a:latin typeface="Tahoma" pitchFamily="34" charset="0"/>
              </a:rPr>
            </a:br>
            <a:r>
              <a:rPr lang="ru-RU" sz="2400" i="1">
                <a:latin typeface="Tahoma" pitchFamily="34" charset="0"/>
              </a:rPr>
              <a:t>      «закадычные»?</a:t>
            </a:r>
          </a:p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Не страшна любая  служба,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>Если есть меж вами … </a:t>
            </a:r>
          </a:p>
        </p:txBody>
      </p:sp>
      <p:pic>
        <p:nvPicPr>
          <p:cNvPr id="115717" name="Picture 5" descr="MPj040122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692150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8" name="Picture 6" descr="MPj026268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2232025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9" name="Picture 7" descr="MPj028948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4652963"/>
            <a:ext cx="25923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615632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611188" y="0"/>
            <a:ext cx="7993062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  </a:t>
            </a:r>
          </a:p>
          <a:p>
            <a:r>
              <a:rPr lang="ru-RU">
                <a:latin typeface="Tahoma" pitchFamily="34" charset="0"/>
              </a:rPr>
              <a:t>       На машину денег нет –</a:t>
            </a:r>
          </a:p>
          <a:p>
            <a:r>
              <a:rPr lang="ru-RU">
                <a:latin typeface="Tahoma" pitchFamily="34" charset="0"/>
              </a:rPr>
              <a:t>       Купил Алеша …</a:t>
            </a:r>
          </a:p>
          <a:p>
            <a:endParaRPr lang="ru-RU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   </a:t>
            </a:r>
            <a:r>
              <a:rPr lang="ru-RU" sz="2400" i="1">
                <a:latin typeface="Tahoma" pitchFamily="34" charset="0"/>
              </a:rPr>
              <a:t>- Как ты думаешь, что называют</a:t>
            </a:r>
          </a:p>
          <a:p>
            <a:r>
              <a:rPr lang="ru-RU" sz="2400" i="1">
                <a:latin typeface="Tahoma" pitchFamily="34" charset="0"/>
              </a:rPr>
              <a:t>     драндулетом?</a:t>
            </a:r>
          </a:p>
          <a:p>
            <a:endParaRPr lang="ru-RU" sz="2400" i="1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Если колечко имеет ценность,</a:t>
            </a:r>
          </a:p>
          <a:p>
            <a:r>
              <a:rPr lang="ru-RU">
                <a:latin typeface="Tahoma" pitchFamily="34" charset="0"/>
              </a:rPr>
              <a:t>Это колечко уже …</a:t>
            </a:r>
          </a:p>
          <a:p>
            <a:r>
              <a:rPr lang="ru-RU" sz="2400" i="1">
                <a:latin typeface="Tahoma" pitchFamily="34" charset="0"/>
              </a:rPr>
              <a:t>    </a:t>
            </a:r>
          </a:p>
          <a:p>
            <a:r>
              <a:rPr lang="ru-RU" sz="2400" i="1">
                <a:latin typeface="Tahoma" pitchFamily="34" charset="0"/>
              </a:rPr>
              <a:t>    - Какие вещи называют </a:t>
            </a:r>
          </a:p>
          <a:p>
            <a:r>
              <a:rPr lang="ru-RU" sz="2400" i="1">
                <a:latin typeface="Tahoma" pitchFamily="34" charset="0"/>
              </a:rPr>
              <a:t>      драгоценными?</a:t>
            </a:r>
          </a:p>
          <a:p>
            <a:endParaRPr lang="ru-RU" sz="2400" i="1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Приходя на день рожденья,</a:t>
            </a:r>
          </a:p>
          <a:p>
            <a:r>
              <a:rPr lang="ru-RU">
                <a:latin typeface="Tahoma" pitchFamily="34" charset="0"/>
              </a:rPr>
              <a:t>Готовь другу…  </a:t>
            </a:r>
          </a:p>
        </p:txBody>
      </p:sp>
      <p:pic>
        <p:nvPicPr>
          <p:cNvPr id="116742" name="Picture 6" descr="драндул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260350"/>
            <a:ext cx="201612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43" name="Picture 7" descr="драгоценност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2492375"/>
            <a:ext cx="13731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44" name="Picture 8" descr="поздоавл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50" y="4984750"/>
            <a:ext cx="121126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167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67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67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7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67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67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67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67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67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картинки первого ряда, произнося каждое слово  трижды,   четко проговаривая звук </a:t>
            </a:r>
            <a:r>
              <a:rPr lang="en-US" sz="3600" smtClean="0"/>
              <a:t>[</a:t>
            </a:r>
            <a:r>
              <a:rPr lang="ru-RU" sz="3600" smtClean="0"/>
              <a:t>р</a:t>
            </a:r>
            <a:r>
              <a:rPr lang="en-US" sz="3600" smtClean="0"/>
              <a:t>]</a:t>
            </a:r>
            <a:r>
              <a:rPr lang="ru-RU" sz="3600" smtClean="0"/>
              <a:t>.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964612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593725"/>
            <a:ext cx="9036050" cy="6264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ahoma" pitchFamily="34" charset="0"/>
              </a:rPr>
              <a:t>  </a:t>
            </a:r>
          </a:p>
        </p:txBody>
      </p:sp>
      <p:pic>
        <p:nvPicPr>
          <p:cNvPr id="132100" name="Picture 4" descr="MCj023244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1439863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1" name="Picture 5" descr="MCj02824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341438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2" name="Picture 6" descr="MCj033474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1412875"/>
            <a:ext cx="1512887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3" name="Picture 7" descr="MCj035844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669342">
            <a:off x="5435600" y="1341438"/>
            <a:ext cx="1516063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MCj038715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90805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MCj022520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313" y="2924175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0" descr="MCj0350477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613" y="32845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1" descr="MCj0215058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5963" y="32131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2" descr="MPj0401229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MPj026268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288" y="5300663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 descr="MPj028948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84438" y="53006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5" descr="драндулет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00563" y="5300663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 descr="дрозд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11638" y="3141663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7" descr="драгоценность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27763" y="51577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18" descr="поздоавление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40650" y="5013325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39750" y="1889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50825" y="158750"/>
            <a:ext cx="8424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tx2"/>
                </a:solidFill>
                <a:latin typeface="Tahoma" pitchFamily="34" charset="0"/>
              </a:rPr>
              <a:t>        ПРОИЗНОШЕНИЕ СЛОВ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3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4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7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9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1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1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2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3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4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5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6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картинки второго ряда, произнося каждое слово дважды –поочередно громко и тихо.</a:t>
            </a:r>
          </a:p>
          <a:p>
            <a:pPr eaLnBrk="1" hangingPunct="1"/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964612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93725"/>
            <a:ext cx="9036050" cy="6264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ahoma" pitchFamily="34" charset="0"/>
              </a:rPr>
              <a:t>  </a:t>
            </a:r>
          </a:p>
        </p:txBody>
      </p:sp>
      <p:pic>
        <p:nvPicPr>
          <p:cNvPr id="18436" name="Picture 4" descr="MCj023244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1439863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MCj02824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341438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MCj033474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1412875"/>
            <a:ext cx="1512887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 descr="MCj035844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669342">
            <a:off x="5435600" y="1341438"/>
            <a:ext cx="1516063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MCj038715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90805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7" name="Picture 9" descr="MCj022520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313" y="2924175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8" name="Picture 10" descr="MCj0350477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613" y="32845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9" name="Picture 11" descr="MCj0215058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5963" y="32131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80" name="Picture 12" descr="MPj0401229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3" descr="MPj026268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288" y="5300663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MPj028948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84438" y="53006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драндулет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00563" y="5300663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84" name="Picture 16" descr="дрозд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11638" y="3141663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7" descr="драгоценность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27763" y="51577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18" descr="поздоавление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40650" y="5013325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39750" y="1889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50825" y="158750"/>
            <a:ext cx="8424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tx2"/>
                </a:solidFill>
                <a:latin typeface="Tahoma" pitchFamily="34" charset="0"/>
              </a:rPr>
              <a:t>        ПРОИЗНОШЕНИЕ СЛОВ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51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517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351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517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351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3518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351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3517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351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3518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картинки третьего ряда, произнося и отхлопывая каждый  слог в слове.</a:t>
            </a:r>
          </a:p>
          <a:p>
            <a:pPr eaLnBrk="1" hangingPunct="1">
              <a:buFont typeface="Wingdings" pitchFamily="2" charset="2"/>
              <a:buNone/>
            </a:pP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65" name="Звук 5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39200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64" name="Звук 4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688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63" name="Звук 3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3800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62" name="Звук 2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2138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61" name="Звук 1.wav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550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964612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0" y="593725"/>
            <a:ext cx="9036050" cy="6264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ahoma" pitchFamily="34" charset="0"/>
              </a:rPr>
              <a:t>  </a:t>
            </a:r>
          </a:p>
        </p:txBody>
      </p:sp>
      <p:pic>
        <p:nvPicPr>
          <p:cNvPr id="20489" name="Picture 4" descr="MCj0232446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1341438"/>
            <a:ext cx="1439863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5" descr="MCj0282442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1341438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6" descr="MCj0334740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838" y="1412875"/>
            <a:ext cx="1512887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7" descr="MCj0358445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0669342">
            <a:off x="5435600" y="1341438"/>
            <a:ext cx="1516063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8" descr="MCj0387157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35825" y="90805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9" descr="MCj0225200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2924175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10" descr="MCj0350477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79613" y="32845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11" descr="MCj0215058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95963" y="32131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2" descr="MPj0401229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53" name="Picture 13" descr="MPj02626890000[1]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95288" y="5300663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54" name="Picture 14" descr="MPj02894800000[1]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484438" y="53006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55" name="Picture 15" descr="драндулет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500563" y="5300663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1" name="Picture 16" descr="дрозд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211638" y="3141663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57" name="Picture 17" descr="драгоценность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227763" y="51577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58" name="Picture 18" descr="поздоавление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740650" y="5013325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4" name="Text Box 19"/>
          <p:cNvSpPr txBox="1">
            <a:spLocks noChangeArrowheads="1"/>
          </p:cNvSpPr>
          <p:nvPr/>
        </p:nvSpPr>
        <p:spPr bwMode="auto">
          <a:xfrm>
            <a:off x="539750" y="1889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20505" name="Text Box 20"/>
          <p:cNvSpPr txBox="1">
            <a:spLocks noChangeArrowheads="1"/>
          </p:cNvSpPr>
          <p:nvPr/>
        </p:nvSpPr>
        <p:spPr bwMode="auto">
          <a:xfrm>
            <a:off x="250825" y="158750"/>
            <a:ext cx="8424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tx2"/>
                </a:solidFill>
                <a:latin typeface="Tahoma" pitchFamily="34" charset="0"/>
              </a:rPr>
              <a:t>        ПРОИЗНОШЕНИЕ СЛОВ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347" fill="hold"/>
                                        <p:tgtEl>
                                          <p:spTgt spid="1382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3825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1234" fill="hold"/>
                                        <p:tgtEl>
                                          <p:spTgt spid="1382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3825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2299" fill="hold"/>
                                        <p:tgtEl>
                                          <p:spTgt spid="138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3825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3153" fill="hold"/>
                                        <p:tgtEl>
                                          <p:spTgt spid="1382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13825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4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4023" fill="hold"/>
                                        <p:tgtEl>
                                          <p:spTgt spid="1382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13825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61"/>
                </p:tgtEl>
              </p:cMediaNode>
            </p:audio>
            <p:audio>
              <p:cMediaNode>
                <p:cTn id="9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62"/>
                </p:tgtEl>
              </p:cMediaNode>
            </p:audio>
            <p:audio>
              <p:cMediaNode>
                <p:cTn id="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63"/>
                </p:tgtEl>
              </p:cMediaNode>
            </p:audio>
            <p:audio>
              <p:cMediaNode>
                <p:cTn id="9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64"/>
                </p:tgtEl>
              </p:cMediaNode>
            </p:audio>
            <p:audio>
              <p:cMediaNode>
                <p:cTn id="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65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Из слов второго ряда назови те,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в которых звукосочетание </a:t>
            </a:r>
            <a:r>
              <a:rPr lang="en-US" sz="3600" smtClean="0"/>
              <a:t>[</a:t>
            </a:r>
            <a:r>
              <a:rPr lang="ru-RU" sz="3600" smtClean="0"/>
              <a:t>др</a:t>
            </a:r>
            <a:r>
              <a:rPr lang="en-US" sz="3600" smtClean="0"/>
              <a:t>] </a:t>
            </a:r>
            <a:r>
              <a:rPr lang="ru-RU" sz="3600" smtClean="0"/>
              <a:t>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начале слова.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ОБ  АВТОРЕ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04048" y="2743200"/>
            <a:ext cx="3810000" cy="411480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Кондрус Татьяна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  Ивановна</a:t>
            </a:r>
          </a:p>
          <a:p>
            <a:pPr eaLnBrk="1" hangingPunct="1"/>
            <a:r>
              <a:rPr lang="ru-RU" dirty="0" smtClean="0"/>
              <a:t>Учитель-логопед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МБДОУ </a:t>
            </a:r>
            <a:r>
              <a:rPr lang="ru-RU" dirty="0" err="1" smtClean="0"/>
              <a:t>д</a:t>
            </a:r>
            <a:r>
              <a:rPr lang="ru-RU" dirty="0" smtClean="0"/>
              <a:t>/с № 18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г. Зеленогорска</a:t>
            </a:r>
            <a:endParaRPr lang="ru-RU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145088" y="2017713"/>
            <a:ext cx="3810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182688" y="4151313"/>
            <a:ext cx="3810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ru-RU" sz="2400">
              <a:latin typeface="Tahoma" pitchFamily="34" charset="0"/>
            </a:endParaRPr>
          </a:p>
        </p:txBody>
      </p:sp>
      <p:pic>
        <p:nvPicPr>
          <p:cNvPr id="1026" name="Picture 2" descr="E:\Кундус Т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348880"/>
            <a:ext cx="2570624" cy="3861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315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321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41326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2544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413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13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413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В третьем ряду найди слово, 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котором звукосочетание </a:t>
            </a:r>
            <a:r>
              <a:rPr lang="en-US" sz="3600" smtClean="0"/>
              <a:t>[</a:t>
            </a:r>
            <a:r>
              <a:rPr lang="ru-RU" sz="3600" smtClean="0"/>
              <a:t>др</a:t>
            </a:r>
            <a:r>
              <a:rPr lang="en-US" sz="3600" smtClean="0"/>
              <a:t>] </a:t>
            </a:r>
            <a:r>
              <a:rPr lang="ru-RU" sz="3600" smtClean="0"/>
              <a:t>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середине слова.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47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90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92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8128000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слово, соответствующее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трем хлопкам.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0" name="Звук 6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5516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" descr="MCj038715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 descr="MCj0350477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 descr="MCj0215058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5" descr="MPj0401229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6" descr="MPj0262689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7" descr="MPj028948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8" name="Picture 8" descr="драндулет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9" descr="дрозд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10" descr="драгоценность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11" descr="поздоавление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6639" name="Picture 14" descr="MCj0225200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6641" name="Picture 16" descr="MCj0232446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2" name="Picture 17" descr="MCj0282442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3" name="Picture 18" descr="MCj03347400000[1]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4" name="Picture 19" descr="MCj03584450000[1]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0" fill="hold"/>
                                        <p:tgtEl>
                                          <p:spTgt spid="1331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4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213100"/>
            <a:ext cx="8415338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 Назови слова первого ряда ласково.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8686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6208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209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210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211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620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620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362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621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3619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213100"/>
            <a:ext cx="8415338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слова, имеющие отношение к слову «друг».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462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463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34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36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7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8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9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213100"/>
            <a:ext cx="8415338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слова, имеющие отношение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  к передвижению по дороге.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title"/>
          </p:nvPr>
        </p:nvSpPr>
        <p:spPr>
          <a:xfrm>
            <a:off x="1150938" y="-242888"/>
            <a:ext cx="7793037" cy="1584326"/>
          </a:xfrm>
        </p:spPr>
        <p:txBody>
          <a:bodyPr/>
          <a:lstStyle/>
          <a:p>
            <a:pPr eaLnBrk="1" hangingPunct="1"/>
            <a:r>
              <a:rPr lang="ru-RU" smtClean="0"/>
              <a:t>         Звук  </a:t>
            </a:r>
            <a:r>
              <a:rPr lang="en-US" smtClean="0"/>
              <a:t>[</a:t>
            </a:r>
            <a:r>
              <a:rPr lang="ru-RU" smtClean="0"/>
              <a:t>Р</a:t>
            </a:r>
            <a:r>
              <a:rPr lang="en-US" smtClean="0"/>
              <a:t>]</a:t>
            </a:r>
            <a:endParaRPr lang="ru-RU" smtClean="0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637463" cy="4148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        ЦЕЛИ ЗАНЯТИЯ :</a:t>
            </a:r>
          </a:p>
          <a:p>
            <a:pPr eaLnBrk="1" hangingPunct="1"/>
            <a:r>
              <a:rPr lang="ru-RU" smtClean="0"/>
              <a:t>Закрепление четкого произнесения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  звука</a:t>
            </a:r>
            <a:r>
              <a:rPr lang="en-US" smtClean="0"/>
              <a:t> [</a:t>
            </a:r>
            <a:r>
              <a:rPr lang="ru-RU" smtClean="0"/>
              <a:t>Р</a:t>
            </a:r>
            <a:r>
              <a:rPr lang="en-US" smtClean="0"/>
              <a:t>]</a:t>
            </a:r>
            <a:r>
              <a:rPr lang="ru-RU" smtClean="0"/>
              <a:t> в слогах и словах.</a:t>
            </a:r>
          </a:p>
          <a:p>
            <a:pPr eaLnBrk="1" hangingPunct="1"/>
            <a:r>
              <a:rPr lang="ru-RU" smtClean="0"/>
              <a:t>Обогащение словаря, уточнение семантики слов.</a:t>
            </a:r>
          </a:p>
          <a:p>
            <a:pPr eaLnBrk="1" hangingPunct="1"/>
            <a:r>
              <a:rPr lang="ru-RU" smtClean="0"/>
              <a:t>Обучение отгадыванию загадок с опорой на стихотворную рифму.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3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3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3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3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07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512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9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2782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2784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5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6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7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213100"/>
            <a:ext cx="8415338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слово, обозначающее деревья.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3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4830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4832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3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4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5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387350"/>
            <a:ext cx="7793037" cy="1439863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ru-RU" sz="3600" smtClean="0"/>
              <a:t>ПРОИЗНОШЕНИЕ СЛОВ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213100"/>
            <a:ext cx="8415338" cy="4365625"/>
          </a:xfrm>
        </p:spPr>
        <p:txBody>
          <a:bodyPr/>
          <a:lstStyle/>
          <a:p>
            <a:pPr eaLnBrk="1" hangingPunct="1"/>
            <a:r>
              <a:rPr lang="ru-RU" sz="3600" smtClean="0"/>
              <a:t>Назови слово, обозначающее птицу.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MCj038715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836613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 descr="MCj0350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068638"/>
            <a:ext cx="16573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 descr="MCj021505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12239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5" descr="MPj040122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2924175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 descr="MPj026268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5157788"/>
            <a:ext cx="1511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 descr="MPj028948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5084763"/>
            <a:ext cx="1584325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8" descr="драндулет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5157788"/>
            <a:ext cx="1257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561" name="Picture 9" descr="дрозд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175" y="2997200"/>
            <a:ext cx="12700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0" descr="драгоценност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1863" y="4941888"/>
            <a:ext cx="91757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1" descr="поздоавление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1725" y="4941888"/>
            <a:ext cx="10239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11188" y="260350"/>
            <a:ext cx="766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        </a:t>
            </a:r>
            <a:r>
              <a:rPr lang="ru-RU" sz="3600">
                <a:solidFill>
                  <a:schemeClr val="tx2"/>
                </a:solidFill>
                <a:latin typeface="Tahoma" pitchFamily="34" charset="0"/>
              </a:rPr>
              <a:t>ПРОИЗНОШЕНИЕ  СЛОВ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0" y="1125538"/>
            <a:ext cx="7380288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78" name="Picture 14" descr="MCj0225200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288" y="2852738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23850" y="620713"/>
            <a:ext cx="7921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80" name="Picture 16" descr="MCj0232446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1268413"/>
            <a:ext cx="1439862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1" name="Picture 17" descr="MCj0282442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38" y="11969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2" name="Picture 18" descr="MCj03347400000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275" y="1196975"/>
            <a:ext cx="15128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3" name="Picture 19" descr="MCj0358445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669342">
            <a:off x="5580063" y="1196975"/>
            <a:ext cx="151606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88913"/>
            <a:ext cx="7612062" cy="1152525"/>
          </a:xfrm>
        </p:spPr>
        <p:txBody>
          <a:bodyPr/>
          <a:lstStyle/>
          <a:p>
            <a:pPr eaLnBrk="1" hangingPunct="1"/>
            <a:r>
              <a:rPr lang="ru-RU" sz="4000" smtClean="0"/>
              <a:t>   Домашнее задание: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636838"/>
            <a:ext cx="8270875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   </a:t>
            </a:r>
            <a:r>
              <a:rPr lang="ru-RU" b="1" smtClean="0">
                <a:latin typeface="Arial" charset="0"/>
              </a:rPr>
              <a:t>Дома, вслед за мамой, произнеси слова со звукосочетанием [др]. Если слово тебе будет непонятно, скажи об этом маме, попроси, чтобы она тебе объяснила его значение. Помни о правильном произнесении звука [р].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latin typeface="Arial" charset="0"/>
              </a:rPr>
              <a:t>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03350" y="1484313"/>
            <a:ext cx="5905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-387350"/>
            <a:ext cx="7793037" cy="1871663"/>
          </a:xfrm>
        </p:spPr>
        <p:txBody>
          <a:bodyPr/>
          <a:lstStyle/>
          <a:p>
            <a:pPr eaLnBrk="1" hangingPunct="1"/>
            <a:r>
              <a:rPr lang="ru-RU" smtClean="0"/>
              <a:t>  Карточка для домашнего      </a:t>
            </a:r>
            <a:br>
              <a:rPr lang="ru-RU" smtClean="0"/>
            </a:br>
            <a:r>
              <a:rPr lang="ru-RU" smtClean="0"/>
              <a:t>           задания: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417513" y="2343150"/>
            <a:ext cx="8307387" cy="3643313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latin typeface="Tahoma" pitchFamily="34" charset="0"/>
              </a:rPr>
              <a:t>   Драть, драка, драма, дратва, драгун, дракон,</a:t>
            </a:r>
          </a:p>
          <a:p>
            <a:pPr algn="ctr"/>
            <a:r>
              <a:rPr lang="ru-RU" sz="2000">
                <a:latin typeface="Tahoma" pitchFamily="34" charset="0"/>
              </a:rPr>
              <a:t>драндулет, драгоценность, бедра, ведра, выдра </a:t>
            </a:r>
          </a:p>
          <a:p>
            <a:pPr algn="ctr"/>
            <a:r>
              <a:rPr lang="ru-RU" sz="2000">
                <a:latin typeface="Tahoma" pitchFamily="34" charset="0"/>
              </a:rPr>
              <a:t>пудра, выдрать, задрать, здравствуй, здравие,</a:t>
            </a:r>
          </a:p>
          <a:p>
            <a:pPr algn="ctr"/>
            <a:r>
              <a:rPr lang="ru-RU" sz="2000">
                <a:latin typeface="Tahoma" pitchFamily="34" charset="0"/>
              </a:rPr>
              <a:t> поздравить, поздравление;</a:t>
            </a:r>
          </a:p>
          <a:p>
            <a:pPr algn="ctr"/>
            <a:r>
              <a:rPr lang="ru-RU" sz="2000">
                <a:latin typeface="Tahoma" pitchFamily="34" charset="0"/>
              </a:rPr>
              <a:t> дробь, дрозд, дрожь, дрова,</a:t>
            </a:r>
          </a:p>
          <a:p>
            <a:pPr algn="ctr"/>
            <a:r>
              <a:rPr lang="ru-RU" sz="2000">
                <a:latin typeface="Tahoma" pitchFamily="34" charset="0"/>
              </a:rPr>
              <a:t> дробить, дрожжи, дрожки, дрожать, </a:t>
            </a:r>
          </a:p>
          <a:p>
            <a:pPr algn="ctr"/>
            <a:r>
              <a:rPr lang="ru-RU" sz="2000">
                <a:latin typeface="Tahoma" pitchFamily="34" charset="0"/>
              </a:rPr>
              <a:t>задрожать, подробность, бодрость,</a:t>
            </a:r>
          </a:p>
          <a:p>
            <a:pPr algn="ctr"/>
            <a:r>
              <a:rPr lang="ru-RU" sz="2000">
                <a:latin typeface="Tahoma" pitchFamily="34" charset="0"/>
              </a:rPr>
              <a:t> мудрость, щедрость, вздрогнуть;</a:t>
            </a:r>
          </a:p>
          <a:p>
            <a:pPr algn="ctr"/>
            <a:r>
              <a:rPr lang="ru-RU" sz="2000">
                <a:latin typeface="Tahoma" pitchFamily="34" charset="0"/>
              </a:rPr>
              <a:t>друг, вдруг, дружба, друзья, недруг, подруга;</a:t>
            </a:r>
          </a:p>
          <a:p>
            <a:pPr algn="ctr"/>
            <a:r>
              <a:rPr lang="ru-RU" sz="2000">
                <a:latin typeface="Tahoma" pitchFamily="34" charset="0"/>
              </a:rPr>
              <a:t>дрын, выдры, кедры, бодрый, мудрый, щедрый; </a:t>
            </a:r>
          </a:p>
          <a:p>
            <a:pPr algn="ctr"/>
            <a:r>
              <a:rPr lang="ru-RU" sz="2000">
                <a:latin typeface="Tahoma" pitchFamily="34" charset="0"/>
              </a:rPr>
              <a:t>кадр, кедр, бодр, мудр, щедр</a:t>
            </a:r>
            <a:r>
              <a:rPr lang="ru-RU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i[64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2508">
            <a:off x="5435600" y="4221163"/>
            <a:ext cx="29527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1403350" y="1412875"/>
            <a:ext cx="6408738" cy="3240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2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Молодец !</a:t>
            </a:r>
          </a:p>
        </p:txBody>
      </p:sp>
      <p:pic>
        <p:nvPicPr>
          <p:cNvPr id="157700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7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577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70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770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738" y="188913"/>
            <a:ext cx="7793037" cy="1462087"/>
          </a:xfrm>
        </p:spPr>
        <p:txBody>
          <a:bodyPr/>
          <a:lstStyle/>
          <a:p>
            <a:pPr eaLnBrk="1" hangingPunct="1"/>
            <a:r>
              <a:rPr lang="ru-RU" smtClean="0"/>
              <a:t>Оборудование:   </a:t>
            </a:r>
          </a:p>
        </p:txBody>
      </p:sp>
      <p:pic>
        <p:nvPicPr>
          <p:cNvPr id="98317" name="Picture 13" descr="MCj033339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781300"/>
            <a:ext cx="1893888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9" name="Picture 15" descr="MCj031256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141663"/>
            <a:ext cx="3167063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1688" y="214313"/>
            <a:ext cx="7396162" cy="1462087"/>
          </a:xfrm>
        </p:spPr>
        <p:txBody>
          <a:bodyPr/>
          <a:lstStyle/>
          <a:p>
            <a:pPr eaLnBrk="1" hangingPunct="1"/>
            <a:r>
              <a:rPr lang="ru-RU" smtClean="0"/>
              <a:t>Артикуляционная  </a:t>
            </a:r>
            <a:br>
              <a:rPr lang="ru-RU" smtClean="0"/>
            </a:br>
            <a:r>
              <a:rPr lang="ru-RU" smtClean="0"/>
              <a:t>     гимнастика  </a:t>
            </a:r>
          </a:p>
        </p:txBody>
      </p:sp>
      <p:pic>
        <p:nvPicPr>
          <p:cNvPr id="155651" name="Picture 3" descr="MPj040316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2087563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2" name="Picture 4" descr="MCj019331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3789363"/>
            <a:ext cx="1655763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3" name="Picture 5" descr="MMj0283640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3933825"/>
            <a:ext cx="1223963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4" name="Picture 6" descr="MCj019738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3371490">
            <a:off x="6340476" y="3846512"/>
            <a:ext cx="144145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5" name="Picture 7" descr="MCj033576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088" y="3716338"/>
            <a:ext cx="8540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6" name="Picture 8" descr="indu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9700" y="3789363"/>
            <a:ext cx="11239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5565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5565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Анализ артикуляции звука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1916113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smtClean="0"/>
              <a:t>В каком положении язык при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произнесении звука </a:t>
            </a:r>
            <a:r>
              <a:rPr lang="en-US" sz="1800" smtClean="0"/>
              <a:t>[</a:t>
            </a:r>
            <a:r>
              <a:rPr lang="ru-RU" sz="1800" smtClean="0"/>
              <a:t>р</a:t>
            </a:r>
            <a:r>
              <a:rPr lang="en-US" sz="1800" smtClean="0"/>
              <a:t>]</a:t>
            </a:r>
            <a:r>
              <a:rPr lang="ru-RU" sz="1800" smtClean="0"/>
              <a:t>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Где он располагается?</a:t>
            </a:r>
          </a:p>
          <a:p>
            <a:pPr eaLnBrk="1" hangingPunct="1">
              <a:lnSpc>
                <a:spcPct val="90000"/>
              </a:lnSpc>
            </a:pPr>
            <a:endParaRPr lang="ru-RU" sz="1800" smtClean="0"/>
          </a:p>
          <a:p>
            <a:pPr eaLnBrk="1" hangingPunct="1">
              <a:lnSpc>
                <a:spcPct val="90000"/>
              </a:lnSpc>
            </a:pPr>
            <a:endParaRPr lang="ru-RU" sz="1800" smtClean="0"/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Чем отличается артикуляция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звука </a:t>
            </a:r>
            <a:r>
              <a:rPr lang="en-US" sz="1800" smtClean="0"/>
              <a:t>[</a:t>
            </a:r>
            <a:r>
              <a:rPr lang="ru-RU" sz="1800" smtClean="0"/>
              <a:t>р</a:t>
            </a:r>
            <a:r>
              <a:rPr lang="en-US" sz="1800" smtClean="0"/>
              <a:t>] </a:t>
            </a:r>
            <a:r>
              <a:rPr lang="ru-RU" sz="1800" smtClean="0"/>
              <a:t> от других звуков?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90000"/>
              </a:lnSpc>
            </a:pPr>
            <a:r>
              <a:rPr lang="ru-RU" sz="1800" smtClean="0"/>
              <a:t>Какова воздушная струя при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произнесении звука </a:t>
            </a:r>
            <a:r>
              <a:rPr lang="en-US" sz="1800" smtClean="0"/>
              <a:t>[</a:t>
            </a:r>
            <a:r>
              <a:rPr lang="ru-RU" sz="1800" smtClean="0"/>
              <a:t>р</a:t>
            </a:r>
            <a:r>
              <a:rPr lang="en-US" sz="1800" smtClean="0"/>
              <a:t>]</a:t>
            </a:r>
            <a:r>
              <a:rPr lang="ru-RU" sz="1800" smtClean="0"/>
              <a:t>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</p:txBody>
      </p:sp>
      <p:pic>
        <p:nvPicPr>
          <p:cNvPr id="156676" name="Picture 4" descr="MPj040316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1844675"/>
            <a:ext cx="79216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677" name="AutoShape 5"/>
          <p:cNvSpPr>
            <a:spLocks noChangeArrowheads="1"/>
          </p:cNvSpPr>
          <p:nvPr/>
        </p:nvSpPr>
        <p:spPr bwMode="auto">
          <a:xfrm>
            <a:off x="6300788" y="2852738"/>
            <a:ext cx="576262" cy="5762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78" name="AutoShape 6"/>
          <p:cNvSpPr>
            <a:spLocks noChangeArrowheads="1"/>
          </p:cNvSpPr>
          <p:nvPr/>
        </p:nvSpPr>
        <p:spPr bwMode="auto">
          <a:xfrm>
            <a:off x="6227763" y="3789363"/>
            <a:ext cx="792162" cy="503237"/>
          </a:xfrm>
          <a:prstGeom prst="wave">
            <a:avLst>
              <a:gd name="adj1" fmla="val 20505"/>
              <a:gd name="adj2" fmla="val 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7019925" y="3860800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6680" name="AutoShape 8"/>
          <p:cNvSpPr>
            <a:spLocks noChangeArrowheads="1"/>
          </p:cNvSpPr>
          <p:nvPr/>
        </p:nvSpPr>
        <p:spPr bwMode="auto">
          <a:xfrm>
            <a:off x="6011863" y="3789363"/>
            <a:ext cx="71437" cy="1081087"/>
          </a:xfrm>
          <a:prstGeom prst="upDownArrow">
            <a:avLst>
              <a:gd name="adj1" fmla="val 50000"/>
              <a:gd name="adj2" fmla="val 302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81" name="AutoShape 9"/>
          <p:cNvSpPr>
            <a:spLocks noChangeArrowheads="1"/>
          </p:cNvSpPr>
          <p:nvPr/>
        </p:nvSpPr>
        <p:spPr bwMode="auto">
          <a:xfrm>
            <a:off x="5508625" y="5013325"/>
            <a:ext cx="2160588" cy="13684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 animBg="1"/>
      <p:bldP spid="156678" grpId="0" animBg="1"/>
      <p:bldP spid="156679" grpId="0" animBg="1"/>
      <p:bldP spid="156680" grpId="0" animBg="1"/>
      <p:bldP spid="1566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Произнесение слогов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89138"/>
            <a:ext cx="3810000" cy="4535487"/>
          </a:xfrm>
        </p:spPr>
        <p:txBody>
          <a:bodyPr/>
          <a:lstStyle/>
          <a:p>
            <a:pPr eaLnBrk="1" hangingPunct="1"/>
            <a:r>
              <a:rPr lang="ru-RU" sz="1800" smtClean="0"/>
              <a:t>Пальчики правой руки здороваются с большим пальцем: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дра                   дра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дро                  дро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дру                  дру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дры                 дры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989138"/>
            <a:ext cx="3810000" cy="4679950"/>
          </a:xfrm>
        </p:spPr>
        <p:txBody>
          <a:bodyPr/>
          <a:lstStyle/>
          <a:p>
            <a:pPr eaLnBrk="1" hangingPunct="1"/>
            <a:r>
              <a:rPr lang="ru-RU" sz="1800" smtClean="0"/>
              <a:t> Пальчики левой руки здороваются с большим пальцем: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адр                  адр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одр                  одр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удр                  удр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ыдр                 ыдр</a:t>
            </a:r>
          </a:p>
        </p:txBody>
      </p:sp>
      <p:sp>
        <p:nvSpPr>
          <p:cNvPr id="106519" name="AutoShape 23"/>
          <p:cNvSpPr>
            <a:spLocks noChangeArrowheads="1"/>
          </p:cNvSpPr>
          <p:nvPr/>
        </p:nvSpPr>
        <p:spPr bwMode="auto">
          <a:xfrm>
            <a:off x="1908175" y="2997200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0" name="AutoShape 24"/>
          <p:cNvSpPr>
            <a:spLocks noChangeArrowheads="1"/>
          </p:cNvSpPr>
          <p:nvPr/>
        </p:nvSpPr>
        <p:spPr bwMode="auto">
          <a:xfrm>
            <a:off x="1908175" y="4149725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1" name="AutoShape 25"/>
          <p:cNvSpPr>
            <a:spLocks noChangeArrowheads="1"/>
          </p:cNvSpPr>
          <p:nvPr/>
        </p:nvSpPr>
        <p:spPr bwMode="auto">
          <a:xfrm>
            <a:off x="1835150" y="5157788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2" name="AutoShape 26"/>
          <p:cNvSpPr>
            <a:spLocks noChangeArrowheads="1"/>
          </p:cNvSpPr>
          <p:nvPr/>
        </p:nvSpPr>
        <p:spPr bwMode="auto">
          <a:xfrm>
            <a:off x="1763713" y="6237288"/>
            <a:ext cx="927100" cy="217487"/>
          </a:xfrm>
          <a:prstGeom prst="curvedDownArrow">
            <a:avLst>
              <a:gd name="adj1" fmla="val 85256"/>
              <a:gd name="adj2" fmla="val 170511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3" name="AutoShape 27"/>
          <p:cNvSpPr>
            <a:spLocks noChangeArrowheads="1"/>
          </p:cNvSpPr>
          <p:nvPr/>
        </p:nvSpPr>
        <p:spPr bwMode="auto">
          <a:xfrm>
            <a:off x="5940425" y="2997200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4" name="AutoShape 28"/>
          <p:cNvSpPr>
            <a:spLocks noChangeArrowheads="1"/>
          </p:cNvSpPr>
          <p:nvPr/>
        </p:nvSpPr>
        <p:spPr bwMode="auto">
          <a:xfrm>
            <a:off x="6011863" y="4149725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5" name="AutoShape 29"/>
          <p:cNvSpPr>
            <a:spLocks noChangeArrowheads="1"/>
          </p:cNvSpPr>
          <p:nvPr/>
        </p:nvSpPr>
        <p:spPr bwMode="auto">
          <a:xfrm>
            <a:off x="6011863" y="5157788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526" name="AutoShape 30"/>
          <p:cNvSpPr>
            <a:spLocks noChangeArrowheads="1"/>
          </p:cNvSpPr>
          <p:nvPr/>
        </p:nvSpPr>
        <p:spPr bwMode="auto">
          <a:xfrm>
            <a:off x="6084888" y="6092825"/>
            <a:ext cx="927100" cy="288925"/>
          </a:xfrm>
          <a:prstGeom prst="curvedDownArrow">
            <a:avLst>
              <a:gd name="adj1" fmla="val 64176"/>
              <a:gd name="adj2" fmla="val 128352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65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65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65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65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065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065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065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065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9" grpId="0" animBg="1"/>
      <p:bldP spid="106520" grpId="0" animBg="1"/>
      <p:bldP spid="106521" grpId="0" animBg="1"/>
      <p:bldP spid="106522" grpId="0" animBg="1"/>
      <p:bldP spid="106523" grpId="0" animBg="1"/>
      <p:bldP spid="106524" grpId="0" animBg="1"/>
      <p:bldP spid="106525" grpId="0" animBg="1"/>
      <p:bldP spid="1065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93037" cy="719137"/>
          </a:xfrm>
        </p:spPr>
        <p:txBody>
          <a:bodyPr/>
          <a:lstStyle/>
          <a:p>
            <a:pPr eaLnBrk="1" hangingPunct="1"/>
            <a:r>
              <a:rPr lang="ru-RU" sz="4000" smtClean="0"/>
              <a:t>      Отгадай загадки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В речке встретились два рака</a:t>
            </a:r>
            <a:br>
              <a:rPr lang="ru-RU" sz="2800" smtClean="0"/>
            </a:br>
            <a:r>
              <a:rPr lang="ru-RU" sz="2800" smtClean="0"/>
              <a:t>И у раков вышла 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Вчера в театр ходила дама.</a:t>
            </a:r>
            <a:br>
              <a:rPr lang="ru-RU" sz="2800" smtClean="0"/>
            </a:br>
            <a:r>
              <a:rPr lang="ru-RU" sz="2800" smtClean="0"/>
              <a:t>Шла на сцене утром…</a:t>
            </a:r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- </a:t>
            </a:r>
            <a:r>
              <a:rPr lang="ru-RU" sz="2400" i="1" smtClean="0"/>
              <a:t>А что такое драма, как ты думаешь 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На дворе растет трава</a:t>
            </a:r>
            <a:br>
              <a:rPr lang="ru-RU" sz="2800" smtClean="0"/>
            </a:br>
            <a:r>
              <a:rPr lang="ru-RU" sz="2800" smtClean="0"/>
              <a:t>И лежат на ней …</a:t>
            </a:r>
          </a:p>
        </p:txBody>
      </p:sp>
      <p:pic>
        <p:nvPicPr>
          <p:cNvPr id="112644" name="Picture 4" descr="MCj023244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052513"/>
            <a:ext cx="1439863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5" name="Picture 5" descr="MCj02824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492375"/>
            <a:ext cx="1139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6" name="Picture 6" descr="MCj033474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4724400"/>
            <a:ext cx="1512887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126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1773238"/>
            <a:ext cx="856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>
              <a:latin typeface="Tahoma" pitchFamily="34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484438" y="1052513"/>
            <a:ext cx="8497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>
              <a:latin typeface="Tahoma" pitchFamily="34" charset="0"/>
            </a:endParaRP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1476375" y="0"/>
            <a:ext cx="7667625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ahoma" pitchFamily="34" charset="0"/>
              </a:rPr>
              <a:t>   Чтобы в чем-то убедиться </a:t>
            </a:r>
          </a:p>
          <a:p>
            <a:r>
              <a:rPr lang="ru-RU">
                <a:latin typeface="Tahoma" pitchFamily="34" charset="0"/>
              </a:rPr>
              <a:t>   Нужна людям клятва.</a:t>
            </a:r>
          </a:p>
          <a:p>
            <a:r>
              <a:rPr lang="ru-RU">
                <a:latin typeface="Tahoma" pitchFamily="34" charset="0"/>
              </a:rPr>
              <a:t>   Чтобы валенки подшить</a:t>
            </a:r>
          </a:p>
          <a:p>
            <a:r>
              <a:rPr lang="ru-RU">
                <a:latin typeface="Tahoma" pitchFamily="34" charset="0"/>
              </a:rPr>
              <a:t>   Нужна деду….</a:t>
            </a:r>
          </a:p>
          <a:p>
            <a:endParaRPr lang="ru-RU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- </a:t>
            </a:r>
            <a:r>
              <a:rPr lang="ru-RU" sz="2400" i="1">
                <a:latin typeface="Tahoma" pitchFamily="34" charset="0"/>
              </a:rPr>
              <a:t>Ты знаешь, что такое дратва ?</a:t>
            </a:r>
          </a:p>
          <a:p>
            <a:endParaRPr lang="ru-RU" i="1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   В мультике, достав балкон,</a:t>
            </a:r>
          </a:p>
          <a:p>
            <a:r>
              <a:rPr lang="ru-RU">
                <a:latin typeface="Tahoma" pitchFamily="34" charset="0"/>
              </a:rPr>
              <a:t>   Пламенем дышал …</a:t>
            </a:r>
          </a:p>
          <a:p>
            <a:endParaRPr lang="ru-RU">
              <a:latin typeface="Tahoma" pitchFamily="34" charset="0"/>
            </a:endParaRPr>
          </a:p>
          <a:p>
            <a:r>
              <a:rPr lang="ru-RU">
                <a:latin typeface="Tahoma" pitchFamily="34" charset="0"/>
              </a:rPr>
              <a:t>   Ранним утром с речки Обь</a:t>
            </a:r>
          </a:p>
          <a:p>
            <a:r>
              <a:rPr lang="ru-RU">
                <a:latin typeface="Tahoma" pitchFamily="34" charset="0"/>
              </a:rPr>
              <a:t>   Слышно барабанов …</a:t>
            </a:r>
          </a:p>
          <a:p>
            <a:endParaRPr lang="ru-RU">
              <a:latin typeface="Tahoma" pitchFamily="34" charset="0"/>
            </a:endParaRPr>
          </a:p>
          <a:p>
            <a:pPr>
              <a:buFontTx/>
              <a:buChar char="-"/>
            </a:pPr>
            <a:r>
              <a:rPr lang="ru-RU" sz="2400" i="1">
                <a:latin typeface="Tahoma" pitchFamily="34" charset="0"/>
              </a:rPr>
              <a:t>Как по-другому можно назвать</a:t>
            </a:r>
          </a:p>
          <a:p>
            <a:r>
              <a:rPr lang="ru-RU" sz="2400" i="1">
                <a:latin typeface="Tahoma" pitchFamily="34" charset="0"/>
              </a:rPr>
              <a:t> барабанную дробь?</a:t>
            </a:r>
          </a:p>
          <a:p>
            <a:r>
              <a:rPr lang="ru-RU">
                <a:latin typeface="Tahoma" pitchFamily="34" charset="0"/>
              </a:rPr>
              <a:t>    </a:t>
            </a:r>
          </a:p>
        </p:txBody>
      </p:sp>
      <p:pic>
        <p:nvPicPr>
          <p:cNvPr id="113672" name="Picture 8" descr="MCj035844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019925" y="836613"/>
            <a:ext cx="1516063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3" name="Picture 9" descr="MCj038715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439237">
            <a:off x="7019925" y="25654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4" name="Picture 10" descr="MCj022520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4149725"/>
            <a:ext cx="124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6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6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136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36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36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36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36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20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36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36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36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36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1567</TotalTime>
  <Words>617</Words>
  <Application>Microsoft Office PowerPoint</Application>
  <PresentationFormat>Экран (4:3)</PresentationFormat>
  <Paragraphs>160</Paragraphs>
  <Slides>37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Палитра</vt:lpstr>
      <vt:lpstr>       </vt:lpstr>
      <vt:lpstr>        ОБ  АВТОРЕ</vt:lpstr>
      <vt:lpstr>         Звук  [Р]</vt:lpstr>
      <vt:lpstr>Оборудование:   </vt:lpstr>
      <vt:lpstr>Артикуляционная        гимнастика  </vt:lpstr>
      <vt:lpstr>Анализ артикуляции звука</vt:lpstr>
      <vt:lpstr>  Произнесение слогов</vt:lpstr>
      <vt:lpstr>      Отгадай загадки </vt:lpstr>
      <vt:lpstr>Слайд 9</vt:lpstr>
      <vt:lpstr>Слайд 10</vt:lpstr>
      <vt:lpstr>Слайд 11</vt:lpstr>
      <vt:lpstr>Слайд 12</vt:lpstr>
      <vt:lpstr>    ПРОИЗНОШЕНИЕ СЛОВ</vt:lpstr>
      <vt:lpstr>Слайд 14</vt:lpstr>
      <vt:lpstr>    ПРОИЗНОШЕНИЕ СЛОВ</vt:lpstr>
      <vt:lpstr>Слайд 16</vt:lpstr>
      <vt:lpstr>    ПРОИЗНОШЕНИЕ СЛОВ</vt:lpstr>
      <vt:lpstr>Слайд 18</vt:lpstr>
      <vt:lpstr>    ПРОИЗНОШЕНИЕ СЛОВ</vt:lpstr>
      <vt:lpstr>Слайд 20</vt:lpstr>
      <vt:lpstr>    ПРОИЗНОШЕНИЕ СЛОВ</vt:lpstr>
      <vt:lpstr>Слайд 22</vt:lpstr>
      <vt:lpstr>    ПРОИЗНОШЕНИЕ СЛОВ</vt:lpstr>
      <vt:lpstr>Слайд 24</vt:lpstr>
      <vt:lpstr>    ПРОИЗНОШЕНИЕ СЛОВ</vt:lpstr>
      <vt:lpstr>Слайд 26</vt:lpstr>
      <vt:lpstr>    ПРОИЗНОШЕНИЕ СЛОВ</vt:lpstr>
      <vt:lpstr>Слайд 28</vt:lpstr>
      <vt:lpstr>    ПРОИЗНОШЕНИЕ СЛОВ</vt:lpstr>
      <vt:lpstr>Слайд 30</vt:lpstr>
      <vt:lpstr>    ПРОИЗНОШЕНИЕ СЛОВ</vt:lpstr>
      <vt:lpstr>Слайд 32</vt:lpstr>
      <vt:lpstr>    ПРОИЗНОШЕНИЕ СЛОВ</vt:lpstr>
      <vt:lpstr>Слайд 34</vt:lpstr>
      <vt:lpstr>   Домашнее задание: </vt:lpstr>
      <vt:lpstr>  Карточка для домашнего                  задания: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презентация</dc:title>
  <dc:creator>Зал заседаний</dc:creator>
  <cp:lastModifiedBy>днс</cp:lastModifiedBy>
  <cp:revision>19</cp:revision>
  <dcterms:created xsi:type="dcterms:W3CDTF">2006-12-11T04:21:50Z</dcterms:created>
  <dcterms:modified xsi:type="dcterms:W3CDTF">2016-04-12T16:17:57Z</dcterms:modified>
</cp:coreProperties>
</file>