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71" r:id="rId9"/>
    <p:sldId id="272" r:id="rId10"/>
    <p:sldId id="273" r:id="rId11"/>
    <p:sldId id="274" r:id="rId12"/>
    <p:sldId id="276" r:id="rId13"/>
    <p:sldId id="280" r:id="rId14"/>
    <p:sldId id="281" r:id="rId15"/>
    <p:sldId id="282" r:id="rId16"/>
    <p:sldId id="283" r:id="rId17"/>
    <p:sldId id="267" r:id="rId18"/>
    <p:sldId id="263" r:id="rId19"/>
    <p:sldId id="284" r:id="rId20"/>
    <p:sldId id="279" r:id="rId21"/>
    <p:sldId id="285" r:id="rId22"/>
    <p:sldId id="286" r:id="rId2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4560669456065E-2"/>
          <c:y val="4.1800643086816733E-2"/>
          <c:w val="0.72071129707113002"/>
          <c:h val="0.7443729903536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начало учебного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68.5</c:v>
                </c:pt>
                <c:pt idx="1">
                  <c:v>8.3000000000000007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начало учебного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31.5</c:v>
                </c:pt>
                <c:pt idx="1">
                  <c:v>26.6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начало учебного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</c:v>
                </c:pt>
                <c:pt idx="1">
                  <c:v>65.099999999999994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7728"/>
        <c:axId val="23515904"/>
      </c:barChart>
      <c:catAx>
        <c:axId val="2349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7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351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15904"/>
        <c:scaling>
          <c:orientation val="minMax"/>
        </c:scaling>
        <c:delete val="0"/>
        <c:axPos val="l"/>
        <c:majorGridlines>
          <c:spPr>
            <a:ln w="317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7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3497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036053765890966"/>
          <c:y val="0.58845595647952265"/>
          <c:w val="0.15437350505027453"/>
          <c:h val="0.27733935672215404"/>
        </c:manualLayout>
      </c:layout>
      <c:overlay val="0"/>
      <c:spPr>
        <a:noFill/>
        <a:ln w="3174">
          <a:solidFill>
            <a:srgbClr val="000000"/>
          </a:solidFill>
          <a:prstDash val="solid"/>
        </a:ln>
      </c:spPr>
      <c:txPr>
        <a:bodyPr/>
        <a:lstStyle/>
        <a:p>
          <a:pPr>
            <a:defRPr sz="1999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7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58521726878012E-2"/>
          <c:y val="0.24771863447358289"/>
          <c:w val="0.91946048514552781"/>
          <c:h val="0.631578947368421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навык сформирован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0.53800000000000003</c:v>
                </c:pt>
                <c:pt idx="1">
                  <c:v>0.94000000000000028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навык не сформирован</c:v>
                </c:pt>
              </c:strCache>
            </c:strRef>
          </c:tx>
          <c:spPr>
            <a:solidFill>
              <a:srgbClr val="FF0000"/>
            </a:solidFill>
            <a:ln w="7644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/>
          </c:dPt>
          <c:dLbls>
            <c:spPr>
              <a:solidFill>
                <a:schemeClr val="bg1"/>
              </a:solidFill>
              <a:ln w="15289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0.46</c:v>
                </c:pt>
                <c:pt idx="1">
                  <c:v>6.0000000000000026E-2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7559808"/>
        <c:axId val="67561344"/>
        <c:axId val="0"/>
      </c:bar3DChart>
      <c:catAx>
        <c:axId val="6755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7561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561344"/>
        <c:scaling>
          <c:orientation val="minMax"/>
        </c:scaling>
        <c:delete val="0"/>
        <c:axPos val="l"/>
        <c:majorGridlines>
          <c:spPr>
            <a:ln w="1911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9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75598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ACA50-9442-4A04-8548-55CF74556F8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55D127-779B-4D3E-B8AB-9CE85A689019}">
      <dgm:prSet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4400" b="1" dirty="0" smtClean="0">
              <a:solidFill>
                <a:schemeClr val="accent1"/>
              </a:solidFill>
            </a:rPr>
            <a:t>Направление работы</a:t>
          </a:r>
          <a:r>
            <a:rPr lang="ru-RU" sz="1700" b="1" dirty="0" smtClean="0"/>
            <a:t/>
          </a:r>
          <a:br>
            <a:rPr lang="ru-RU" sz="1700" b="1" dirty="0" smtClean="0"/>
          </a:br>
          <a:r>
            <a:rPr lang="ru-RU" sz="2400" b="1" dirty="0" smtClean="0">
              <a:solidFill>
                <a:schemeClr val="tx1"/>
              </a:solidFill>
            </a:rPr>
            <a:t>- развитие речи 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- развитие логического мышления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- развитие коммуникативных качеств у детей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- обобщение представлений о природе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- пробуждение воображения и фантазии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- пробуждение интереса к природе</a:t>
          </a:r>
          <a:r>
            <a:rPr lang="ru-RU" sz="1800" dirty="0" smtClean="0"/>
            <a:t/>
          </a:r>
          <a:br>
            <a:rPr lang="ru-RU" sz="1800" dirty="0" smtClean="0"/>
          </a:br>
          <a:r>
            <a:rPr lang="ru-RU" sz="1700" dirty="0" smtClean="0"/>
            <a:t/>
          </a:r>
          <a:br>
            <a:rPr lang="ru-RU" sz="1700" dirty="0" smtClean="0"/>
          </a:br>
          <a:r>
            <a:rPr lang="ru-RU" sz="1700" dirty="0" smtClean="0"/>
            <a:t>- </a:t>
          </a:r>
          <a:endParaRPr lang="ru-RU" sz="1700" dirty="0"/>
        </a:p>
      </dgm:t>
    </dgm:pt>
    <dgm:pt modelId="{D80DEA5D-C258-4363-B9A1-9295B6A8B2B6}" type="parTrans" cxnId="{6111E63D-8259-433E-ABE7-E38406EC60A8}">
      <dgm:prSet/>
      <dgm:spPr/>
      <dgm:t>
        <a:bodyPr/>
        <a:lstStyle/>
        <a:p>
          <a:endParaRPr lang="ru-RU"/>
        </a:p>
      </dgm:t>
    </dgm:pt>
    <dgm:pt modelId="{8D67BC85-7BE8-44BE-AD68-4CFD0D1BAC41}" type="sibTrans" cxnId="{6111E63D-8259-433E-ABE7-E38406EC60A8}">
      <dgm:prSet/>
      <dgm:spPr/>
      <dgm:t>
        <a:bodyPr/>
        <a:lstStyle/>
        <a:p>
          <a:endParaRPr lang="ru-RU"/>
        </a:p>
      </dgm:t>
    </dgm:pt>
    <dgm:pt modelId="{C394BAF8-C6F2-4A23-8186-F02A6D97A07D}" type="pres">
      <dgm:prSet presAssocID="{E86ACA50-9442-4A04-8548-55CF74556F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2A5A93-2AA2-4C3E-A13F-2DD8E10CDC94}" type="pres">
      <dgm:prSet presAssocID="{A455D127-779B-4D3E-B8AB-9CE85A689019}" presName="linNode" presStyleCnt="0"/>
      <dgm:spPr/>
    </dgm:pt>
    <dgm:pt modelId="{F4078620-D7E7-4F1F-98D9-FFFDB1F09D8D}" type="pres">
      <dgm:prSet presAssocID="{A455D127-779B-4D3E-B8AB-9CE85A689019}" presName="parentText" presStyleLbl="node1" presStyleIdx="0" presStyleCnt="1" custScaleX="277778" custLinFactNeighborX="-1102" custLinFactNeighborY="-2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B675C6-6F98-4367-AF1F-CF9791E31FE9}" type="presOf" srcId="{E86ACA50-9442-4A04-8548-55CF74556F8E}" destId="{C394BAF8-C6F2-4A23-8186-F02A6D97A07D}" srcOrd="0" destOrd="0" presId="urn:microsoft.com/office/officeart/2005/8/layout/vList5"/>
    <dgm:cxn modelId="{6111E63D-8259-433E-ABE7-E38406EC60A8}" srcId="{E86ACA50-9442-4A04-8548-55CF74556F8E}" destId="{A455D127-779B-4D3E-B8AB-9CE85A689019}" srcOrd="0" destOrd="0" parTransId="{D80DEA5D-C258-4363-B9A1-9295B6A8B2B6}" sibTransId="{8D67BC85-7BE8-44BE-AD68-4CFD0D1BAC41}"/>
    <dgm:cxn modelId="{0E7F0456-DD07-4C79-8003-AB95958E37BC}" type="presOf" srcId="{A455D127-779B-4D3E-B8AB-9CE85A689019}" destId="{F4078620-D7E7-4F1F-98D9-FFFDB1F09D8D}" srcOrd="0" destOrd="0" presId="urn:microsoft.com/office/officeart/2005/8/layout/vList5"/>
    <dgm:cxn modelId="{A698E72F-C228-419E-9633-C18EAB34C439}" type="presParOf" srcId="{C394BAF8-C6F2-4A23-8186-F02A6D97A07D}" destId="{FC2A5A93-2AA2-4C3E-A13F-2DD8E10CDC94}" srcOrd="0" destOrd="0" presId="urn:microsoft.com/office/officeart/2005/8/layout/vList5"/>
    <dgm:cxn modelId="{8B615AAF-B413-4C51-83C3-EA0FFFDB0E50}" type="presParOf" srcId="{FC2A5A93-2AA2-4C3E-A13F-2DD8E10CDC94}" destId="{F4078620-D7E7-4F1F-98D9-FFFDB1F09D8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EE180-D71A-495B-9B22-EE78503F31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542BD9-47FC-40D8-A133-402A81520B79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3200" dirty="0" smtClean="0">
              <a:solidFill>
                <a:srgbClr val="FF0000"/>
              </a:solidFill>
            </a:rPr>
            <a:t>Ожидаемые</a:t>
          </a:r>
          <a:r>
            <a:rPr lang="ru-RU" sz="4000" dirty="0" smtClean="0">
              <a:solidFill>
                <a:srgbClr val="FF0000"/>
              </a:solidFill>
            </a:rPr>
            <a:t> результаты</a:t>
          </a:r>
          <a:endParaRPr lang="ru-RU" sz="4000" dirty="0">
            <a:solidFill>
              <a:srgbClr val="FF0000"/>
            </a:solidFill>
          </a:endParaRPr>
        </a:p>
      </dgm:t>
    </dgm:pt>
    <dgm:pt modelId="{FE146BC8-CA1E-40CE-AD1F-D69CD935C80F}" type="parTrans" cxnId="{C5AD54C8-0CB0-4C00-80D8-E3D74DF23C1F}">
      <dgm:prSet/>
      <dgm:spPr/>
      <dgm:t>
        <a:bodyPr/>
        <a:lstStyle/>
        <a:p>
          <a:endParaRPr lang="ru-RU"/>
        </a:p>
      </dgm:t>
    </dgm:pt>
    <dgm:pt modelId="{22A8E5C8-65EF-460F-82F3-029877C22656}" type="sibTrans" cxnId="{C5AD54C8-0CB0-4C00-80D8-E3D74DF23C1F}">
      <dgm:prSet/>
      <dgm:spPr/>
      <dgm:t>
        <a:bodyPr/>
        <a:lstStyle/>
        <a:p>
          <a:endParaRPr lang="ru-RU"/>
        </a:p>
      </dgm:t>
    </dgm:pt>
    <dgm:pt modelId="{1B966AAC-13CD-41E2-BC69-F7B5A311DBAB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400" b="1" u="sng" dirty="0" smtClean="0"/>
        </a:p>
        <a:p>
          <a:r>
            <a:rPr lang="ru-RU" sz="1400" b="1" u="sng" dirty="0" smtClean="0">
              <a:solidFill>
                <a:schemeClr val="bg1"/>
              </a:solidFill>
            </a:rPr>
            <a:t>Дети научатся экспериментировать, анализировать и делать выводы.</a:t>
          </a:r>
          <a:endParaRPr lang="ru-RU" sz="1400" b="1" dirty="0">
            <a:solidFill>
              <a:schemeClr val="bg1"/>
            </a:solidFill>
          </a:endParaRPr>
        </a:p>
      </dgm:t>
    </dgm:pt>
    <dgm:pt modelId="{DDE4C37B-28D4-4509-9096-9A62F4932DBD}" type="parTrans" cxnId="{2BAD7F86-4B4A-4C87-8482-4E37501A5509}">
      <dgm:prSet/>
      <dgm:spPr/>
      <dgm:t>
        <a:bodyPr/>
        <a:lstStyle/>
        <a:p>
          <a:endParaRPr lang="ru-RU"/>
        </a:p>
      </dgm:t>
    </dgm:pt>
    <dgm:pt modelId="{32E0874B-BFEF-4AEA-B605-C0AE2317AA05}" type="sibTrans" cxnId="{2BAD7F86-4B4A-4C87-8482-4E37501A5509}">
      <dgm:prSet/>
      <dgm:spPr/>
      <dgm:t>
        <a:bodyPr/>
        <a:lstStyle/>
        <a:p>
          <a:endParaRPr lang="ru-RU"/>
        </a:p>
      </dgm:t>
    </dgm:pt>
    <dgm:pt modelId="{6F784DC8-6B6A-4D8D-AD0C-B70979E81DE5}">
      <dgm:prSet custT="1"/>
      <dgm:spPr>
        <a:solidFill>
          <a:srgbClr val="00B050"/>
        </a:solidFill>
      </dgm:spPr>
      <dgm:t>
        <a:bodyPr/>
        <a:lstStyle/>
        <a:p>
          <a:r>
            <a:rPr lang="ru-RU" sz="1400" b="1" u="sng" dirty="0" smtClean="0"/>
            <a:t>Будут сформированы элементарные экологические знания и культура поведения в природе.</a:t>
          </a:r>
          <a:endParaRPr lang="ru-RU" sz="1400" dirty="0"/>
        </a:p>
      </dgm:t>
    </dgm:pt>
    <dgm:pt modelId="{AEA1EACF-9CB9-42FE-9FF5-9602317EF565}" type="parTrans" cxnId="{989AA56B-E8EC-466E-912F-FC1B55C69F7B}">
      <dgm:prSet/>
      <dgm:spPr/>
      <dgm:t>
        <a:bodyPr/>
        <a:lstStyle/>
        <a:p>
          <a:endParaRPr lang="ru-RU"/>
        </a:p>
      </dgm:t>
    </dgm:pt>
    <dgm:pt modelId="{2BCE1C55-3304-4647-8F87-A632BDF05B5C}" type="sibTrans" cxnId="{989AA56B-E8EC-466E-912F-FC1B55C69F7B}">
      <dgm:prSet/>
      <dgm:spPr/>
      <dgm:t>
        <a:bodyPr/>
        <a:lstStyle/>
        <a:p>
          <a:endParaRPr lang="ru-RU"/>
        </a:p>
      </dgm:t>
    </dgm:pt>
    <dgm:pt modelId="{BDE597CD-B297-4FB6-9F95-05A9D2D83836}">
      <dgm:prSet custT="1"/>
      <dgm:spPr>
        <a:solidFill>
          <a:srgbClr val="00B050"/>
        </a:solidFill>
      </dgm:spPr>
      <dgm:t>
        <a:bodyPr/>
        <a:lstStyle/>
        <a:p>
          <a:r>
            <a:rPr lang="ru-RU" sz="1400" b="1" u="sng" dirty="0" smtClean="0"/>
            <a:t>У детей разовьется интерес к явлениям и объектам природы.</a:t>
          </a:r>
          <a:endParaRPr lang="ru-RU" sz="1400" dirty="0"/>
        </a:p>
      </dgm:t>
    </dgm:pt>
    <dgm:pt modelId="{B9784184-DE53-499E-A5AA-4D73140E1060}" type="parTrans" cxnId="{88972FA1-D9FE-4558-8683-B3F01977E404}">
      <dgm:prSet/>
      <dgm:spPr/>
      <dgm:t>
        <a:bodyPr/>
        <a:lstStyle/>
        <a:p>
          <a:endParaRPr lang="ru-RU"/>
        </a:p>
      </dgm:t>
    </dgm:pt>
    <dgm:pt modelId="{18E0A0A2-504C-4AE4-B969-B83DBCFA0A4B}" type="sibTrans" cxnId="{88972FA1-D9FE-4558-8683-B3F01977E404}">
      <dgm:prSet/>
      <dgm:spPr/>
      <dgm:t>
        <a:bodyPr/>
        <a:lstStyle/>
        <a:p>
          <a:endParaRPr lang="ru-RU"/>
        </a:p>
      </dgm:t>
    </dgm:pt>
    <dgm:pt modelId="{D630FB1A-CE50-46DA-9BC9-3892ED96E346}">
      <dgm:prSet custT="1"/>
      <dgm:spPr>
        <a:solidFill>
          <a:srgbClr val="00B050"/>
        </a:solidFill>
      </dgm:spPr>
      <dgm:t>
        <a:bodyPr/>
        <a:lstStyle/>
        <a:p>
          <a:r>
            <a:rPr lang="ru-RU" sz="1400" b="1" u="sng" dirty="0" smtClean="0"/>
            <a:t>Дети поймут взаимосвязь в природе, станут более бережно относиться к ней, животным, птицам, насекомым.</a:t>
          </a:r>
          <a:endParaRPr lang="ru-RU" sz="1400" dirty="0"/>
        </a:p>
      </dgm:t>
    </dgm:pt>
    <dgm:pt modelId="{99596A74-6610-4905-A299-DD3A3BEDE700}" type="parTrans" cxnId="{FDA47213-1A07-43BF-AB04-95228EB88C2B}">
      <dgm:prSet/>
      <dgm:spPr/>
      <dgm:t>
        <a:bodyPr/>
        <a:lstStyle/>
        <a:p>
          <a:endParaRPr lang="ru-RU"/>
        </a:p>
      </dgm:t>
    </dgm:pt>
    <dgm:pt modelId="{51597DC9-0988-4E9A-B448-348FC55CDA90}" type="sibTrans" cxnId="{FDA47213-1A07-43BF-AB04-95228EB88C2B}">
      <dgm:prSet/>
      <dgm:spPr/>
      <dgm:t>
        <a:bodyPr/>
        <a:lstStyle/>
        <a:p>
          <a:endParaRPr lang="ru-RU"/>
        </a:p>
      </dgm:t>
    </dgm:pt>
    <dgm:pt modelId="{E5B30512-29E9-41A0-A0BE-2D5592EDEF6B}">
      <dgm:prSet custT="1"/>
      <dgm:spPr>
        <a:solidFill>
          <a:srgbClr val="00B050"/>
        </a:solidFill>
      </dgm:spPr>
      <dgm:t>
        <a:bodyPr/>
        <a:lstStyle/>
        <a:p>
          <a:r>
            <a:rPr lang="ru-RU" sz="1400" b="1" u="sng" dirty="0" smtClean="0"/>
            <a:t>Повысится экологическая культура родителей, появится понимание необходимости в экологическом воспитании детей.</a:t>
          </a:r>
          <a:endParaRPr lang="ru-RU" sz="1400" dirty="0"/>
        </a:p>
      </dgm:t>
    </dgm:pt>
    <dgm:pt modelId="{8F603AEE-76D9-4B93-8A70-54542EFA8853}" type="parTrans" cxnId="{2E9D5D3E-37E0-463F-A01E-2D68D24414D4}">
      <dgm:prSet/>
      <dgm:spPr/>
      <dgm:t>
        <a:bodyPr/>
        <a:lstStyle/>
        <a:p>
          <a:endParaRPr lang="ru-RU"/>
        </a:p>
      </dgm:t>
    </dgm:pt>
    <dgm:pt modelId="{0B05877E-0874-47B2-81F9-3F3BA570E952}" type="sibTrans" cxnId="{2E9D5D3E-37E0-463F-A01E-2D68D24414D4}">
      <dgm:prSet/>
      <dgm:spPr/>
      <dgm:t>
        <a:bodyPr/>
        <a:lstStyle/>
        <a:p>
          <a:endParaRPr lang="ru-RU"/>
        </a:p>
      </dgm:t>
    </dgm:pt>
    <dgm:pt modelId="{DFB846E7-D887-4AD3-82D6-60E02D18BCFD}">
      <dgm:prSet custT="1"/>
      <dgm:spPr>
        <a:solidFill>
          <a:srgbClr val="00B050"/>
        </a:solidFill>
      </dgm:spPr>
      <dgm:t>
        <a:bodyPr/>
        <a:lstStyle/>
        <a:p>
          <a:r>
            <a:rPr lang="ru-RU" sz="1400" b="1" u="sng" dirty="0" smtClean="0"/>
            <a:t>Пополнится развивающая среда в группе.</a:t>
          </a:r>
          <a:endParaRPr lang="ru-RU" sz="1400" dirty="0"/>
        </a:p>
      </dgm:t>
    </dgm:pt>
    <dgm:pt modelId="{4C42ABB5-7B3A-44ED-A141-93ABBD8F1C71}" type="parTrans" cxnId="{724ED237-74B3-4D04-A702-0D7C6024080E}">
      <dgm:prSet/>
      <dgm:spPr/>
      <dgm:t>
        <a:bodyPr/>
        <a:lstStyle/>
        <a:p>
          <a:endParaRPr lang="ru-RU"/>
        </a:p>
      </dgm:t>
    </dgm:pt>
    <dgm:pt modelId="{7ADAA79E-EA45-4FDC-BE82-67166FDBF9AD}" type="sibTrans" cxnId="{724ED237-74B3-4D04-A702-0D7C6024080E}">
      <dgm:prSet/>
      <dgm:spPr/>
      <dgm:t>
        <a:bodyPr/>
        <a:lstStyle/>
        <a:p>
          <a:endParaRPr lang="ru-RU"/>
        </a:p>
      </dgm:t>
    </dgm:pt>
    <dgm:pt modelId="{121052CC-48F4-4930-9B55-6BCE5509F43B}" type="pres">
      <dgm:prSet presAssocID="{6CDEE180-D71A-495B-9B22-EE78503F31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5F3FB8-5884-43D9-8F78-A42C64314B7E}" type="pres">
      <dgm:prSet presAssocID="{DB542BD9-47FC-40D8-A133-402A81520B79}" presName="root1" presStyleCnt="0"/>
      <dgm:spPr/>
    </dgm:pt>
    <dgm:pt modelId="{36477CC5-B3E0-41AC-A196-828F2BFF25C0}" type="pres">
      <dgm:prSet presAssocID="{DB542BD9-47FC-40D8-A133-402A81520B79}" presName="LevelOneTextNode" presStyleLbl="node0" presStyleIdx="0" presStyleCnt="1" custScaleX="128141" custScaleY="187129" custLinFactNeighborX="-285" custLinFactNeighborY="-2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4F8A5-21C2-4DC2-855E-CF25606B64D5}" type="pres">
      <dgm:prSet presAssocID="{DB542BD9-47FC-40D8-A133-402A81520B79}" presName="level2hierChild" presStyleCnt="0"/>
      <dgm:spPr/>
    </dgm:pt>
    <dgm:pt modelId="{444BE8D9-DFA3-4F0D-B210-130903283FB2}" type="pres">
      <dgm:prSet presAssocID="{DDE4C37B-28D4-4509-9096-9A62F4932DBD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390D047-4F23-4730-96AF-3111BE82B074}" type="pres">
      <dgm:prSet presAssocID="{DDE4C37B-28D4-4509-9096-9A62F4932DBD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7962C5B-18C8-49C7-A556-0B8DFB2411F8}" type="pres">
      <dgm:prSet presAssocID="{1B966AAC-13CD-41E2-BC69-F7B5A311DBAB}" presName="root2" presStyleCnt="0"/>
      <dgm:spPr/>
    </dgm:pt>
    <dgm:pt modelId="{452FFE14-33C0-4CA4-945C-880FC194B6AB}" type="pres">
      <dgm:prSet presAssocID="{1B966AAC-13CD-41E2-BC69-F7B5A311DBAB}" presName="LevelTwoTextNode" presStyleLbl="node2" presStyleIdx="0" presStyleCnt="6" custScaleX="284159" custScaleY="78664" custLinFactNeighborX="2805" custLinFactNeighborY="2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D1F368-6194-4A35-B39A-0B9B9B9FF367}" type="pres">
      <dgm:prSet presAssocID="{1B966AAC-13CD-41E2-BC69-F7B5A311DBAB}" presName="level3hierChild" presStyleCnt="0"/>
      <dgm:spPr/>
    </dgm:pt>
    <dgm:pt modelId="{AC19D372-F09C-43B0-A970-B4A8C3487AD8}" type="pres">
      <dgm:prSet presAssocID="{AEA1EACF-9CB9-42FE-9FF5-9602317EF565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D226A50-ED99-4670-A57C-14BF68978214}" type="pres">
      <dgm:prSet presAssocID="{AEA1EACF-9CB9-42FE-9FF5-9602317EF56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4F4098B-9087-4A88-BDE3-CE2C33E91A4D}" type="pres">
      <dgm:prSet presAssocID="{6F784DC8-6B6A-4D8D-AD0C-B70979E81DE5}" presName="root2" presStyleCnt="0"/>
      <dgm:spPr/>
    </dgm:pt>
    <dgm:pt modelId="{4E00ED23-7383-44FA-9968-DDE29B6F6D68}" type="pres">
      <dgm:prSet presAssocID="{6F784DC8-6B6A-4D8D-AD0C-B70979E81DE5}" presName="LevelTwoTextNode" presStyleLbl="node2" presStyleIdx="1" presStyleCnt="6" custScaleX="286702" custScaleY="78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AC59B6-4C0C-4E5B-BC54-80B7D4812C81}" type="pres">
      <dgm:prSet presAssocID="{6F784DC8-6B6A-4D8D-AD0C-B70979E81DE5}" presName="level3hierChild" presStyleCnt="0"/>
      <dgm:spPr/>
    </dgm:pt>
    <dgm:pt modelId="{1FB8A13E-4370-47F7-8DE9-D53DF83A0EDC}" type="pres">
      <dgm:prSet presAssocID="{99596A74-6610-4905-A299-DD3A3BEDE700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7917AB25-6431-479A-ADE8-F0F48EB938C0}" type="pres">
      <dgm:prSet presAssocID="{99596A74-6610-4905-A299-DD3A3BEDE700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41DF198-C5B3-4804-ABD9-E59EEA2ADA67}" type="pres">
      <dgm:prSet presAssocID="{D630FB1A-CE50-46DA-9BC9-3892ED96E346}" presName="root2" presStyleCnt="0"/>
      <dgm:spPr/>
    </dgm:pt>
    <dgm:pt modelId="{41E36E8C-2E3A-46E0-9103-7AE37E805E88}" type="pres">
      <dgm:prSet presAssocID="{D630FB1A-CE50-46DA-9BC9-3892ED96E346}" presName="LevelTwoTextNode" presStyleLbl="node2" presStyleIdx="2" presStyleCnt="6" custScaleX="285737" custLinFactNeighborX="1227" custLinFactNeighborY="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85423-4CFF-427A-92E6-9CB1D8378E2B}" type="pres">
      <dgm:prSet presAssocID="{D630FB1A-CE50-46DA-9BC9-3892ED96E346}" presName="level3hierChild" presStyleCnt="0"/>
      <dgm:spPr/>
    </dgm:pt>
    <dgm:pt modelId="{7EA97D98-4FC8-4E5D-8432-C5DB79BF1D54}" type="pres">
      <dgm:prSet presAssocID="{B9784184-DE53-499E-A5AA-4D73140E1060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FEEBFB86-E81F-499E-9772-CB3B37061308}" type="pres">
      <dgm:prSet presAssocID="{B9784184-DE53-499E-A5AA-4D73140E106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A0F5F7D-4543-4FA5-8229-27A65D94510D}" type="pres">
      <dgm:prSet presAssocID="{BDE597CD-B297-4FB6-9F95-05A9D2D83836}" presName="root2" presStyleCnt="0"/>
      <dgm:spPr/>
    </dgm:pt>
    <dgm:pt modelId="{F9E76B55-5E4A-4854-BB8C-3099B03B913C}" type="pres">
      <dgm:prSet presAssocID="{BDE597CD-B297-4FB6-9F95-05A9D2D83836}" presName="LevelTwoTextNode" presStyleLbl="node2" presStyleIdx="3" presStyleCnt="6" custScaleX="286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4537E-CF6F-456A-A7E3-E551DAA7CFAB}" type="pres">
      <dgm:prSet presAssocID="{BDE597CD-B297-4FB6-9F95-05A9D2D83836}" presName="level3hierChild" presStyleCnt="0"/>
      <dgm:spPr/>
    </dgm:pt>
    <dgm:pt modelId="{52C5325D-B6C3-4A44-BF21-9AD84E3EAE03}" type="pres">
      <dgm:prSet presAssocID="{8F603AEE-76D9-4B93-8A70-54542EFA8853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4CE5DBA7-923B-470A-A088-0D54400F15AC}" type="pres">
      <dgm:prSet presAssocID="{8F603AEE-76D9-4B93-8A70-54542EFA885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9A9E0FC-6BB8-4EA4-8595-52AF9E5466C1}" type="pres">
      <dgm:prSet presAssocID="{E5B30512-29E9-41A0-A0BE-2D5592EDEF6B}" presName="root2" presStyleCnt="0"/>
      <dgm:spPr/>
    </dgm:pt>
    <dgm:pt modelId="{FF7EC8C6-DBD9-4104-AB83-5629C2EB2BE7}" type="pres">
      <dgm:prSet presAssocID="{E5B30512-29E9-41A0-A0BE-2D5592EDEF6B}" presName="LevelTwoTextNode" presStyleLbl="node2" presStyleIdx="4" presStyleCnt="6" custScaleX="282144" custLinFactNeighborX="484" custLinFactNeighborY="3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7BB9B-EF77-4BBD-A531-23AD24059527}" type="pres">
      <dgm:prSet presAssocID="{E5B30512-29E9-41A0-A0BE-2D5592EDEF6B}" presName="level3hierChild" presStyleCnt="0"/>
      <dgm:spPr/>
    </dgm:pt>
    <dgm:pt modelId="{E80028F5-07AA-46E4-8864-3E7B686337AD}" type="pres">
      <dgm:prSet presAssocID="{4C42ABB5-7B3A-44ED-A141-93ABBD8F1C71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8159F27E-38FC-4D25-9796-375697FCEE7E}" type="pres">
      <dgm:prSet presAssocID="{4C42ABB5-7B3A-44ED-A141-93ABBD8F1C71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68B566A-8C2E-4298-BD82-B643FDA32B55}" type="pres">
      <dgm:prSet presAssocID="{DFB846E7-D887-4AD3-82D6-60E02D18BCFD}" presName="root2" presStyleCnt="0"/>
      <dgm:spPr/>
    </dgm:pt>
    <dgm:pt modelId="{48FA2E7E-63F6-4D64-9CB4-3D503FF168DA}" type="pres">
      <dgm:prSet presAssocID="{DFB846E7-D887-4AD3-82D6-60E02D18BCFD}" presName="LevelTwoTextNode" presStyleLbl="node2" presStyleIdx="5" presStyleCnt="6" custScaleX="285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1522AA-2BC4-44CD-9B7C-096ED2BB81B1}" type="pres">
      <dgm:prSet presAssocID="{DFB846E7-D887-4AD3-82D6-60E02D18BCFD}" presName="level3hierChild" presStyleCnt="0"/>
      <dgm:spPr/>
    </dgm:pt>
  </dgm:ptLst>
  <dgm:cxnLst>
    <dgm:cxn modelId="{ED448592-CA89-482F-88A4-690B6B25A947}" type="presOf" srcId="{DDE4C37B-28D4-4509-9096-9A62F4932DBD}" destId="{444BE8D9-DFA3-4F0D-B210-130903283FB2}" srcOrd="0" destOrd="0" presId="urn:microsoft.com/office/officeart/2005/8/layout/hierarchy2"/>
    <dgm:cxn modelId="{989AA56B-E8EC-466E-912F-FC1B55C69F7B}" srcId="{DB542BD9-47FC-40D8-A133-402A81520B79}" destId="{6F784DC8-6B6A-4D8D-AD0C-B70979E81DE5}" srcOrd="1" destOrd="0" parTransId="{AEA1EACF-9CB9-42FE-9FF5-9602317EF565}" sibTransId="{2BCE1C55-3304-4647-8F87-A632BDF05B5C}"/>
    <dgm:cxn modelId="{07E479F8-F408-4B5F-8CBF-6E381E51F446}" type="presOf" srcId="{E5B30512-29E9-41A0-A0BE-2D5592EDEF6B}" destId="{FF7EC8C6-DBD9-4104-AB83-5629C2EB2BE7}" srcOrd="0" destOrd="0" presId="urn:microsoft.com/office/officeart/2005/8/layout/hierarchy2"/>
    <dgm:cxn modelId="{D9FDD9C3-8942-46DF-8AD5-05757E45823D}" type="presOf" srcId="{8F603AEE-76D9-4B93-8A70-54542EFA8853}" destId="{52C5325D-B6C3-4A44-BF21-9AD84E3EAE03}" srcOrd="0" destOrd="0" presId="urn:microsoft.com/office/officeart/2005/8/layout/hierarchy2"/>
    <dgm:cxn modelId="{88972FA1-D9FE-4558-8683-B3F01977E404}" srcId="{DB542BD9-47FC-40D8-A133-402A81520B79}" destId="{BDE597CD-B297-4FB6-9F95-05A9D2D83836}" srcOrd="3" destOrd="0" parTransId="{B9784184-DE53-499E-A5AA-4D73140E1060}" sibTransId="{18E0A0A2-504C-4AE4-B969-B83DBCFA0A4B}"/>
    <dgm:cxn modelId="{C494166D-0093-41AD-A3AD-0063F599AECF}" type="presOf" srcId="{4C42ABB5-7B3A-44ED-A141-93ABBD8F1C71}" destId="{8159F27E-38FC-4D25-9796-375697FCEE7E}" srcOrd="1" destOrd="0" presId="urn:microsoft.com/office/officeart/2005/8/layout/hierarchy2"/>
    <dgm:cxn modelId="{1349E08C-ED9A-4635-A228-B7AD2F5AD3E7}" type="presOf" srcId="{4C42ABB5-7B3A-44ED-A141-93ABBD8F1C71}" destId="{E80028F5-07AA-46E4-8864-3E7B686337AD}" srcOrd="0" destOrd="0" presId="urn:microsoft.com/office/officeart/2005/8/layout/hierarchy2"/>
    <dgm:cxn modelId="{668BCD3F-C250-4936-8DD6-E37F3EF9529D}" type="presOf" srcId="{D630FB1A-CE50-46DA-9BC9-3892ED96E346}" destId="{41E36E8C-2E3A-46E0-9103-7AE37E805E88}" srcOrd="0" destOrd="0" presId="urn:microsoft.com/office/officeart/2005/8/layout/hierarchy2"/>
    <dgm:cxn modelId="{2BAD7F86-4B4A-4C87-8482-4E37501A5509}" srcId="{DB542BD9-47FC-40D8-A133-402A81520B79}" destId="{1B966AAC-13CD-41E2-BC69-F7B5A311DBAB}" srcOrd="0" destOrd="0" parTransId="{DDE4C37B-28D4-4509-9096-9A62F4932DBD}" sibTransId="{32E0874B-BFEF-4AEA-B605-C0AE2317AA05}"/>
    <dgm:cxn modelId="{4FE9C99D-A97B-4FBE-8DC4-A68CA378BC5A}" type="presOf" srcId="{99596A74-6610-4905-A299-DD3A3BEDE700}" destId="{1FB8A13E-4370-47F7-8DE9-D53DF83A0EDC}" srcOrd="0" destOrd="0" presId="urn:microsoft.com/office/officeart/2005/8/layout/hierarchy2"/>
    <dgm:cxn modelId="{9E87C93D-9840-46E3-82E6-B2179EB15FB1}" type="presOf" srcId="{6CDEE180-D71A-495B-9B22-EE78503F3171}" destId="{121052CC-48F4-4930-9B55-6BCE5509F43B}" srcOrd="0" destOrd="0" presId="urn:microsoft.com/office/officeart/2005/8/layout/hierarchy2"/>
    <dgm:cxn modelId="{724ED237-74B3-4D04-A702-0D7C6024080E}" srcId="{DB542BD9-47FC-40D8-A133-402A81520B79}" destId="{DFB846E7-D887-4AD3-82D6-60E02D18BCFD}" srcOrd="5" destOrd="0" parTransId="{4C42ABB5-7B3A-44ED-A141-93ABBD8F1C71}" sibTransId="{7ADAA79E-EA45-4FDC-BE82-67166FDBF9AD}"/>
    <dgm:cxn modelId="{2E9D5D3E-37E0-463F-A01E-2D68D24414D4}" srcId="{DB542BD9-47FC-40D8-A133-402A81520B79}" destId="{E5B30512-29E9-41A0-A0BE-2D5592EDEF6B}" srcOrd="4" destOrd="0" parTransId="{8F603AEE-76D9-4B93-8A70-54542EFA8853}" sibTransId="{0B05877E-0874-47B2-81F9-3F3BA570E952}"/>
    <dgm:cxn modelId="{4AE276D3-577E-4126-B9D1-BF79B32B23AF}" type="presOf" srcId="{8F603AEE-76D9-4B93-8A70-54542EFA8853}" destId="{4CE5DBA7-923B-470A-A088-0D54400F15AC}" srcOrd="1" destOrd="0" presId="urn:microsoft.com/office/officeart/2005/8/layout/hierarchy2"/>
    <dgm:cxn modelId="{9DDF968C-16AF-4799-8867-85D49502554E}" type="presOf" srcId="{B9784184-DE53-499E-A5AA-4D73140E1060}" destId="{FEEBFB86-E81F-499E-9772-CB3B37061308}" srcOrd="1" destOrd="0" presId="urn:microsoft.com/office/officeart/2005/8/layout/hierarchy2"/>
    <dgm:cxn modelId="{048558A5-3C67-4932-A48F-F33EFD1A13CD}" type="presOf" srcId="{1B966AAC-13CD-41E2-BC69-F7B5A311DBAB}" destId="{452FFE14-33C0-4CA4-945C-880FC194B6AB}" srcOrd="0" destOrd="0" presId="urn:microsoft.com/office/officeart/2005/8/layout/hierarchy2"/>
    <dgm:cxn modelId="{78CCBF54-987E-42A1-8C6E-5DAEDA5DBE0E}" type="presOf" srcId="{AEA1EACF-9CB9-42FE-9FF5-9602317EF565}" destId="{8D226A50-ED99-4670-A57C-14BF68978214}" srcOrd="1" destOrd="0" presId="urn:microsoft.com/office/officeart/2005/8/layout/hierarchy2"/>
    <dgm:cxn modelId="{CD5496C3-D20F-400D-8738-6C22364E3C30}" type="presOf" srcId="{AEA1EACF-9CB9-42FE-9FF5-9602317EF565}" destId="{AC19D372-F09C-43B0-A970-B4A8C3487AD8}" srcOrd="0" destOrd="0" presId="urn:microsoft.com/office/officeart/2005/8/layout/hierarchy2"/>
    <dgm:cxn modelId="{19A42396-DA71-4AA9-AE32-E6007F215A50}" type="presOf" srcId="{BDE597CD-B297-4FB6-9F95-05A9D2D83836}" destId="{F9E76B55-5E4A-4854-BB8C-3099B03B913C}" srcOrd="0" destOrd="0" presId="urn:microsoft.com/office/officeart/2005/8/layout/hierarchy2"/>
    <dgm:cxn modelId="{D6067418-3D13-438B-933B-72C7032F7BC2}" type="presOf" srcId="{99596A74-6610-4905-A299-DD3A3BEDE700}" destId="{7917AB25-6431-479A-ADE8-F0F48EB938C0}" srcOrd="1" destOrd="0" presId="urn:microsoft.com/office/officeart/2005/8/layout/hierarchy2"/>
    <dgm:cxn modelId="{05A1B939-3E08-4ECF-9EEB-14C7C31D9335}" type="presOf" srcId="{B9784184-DE53-499E-A5AA-4D73140E1060}" destId="{7EA97D98-4FC8-4E5D-8432-C5DB79BF1D54}" srcOrd="0" destOrd="0" presId="urn:microsoft.com/office/officeart/2005/8/layout/hierarchy2"/>
    <dgm:cxn modelId="{890C0FEB-FD7C-452A-B6AC-61A456E2D691}" type="presOf" srcId="{DDE4C37B-28D4-4509-9096-9A62F4932DBD}" destId="{0390D047-4F23-4730-96AF-3111BE82B074}" srcOrd="1" destOrd="0" presId="urn:microsoft.com/office/officeart/2005/8/layout/hierarchy2"/>
    <dgm:cxn modelId="{B1B37A3B-AB5C-4531-94AE-6AE01719DE80}" type="presOf" srcId="{DB542BD9-47FC-40D8-A133-402A81520B79}" destId="{36477CC5-B3E0-41AC-A196-828F2BFF25C0}" srcOrd="0" destOrd="0" presId="urn:microsoft.com/office/officeart/2005/8/layout/hierarchy2"/>
    <dgm:cxn modelId="{7D41BFA7-1F10-42A0-9B5C-6FB12746E254}" type="presOf" srcId="{6F784DC8-6B6A-4D8D-AD0C-B70979E81DE5}" destId="{4E00ED23-7383-44FA-9968-DDE29B6F6D68}" srcOrd="0" destOrd="0" presId="urn:microsoft.com/office/officeart/2005/8/layout/hierarchy2"/>
    <dgm:cxn modelId="{FDA47213-1A07-43BF-AB04-95228EB88C2B}" srcId="{DB542BD9-47FC-40D8-A133-402A81520B79}" destId="{D630FB1A-CE50-46DA-9BC9-3892ED96E346}" srcOrd="2" destOrd="0" parTransId="{99596A74-6610-4905-A299-DD3A3BEDE700}" sibTransId="{51597DC9-0988-4E9A-B448-348FC55CDA90}"/>
    <dgm:cxn modelId="{C5AD54C8-0CB0-4C00-80D8-E3D74DF23C1F}" srcId="{6CDEE180-D71A-495B-9B22-EE78503F3171}" destId="{DB542BD9-47FC-40D8-A133-402A81520B79}" srcOrd="0" destOrd="0" parTransId="{FE146BC8-CA1E-40CE-AD1F-D69CD935C80F}" sibTransId="{22A8E5C8-65EF-460F-82F3-029877C22656}"/>
    <dgm:cxn modelId="{3E038221-CFA6-4FA3-9E3C-25F25D8522F2}" type="presOf" srcId="{DFB846E7-D887-4AD3-82D6-60E02D18BCFD}" destId="{48FA2E7E-63F6-4D64-9CB4-3D503FF168DA}" srcOrd="0" destOrd="0" presId="urn:microsoft.com/office/officeart/2005/8/layout/hierarchy2"/>
    <dgm:cxn modelId="{BD70E71E-5B41-4882-AD9F-975EA0824E45}" type="presParOf" srcId="{121052CC-48F4-4930-9B55-6BCE5509F43B}" destId="{D05F3FB8-5884-43D9-8F78-A42C64314B7E}" srcOrd="0" destOrd="0" presId="urn:microsoft.com/office/officeart/2005/8/layout/hierarchy2"/>
    <dgm:cxn modelId="{5FEA1897-AA45-4B3B-971E-46281A071C86}" type="presParOf" srcId="{D05F3FB8-5884-43D9-8F78-A42C64314B7E}" destId="{36477CC5-B3E0-41AC-A196-828F2BFF25C0}" srcOrd="0" destOrd="0" presId="urn:microsoft.com/office/officeart/2005/8/layout/hierarchy2"/>
    <dgm:cxn modelId="{2F9B75FD-F0CD-4F4A-8520-93BAF635A174}" type="presParOf" srcId="{D05F3FB8-5884-43D9-8F78-A42C64314B7E}" destId="{3FC4F8A5-21C2-4DC2-855E-CF25606B64D5}" srcOrd="1" destOrd="0" presId="urn:microsoft.com/office/officeart/2005/8/layout/hierarchy2"/>
    <dgm:cxn modelId="{A43A2A14-96DD-4DB7-8F59-786AC944619D}" type="presParOf" srcId="{3FC4F8A5-21C2-4DC2-855E-CF25606B64D5}" destId="{444BE8D9-DFA3-4F0D-B210-130903283FB2}" srcOrd="0" destOrd="0" presId="urn:microsoft.com/office/officeart/2005/8/layout/hierarchy2"/>
    <dgm:cxn modelId="{06196FB3-01FA-42F1-B6A0-347563BA3BE2}" type="presParOf" srcId="{444BE8D9-DFA3-4F0D-B210-130903283FB2}" destId="{0390D047-4F23-4730-96AF-3111BE82B074}" srcOrd="0" destOrd="0" presId="urn:microsoft.com/office/officeart/2005/8/layout/hierarchy2"/>
    <dgm:cxn modelId="{DC61DB2A-A546-45DF-9416-CD8193940566}" type="presParOf" srcId="{3FC4F8A5-21C2-4DC2-855E-CF25606B64D5}" destId="{27962C5B-18C8-49C7-A556-0B8DFB2411F8}" srcOrd="1" destOrd="0" presId="urn:microsoft.com/office/officeart/2005/8/layout/hierarchy2"/>
    <dgm:cxn modelId="{03D2E365-E8EA-4B30-AC10-F2CBC73889F2}" type="presParOf" srcId="{27962C5B-18C8-49C7-A556-0B8DFB2411F8}" destId="{452FFE14-33C0-4CA4-945C-880FC194B6AB}" srcOrd="0" destOrd="0" presId="urn:microsoft.com/office/officeart/2005/8/layout/hierarchy2"/>
    <dgm:cxn modelId="{A61E5290-4355-4CA9-8B63-7D66533CB76E}" type="presParOf" srcId="{27962C5B-18C8-49C7-A556-0B8DFB2411F8}" destId="{02D1F368-6194-4A35-B39A-0B9B9B9FF367}" srcOrd="1" destOrd="0" presId="urn:microsoft.com/office/officeart/2005/8/layout/hierarchy2"/>
    <dgm:cxn modelId="{C6A7DF8B-6DAB-4959-B7B8-8176C9F9E1E8}" type="presParOf" srcId="{3FC4F8A5-21C2-4DC2-855E-CF25606B64D5}" destId="{AC19D372-F09C-43B0-A970-B4A8C3487AD8}" srcOrd="2" destOrd="0" presId="urn:microsoft.com/office/officeart/2005/8/layout/hierarchy2"/>
    <dgm:cxn modelId="{A2693A9F-8720-45A8-B9E9-5131AC4D0F7A}" type="presParOf" srcId="{AC19D372-F09C-43B0-A970-B4A8C3487AD8}" destId="{8D226A50-ED99-4670-A57C-14BF68978214}" srcOrd="0" destOrd="0" presId="urn:microsoft.com/office/officeart/2005/8/layout/hierarchy2"/>
    <dgm:cxn modelId="{3D81554A-F63F-4616-B11F-57C15368B377}" type="presParOf" srcId="{3FC4F8A5-21C2-4DC2-855E-CF25606B64D5}" destId="{A4F4098B-9087-4A88-BDE3-CE2C33E91A4D}" srcOrd="3" destOrd="0" presId="urn:microsoft.com/office/officeart/2005/8/layout/hierarchy2"/>
    <dgm:cxn modelId="{4F00C267-209A-4B03-AC3D-5C5F6C4E3EA7}" type="presParOf" srcId="{A4F4098B-9087-4A88-BDE3-CE2C33E91A4D}" destId="{4E00ED23-7383-44FA-9968-DDE29B6F6D68}" srcOrd="0" destOrd="0" presId="urn:microsoft.com/office/officeart/2005/8/layout/hierarchy2"/>
    <dgm:cxn modelId="{544913FA-A6AF-4F64-AD80-0BBAA61C0786}" type="presParOf" srcId="{A4F4098B-9087-4A88-BDE3-CE2C33E91A4D}" destId="{B5AC59B6-4C0C-4E5B-BC54-80B7D4812C81}" srcOrd="1" destOrd="0" presId="urn:microsoft.com/office/officeart/2005/8/layout/hierarchy2"/>
    <dgm:cxn modelId="{AF5B1A87-7D27-4732-8C28-A923C19F19ED}" type="presParOf" srcId="{3FC4F8A5-21C2-4DC2-855E-CF25606B64D5}" destId="{1FB8A13E-4370-47F7-8DE9-D53DF83A0EDC}" srcOrd="4" destOrd="0" presId="urn:microsoft.com/office/officeart/2005/8/layout/hierarchy2"/>
    <dgm:cxn modelId="{123A9B85-6986-428B-8A15-0BD88FA3DB11}" type="presParOf" srcId="{1FB8A13E-4370-47F7-8DE9-D53DF83A0EDC}" destId="{7917AB25-6431-479A-ADE8-F0F48EB938C0}" srcOrd="0" destOrd="0" presId="urn:microsoft.com/office/officeart/2005/8/layout/hierarchy2"/>
    <dgm:cxn modelId="{1D862708-9506-485C-8915-D7801CC70A2B}" type="presParOf" srcId="{3FC4F8A5-21C2-4DC2-855E-CF25606B64D5}" destId="{B41DF198-C5B3-4804-ABD9-E59EEA2ADA67}" srcOrd="5" destOrd="0" presId="urn:microsoft.com/office/officeart/2005/8/layout/hierarchy2"/>
    <dgm:cxn modelId="{9282BC78-4196-48DB-BA6F-AE3768994BA4}" type="presParOf" srcId="{B41DF198-C5B3-4804-ABD9-E59EEA2ADA67}" destId="{41E36E8C-2E3A-46E0-9103-7AE37E805E88}" srcOrd="0" destOrd="0" presId="urn:microsoft.com/office/officeart/2005/8/layout/hierarchy2"/>
    <dgm:cxn modelId="{EE00DC65-64FE-4F93-9AA1-E63A3CB42303}" type="presParOf" srcId="{B41DF198-C5B3-4804-ABD9-E59EEA2ADA67}" destId="{B8185423-4CFF-427A-92E6-9CB1D8378E2B}" srcOrd="1" destOrd="0" presId="urn:microsoft.com/office/officeart/2005/8/layout/hierarchy2"/>
    <dgm:cxn modelId="{823AFB11-38F5-4866-BB32-0AF5D91AC9E9}" type="presParOf" srcId="{3FC4F8A5-21C2-4DC2-855E-CF25606B64D5}" destId="{7EA97D98-4FC8-4E5D-8432-C5DB79BF1D54}" srcOrd="6" destOrd="0" presId="urn:microsoft.com/office/officeart/2005/8/layout/hierarchy2"/>
    <dgm:cxn modelId="{F0D1573B-0D87-4D7F-8FC3-2DAB2B3780EE}" type="presParOf" srcId="{7EA97D98-4FC8-4E5D-8432-C5DB79BF1D54}" destId="{FEEBFB86-E81F-499E-9772-CB3B37061308}" srcOrd="0" destOrd="0" presId="urn:microsoft.com/office/officeart/2005/8/layout/hierarchy2"/>
    <dgm:cxn modelId="{702EDFAE-698C-49C4-9167-F58F58388E7F}" type="presParOf" srcId="{3FC4F8A5-21C2-4DC2-855E-CF25606B64D5}" destId="{8A0F5F7D-4543-4FA5-8229-27A65D94510D}" srcOrd="7" destOrd="0" presId="urn:microsoft.com/office/officeart/2005/8/layout/hierarchy2"/>
    <dgm:cxn modelId="{1B0E77B5-4A26-4679-A3CB-6359B0BD6E0E}" type="presParOf" srcId="{8A0F5F7D-4543-4FA5-8229-27A65D94510D}" destId="{F9E76B55-5E4A-4854-BB8C-3099B03B913C}" srcOrd="0" destOrd="0" presId="urn:microsoft.com/office/officeart/2005/8/layout/hierarchy2"/>
    <dgm:cxn modelId="{D506E361-85BD-40B4-BAF7-0EC505FBFB12}" type="presParOf" srcId="{8A0F5F7D-4543-4FA5-8229-27A65D94510D}" destId="{FE84537E-CF6F-456A-A7E3-E551DAA7CFAB}" srcOrd="1" destOrd="0" presId="urn:microsoft.com/office/officeart/2005/8/layout/hierarchy2"/>
    <dgm:cxn modelId="{09036D5A-710C-4895-952E-9CCA2BF7525F}" type="presParOf" srcId="{3FC4F8A5-21C2-4DC2-855E-CF25606B64D5}" destId="{52C5325D-B6C3-4A44-BF21-9AD84E3EAE03}" srcOrd="8" destOrd="0" presId="urn:microsoft.com/office/officeart/2005/8/layout/hierarchy2"/>
    <dgm:cxn modelId="{1F1E3FEC-43CA-4CED-99FA-4DF3054F3BFF}" type="presParOf" srcId="{52C5325D-B6C3-4A44-BF21-9AD84E3EAE03}" destId="{4CE5DBA7-923B-470A-A088-0D54400F15AC}" srcOrd="0" destOrd="0" presId="urn:microsoft.com/office/officeart/2005/8/layout/hierarchy2"/>
    <dgm:cxn modelId="{E8D0B600-3369-43EB-9A52-835C580C6BBF}" type="presParOf" srcId="{3FC4F8A5-21C2-4DC2-855E-CF25606B64D5}" destId="{19A9E0FC-6BB8-4EA4-8595-52AF9E5466C1}" srcOrd="9" destOrd="0" presId="urn:microsoft.com/office/officeart/2005/8/layout/hierarchy2"/>
    <dgm:cxn modelId="{BB4EAF16-83A7-4C9C-AE5E-082380141085}" type="presParOf" srcId="{19A9E0FC-6BB8-4EA4-8595-52AF9E5466C1}" destId="{FF7EC8C6-DBD9-4104-AB83-5629C2EB2BE7}" srcOrd="0" destOrd="0" presId="urn:microsoft.com/office/officeart/2005/8/layout/hierarchy2"/>
    <dgm:cxn modelId="{1C3D8B9E-6924-401D-ADCF-A548872A152A}" type="presParOf" srcId="{19A9E0FC-6BB8-4EA4-8595-52AF9E5466C1}" destId="{E3D7BB9B-EF77-4BBD-A531-23AD24059527}" srcOrd="1" destOrd="0" presId="urn:microsoft.com/office/officeart/2005/8/layout/hierarchy2"/>
    <dgm:cxn modelId="{4DC09511-0383-4281-B39E-7E9A1992A90B}" type="presParOf" srcId="{3FC4F8A5-21C2-4DC2-855E-CF25606B64D5}" destId="{E80028F5-07AA-46E4-8864-3E7B686337AD}" srcOrd="10" destOrd="0" presId="urn:microsoft.com/office/officeart/2005/8/layout/hierarchy2"/>
    <dgm:cxn modelId="{94BAB630-CE8B-4D8C-A220-BFC6DEF696EC}" type="presParOf" srcId="{E80028F5-07AA-46E4-8864-3E7B686337AD}" destId="{8159F27E-38FC-4D25-9796-375697FCEE7E}" srcOrd="0" destOrd="0" presId="urn:microsoft.com/office/officeart/2005/8/layout/hierarchy2"/>
    <dgm:cxn modelId="{5D8F9758-CDCC-43A1-A603-2105F42B5CFE}" type="presParOf" srcId="{3FC4F8A5-21C2-4DC2-855E-CF25606B64D5}" destId="{968B566A-8C2E-4298-BD82-B643FDA32B55}" srcOrd="11" destOrd="0" presId="urn:microsoft.com/office/officeart/2005/8/layout/hierarchy2"/>
    <dgm:cxn modelId="{F3058B02-08AA-4449-8ACD-C386EFC3754A}" type="presParOf" srcId="{968B566A-8C2E-4298-BD82-B643FDA32B55}" destId="{48FA2E7E-63F6-4D64-9CB4-3D503FF168DA}" srcOrd="0" destOrd="0" presId="urn:microsoft.com/office/officeart/2005/8/layout/hierarchy2"/>
    <dgm:cxn modelId="{227E2F14-9C30-4219-BECF-1D2F90B1BE08}" type="presParOf" srcId="{968B566A-8C2E-4298-BD82-B643FDA32B55}" destId="{301522AA-2BC4-44CD-9B7C-096ED2BB81B1}" srcOrd="1" destOrd="0" presId="urn:microsoft.com/office/officeart/2005/8/layout/hierarchy2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78620-D7E7-4F1F-98D9-FFFDB1F09D8D}">
      <dsp:nvSpPr>
        <dsp:cNvPr id="0" name=""/>
        <dsp:cNvSpPr/>
      </dsp:nvSpPr>
      <dsp:spPr>
        <a:xfrm>
          <a:off x="0" y="0"/>
          <a:ext cx="8221569" cy="401161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accent1"/>
              </a:solidFill>
            </a:rPr>
            <a:t>Направление работы</a:t>
          </a:r>
          <a:r>
            <a:rPr lang="ru-RU" sz="1700" b="1" kern="1200" dirty="0" smtClean="0"/>
            <a:t/>
          </a:r>
          <a:br>
            <a:rPr lang="ru-RU" sz="1700" b="1" kern="1200" dirty="0" smtClean="0"/>
          </a:br>
          <a:r>
            <a:rPr lang="ru-RU" sz="2400" b="1" kern="1200" dirty="0" smtClean="0">
              <a:solidFill>
                <a:schemeClr val="tx1"/>
              </a:solidFill>
            </a:rPr>
            <a:t>- развитие речи 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- развитие логического мышления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- развитие коммуникативных качеств у детей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- обобщение представлений о природе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- пробуждение воображения и фантазии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- пробуждение интереса к природе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kern="1200" dirty="0" smtClean="0"/>
            <a:t>- </a:t>
          </a:r>
          <a:endParaRPr lang="ru-RU" sz="1700" kern="1200" dirty="0"/>
        </a:p>
      </dsp:txBody>
      <dsp:txXfrm>
        <a:off x="195831" y="195831"/>
        <a:ext cx="7829907" cy="3619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7CC5-B3E0-41AC-A196-828F2BFF25C0}">
      <dsp:nvSpPr>
        <dsp:cNvPr id="0" name=""/>
        <dsp:cNvSpPr/>
      </dsp:nvSpPr>
      <dsp:spPr>
        <a:xfrm>
          <a:off x="5" y="2571763"/>
          <a:ext cx="2572873" cy="187863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</a:rPr>
            <a:t>Ожидаемые</a:t>
          </a:r>
          <a:r>
            <a:rPr lang="ru-RU" sz="4000" kern="1200" dirty="0" smtClean="0">
              <a:solidFill>
                <a:srgbClr val="FF0000"/>
              </a:solidFill>
            </a:rPr>
            <a:t> результаты</a:t>
          </a:r>
          <a:endParaRPr lang="ru-RU" sz="4000" kern="1200" dirty="0">
            <a:solidFill>
              <a:srgbClr val="FF0000"/>
            </a:solidFill>
          </a:endParaRPr>
        </a:p>
      </dsp:txBody>
      <dsp:txXfrm>
        <a:off x="55028" y="2626786"/>
        <a:ext cx="2462827" cy="1768584"/>
      </dsp:txXfrm>
    </dsp:sp>
    <dsp:sp modelId="{444BE8D9-DFA3-4F0D-B210-130903283FB2}">
      <dsp:nvSpPr>
        <dsp:cNvPr id="0" name=""/>
        <dsp:cNvSpPr/>
      </dsp:nvSpPr>
      <dsp:spPr>
        <a:xfrm rot="17257597">
          <a:off x="1576895" y="2136801"/>
          <a:ext cx="285714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857147" y="12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934040" y="2078148"/>
        <a:ext cx="142857" cy="142857"/>
      </dsp:txXfrm>
    </dsp:sp>
    <dsp:sp modelId="{452FFE14-33C0-4CA4-945C-880FC194B6AB}">
      <dsp:nvSpPr>
        <dsp:cNvPr id="0" name=""/>
        <dsp:cNvSpPr/>
      </dsp:nvSpPr>
      <dsp:spPr>
        <a:xfrm>
          <a:off x="3438059" y="393211"/>
          <a:ext cx="5705473" cy="78972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sng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bg1"/>
              </a:solidFill>
            </a:rPr>
            <a:t>Дети научатся экспериментировать, анализировать и делать выводы.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461189" y="416341"/>
        <a:ext cx="5659213" cy="743465"/>
      </dsp:txXfrm>
    </dsp:sp>
    <dsp:sp modelId="{AC19D372-F09C-43B0-A970-B4A8C3487AD8}">
      <dsp:nvSpPr>
        <dsp:cNvPr id="0" name=""/>
        <dsp:cNvSpPr/>
      </dsp:nvSpPr>
      <dsp:spPr>
        <a:xfrm rot="17642072">
          <a:off x="1984323" y="2591409"/>
          <a:ext cx="1985970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985970" y="12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927659" y="2554536"/>
        <a:ext cx="99298" cy="99298"/>
      </dsp:txXfrm>
    </dsp:sp>
    <dsp:sp modelId="{4E00ED23-7383-44FA-9968-DDE29B6F6D68}">
      <dsp:nvSpPr>
        <dsp:cNvPr id="0" name=""/>
        <dsp:cNvSpPr/>
      </dsp:nvSpPr>
      <dsp:spPr>
        <a:xfrm>
          <a:off x="3381739" y="1303558"/>
          <a:ext cx="5756532" cy="78746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Будут сформированы элементарные экологические знания и культура поведения в природе.</a:t>
          </a:r>
          <a:endParaRPr lang="ru-RU" sz="1400" kern="1200" dirty="0"/>
        </a:p>
      </dsp:txBody>
      <dsp:txXfrm>
        <a:off x="3404803" y="1326622"/>
        <a:ext cx="5710404" cy="741338"/>
      </dsp:txXfrm>
    </dsp:sp>
    <dsp:sp modelId="{1FB8A13E-4370-47F7-8DE9-D53DF83A0EDC}">
      <dsp:nvSpPr>
        <dsp:cNvPr id="0" name=""/>
        <dsp:cNvSpPr/>
      </dsp:nvSpPr>
      <dsp:spPr>
        <a:xfrm rot="19061378">
          <a:off x="2426079" y="3118953"/>
          <a:ext cx="1127094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127094" y="12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1449" y="3103551"/>
        <a:ext cx="56354" cy="56354"/>
      </dsp:txXfrm>
    </dsp:sp>
    <dsp:sp modelId="{41E36E8C-2E3A-46E0-9103-7AE37E805E88}">
      <dsp:nvSpPr>
        <dsp:cNvPr id="0" name=""/>
        <dsp:cNvSpPr/>
      </dsp:nvSpPr>
      <dsp:spPr>
        <a:xfrm>
          <a:off x="3406375" y="2250418"/>
          <a:ext cx="5737156" cy="100392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Дети поймут взаимосвязь в природе, станут более бережно относиться к ней, животным, птицам, насекомым.</a:t>
          </a:r>
          <a:endParaRPr lang="ru-RU" sz="1400" kern="1200" dirty="0"/>
        </a:p>
      </dsp:txBody>
      <dsp:txXfrm>
        <a:off x="3435779" y="2279822"/>
        <a:ext cx="5678348" cy="945114"/>
      </dsp:txXfrm>
    </dsp:sp>
    <dsp:sp modelId="{7EA97D98-4FC8-4E5D-8432-C5DB79BF1D54}">
      <dsp:nvSpPr>
        <dsp:cNvPr id="0" name=""/>
        <dsp:cNvSpPr/>
      </dsp:nvSpPr>
      <dsp:spPr>
        <a:xfrm rot="1534154">
          <a:off x="2528970" y="3691806"/>
          <a:ext cx="89667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896677" y="12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4892" y="3682165"/>
        <a:ext cx="44833" cy="44833"/>
      </dsp:txXfrm>
    </dsp:sp>
    <dsp:sp modelId="{F9E76B55-5E4A-4854-BB8C-3099B03B913C}">
      <dsp:nvSpPr>
        <dsp:cNvPr id="0" name=""/>
        <dsp:cNvSpPr/>
      </dsp:nvSpPr>
      <dsp:spPr>
        <a:xfrm>
          <a:off x="3381739" y="3396124"/>
          <a:ext cx="5742557" cy="100392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У детей разовьется интерес к явлениям и объектам природы.</a:t>
          </a:r>
          <a:endParaRPr lang="ru-RU" sz="1400" kern="1200" dirty="0"/>
        </a:p>
      </dsp:txBody>
      <dsp:txXfrm>
        <a:off x="3411143" y="3425528"/>
        <a:ext cx="5683749" cy="945114"/>
      </dsp:txXfrm>
    </dsp:sp>
    <dsp:sp modelId="{52C5325D-B6C3-4A44-BF21-9AD84E3EAE03}">
      <dsp:nvSpPr>
        <dsp:cNvPr id="0" name=""/>
        <dsp:cNvSpPr/>
      </dsp:nvSpPr>
      <dsp:spPr>
        <a:xfrm rot="3751001">
          <a:off x="2095282" y="4285100"/>
          <a:ext cx="1773772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773772" y="12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937823" y="4253531"/>
        <a:ext cx="88688" cy="88688"/>
      </dsp:txXfrm>
    </dsp:sp>
    <dsp:sp modelId="{FF7EC8C6-DBD9-4104-AB83-5629C2EB2BE7}">
      <dsp:nvSpPr>
        <dsp:cNvPr id="0" name=""/>
        <dsp:cNvSpPr/>
      </dsp:nvSpPr>
      <dsp:spPr>
        <a:xfrm>
          <a:off x="3391457" y="4582711"/>
          <a:ext cx="5665014" cy="100392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Повысится экологическая культура родителей, появится понимание необходимости в экологическом воспитании детей.</a:t>
          </a:r>
          <a:endParaRPr lang="ru-RU" sz="1400" kern="1200" dirty="0"/>
        </a:p>
      </dsp:txBody>
      <dsp:txXfrm>
        <a:off x="3420861" y="4612115"/>
        <a:ext cx="5606206" cy="945114"/>
      </dsp:txXfrm>
    </dsp:sp>
    <dsp:sp modelId="{E80028F5-07AA-46E4-8864-3E7B686337AD}">
      <dsp:nvSpPr>
        <dsp:cNvPr id="0" name=""/>
        <dsp:cNvSpPr/>
      </dsp:nvSpPr>
      <dsp:spPr>
        <a:xfrm rot="4397985">
          <a:off x="1569933" y="4846318"/>
          <a:ext cx="2814752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814752" y="12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906940" y="4788724"/>
        <a:ext cx="140737" cy="140737"/>
      </dsp:txXfrm>
    </dsp:sp>
    <dsp:sp modelId="{48FA2E7E-63F6-4D64-9CB4-3D503FF168DA}">
      <dsp:nvSpPr>
        <dsp:cNvPr id="0" name=""/>
        <dsp:cNvSpPr/>
      </dsp:nvSpPr>
      <dsp:spPr>
        <a:xfrm>
          <a:off x="3381739" y="5705146"/>
          <a:ext cx="5735530" cy="100392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Пополнится развивающая среда в группе.</a:t>
          </a:r>
          <a:endParaRPr lang="ru-RU" sz="1400" kern="1200" dirty="0"/>
        </a:p>
      </dsp:txBody>
      <dsp:txXfrm>
        <a:off x="3411143" y="5734550"/>
        <a:ext cx="5676722" cy="94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1D2FB-28C2-4B04-AEFC-11E50B8B9AAB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0AC2-29A3-45B7-B096-1B5F2BA88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0786C-0EFF-421A-9766-C70A64CEB8C9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7589-BB65-4FD8-A140-4990EBB8A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1200" b="1" dirty="0" smtClean="0"/>
              <a:t>                                                                                                                                                                        </a:t>
            </a:r>
            <a:r>
              <a:rPr lang="ru-RU" sz="1600" b="1" dirty="0" smtClean="0"/>
              <a:t>«</a:t>
            </a:r>
            <a:r>
              <a:rPr lang="ru-RU" sz="1600" b="1" i="1" dirty="0"/>
              <a:t>Я сорвала</a:t>
            </a:r>
            <a:r>
              <a:rPr lang="ru-RU" sz="1600" i="1" dirty="0"/>
              <a:t> </a:t>
            </a:r>
            <a:r>
              <a:rPr lang="ru-RU" sz="1600" b="1" i="1" dirty="0"/>
              <a:t>цветок, и он завял.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                                                                                                               Я поймала жука,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                                                                                          </a:t>
            </a:r>
            <a:r>
              <a:rPr lang="ru-RU" sz="1600" b="1" i="1" dirty="0" smtClean="0"/>
              <a:t>                                          </a:t>
            </a:r>
            <a:r>
              <a:rPr lang="ru-RU" sz="1600" b="1" i="1" dirty="0"/>
              <a:t>И он умер  у меня на ладони.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                                                                                                            </a:t>
            </a:r>
            <a:r>
              <a:rPr lang="ru-RU" sz="1600" b="1" i="1" dirty="0" smtClean="0"/>
              <a:t>   </a:t>
            </a:r>
            <a:r>
              <a:rPr lang="ru-RU" sz="1600" b="1" i="1" dirty="0"/>
              <a:t>И тогда я поняла,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                                                                                      </a:t>
            </a:r>
            <a:r>
              <a:rPr lang="ru-RU" sz="1600" b="1" i="1" dirty="0" smtClean="0"/>
              <a:t>                                               </a:t>
            </a:r>
            <a:r>
              <a:rPr lang="ru-RU" sz="1600" b="1" i="1" dirty="0"/>
              <a:t>Что прикоснуться к природе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                                                                                               </a:t>
            </a:r>
            <a:r>
              <a:rPr lang="ru-RU" sz="1600" b="1" i="1" dirty="0" smtClean="0"/>
              <a:t>                               </a:t>
            </a:r>
            <a:r>
              <a:rPr lang="ru-RU" sz="1600" b="1" i="1" dirty="0"/>
              <a:t>Можно только сердцем»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                                                                                                                     Л .</a:t>
            </a:r>
            <a:r>
              <a:rPr lang="ru-RU" sz="1600" b="1" i="1" dirty="0" err="1"/>
              <a:t>Фесюкова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92D05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3450" dirty="0" smtClean="0">
                <a:solidFill>
                  <a:schemeClr val="tx2"/>
                </a:solidFill>
              </a:rPr>
              <a:t>Педагогический проект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</a:t>
            </a: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Экологическое воспитание детей дошкольного возраста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dirty="0">
                <a:solidFill>
                  <a:schemeClr val="tx2"/>
                </a:solidFill>
              </a:rPr>
              <a:t>Творческое название</a:t>
            </a:r>
          </a:p>
          <a:p>
            <a:pPr algn="ctr">
              <a:buNone/>
            </a:pPr>
            <a:r>
              <a:rPr lang="ru-RU" sz="5400" dirty="0">
                <a:solidFill>
                  <a:srgbClr val="FF0000"/>
                </a:solidFill>
              </a:rPr>
              <a:t>«Будь природе другом</a:t>
            </a:r>
            <a:r>
              <a:rPr lang="ru-RU" sz="5400" dirty="0" smtClean="0">
                <a:solidFill>
                  <a:srgbClr val="FF0000"/>
                </a:solidFill>
              </a:rPr>
              <a:t>!»</a:t>
            </a:r>
            <a:endParaRPr lang="ru-RU" sz="2450" dirty="0" smtClean="0"/>
          </a:p>
          <a:p>
            <a:pPr algn="ctr">
              <a:buNone/>
            </a:pPr>
            <a:r>
              <a:rPr lang="ru-RU" sz="2450" dirty="0" smtClean="0"/>
              <a:t>Срок </a:t>
            </a:r>
            <a:r>
              <a:rPr lang="ru-RU" sz="2450" dirty="0" smtClean="0"/>
              <a:t>реализации:2015-2016</a:t>
            </a:r>
            <a:endParaRPr lang="ru-RU" sz="2450" dirty="0"/>
          </a:p>
          <a:p>
            <a:pPr algn="ctr">
              <a:buNone/>
            </a:pPr>
            <a:r>
              <a:rPr lang="ru-RU" sz="2480" dirty="0" smtClean="0"/>
              <a:t>Автор проекта: </a:t>
            </a:r>
            <a:r>
              <a:rPr lang="ru-RU" sz="2480" dirty="0" err="1" smtClean="0"/>
              <a:t>Телкина</a:t>
            </a:r>
            <a:r>
              <a:rPr lang="ru-RU" sz="2480" dirty="0" smtClean="0"/>
              <a:t> Вера Михайловна</a:t>
            </a:r>
          </a:p>
          <a:p>
            <a:pPr algn="ctr">
              <a:buNone/>
            </a:pPr>
            <a:r>
              <a:rPr lang="ru-RU" sz="2480" dirty="0" smtClean="0"/>
              <a:t>филиал «Радуга» МБДОУ Новоникольского детского сада                                                                                 </a:t>
            </a:r>
            <a:endParaRPr lang="ru-RU" sz="24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0" hangingPunct="0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Основной </a:t>
            </a:r>
            <a:r>
              <a:rPr lang="ru-RU" sz="3600" dirty="0" smtClean="0">
                <a:solidFill>
                  <a:srgbClr val="0070C0"/>
                </a:solidFill>
              </a:rPr>
              <a:t>этап: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2000" b="1" dirty="0" smtClean="0"/>
              <a:t>перспективное планирование в средней группе.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428735"/>
          <a:ext cx="9143999" cy="6108649"/>
        </p:xfrm>
        <a:graphic>
          <a:graphicData uri="http://schemas.openxmlformats.org/drawingml/2006/table">
            <a:tbl>
              <a:tblPr/>
              <a:tblGrid>
                <a:gridCol w="1483221"/>
                <a:gridCol w="1302829"/>
                <a:gridCol w="6357949"/>
              </a:tblGrid>
              <a:tr h="442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Месяц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Неделя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проведения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Форма работы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27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Сентябрь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-Наблюдения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-Сбор урожая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-Дидактические игры: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"Чего не стало"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-Беседа "Что нам осень принесла"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-Пальчиковая гимнастика "Засолка капусты"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-Лепка "Овощи для магазина"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-Рассматривание картины "В поле осенью"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-Аппликация "Поспели яблоки в саду"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-Ю.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Тувим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"Овощи"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-Опыт "Тепло - холодно"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-Посадка чеснока на зиму                                                    </a:t>
                      </a:r>
                      <a:endParaRPr lang="ru-RU" sz="12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Н. Егоров "Тыква", "Морковка"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8183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Октябрь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-Наблюдения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-Рассматривание листьев, коры, плодов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деревьев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Чтение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стих-я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А. Майков "Кроет уж лист золотой"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-Отгадывание загадок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-Игра "Дорисуй листочек"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-Дидактическое лото "С какого дерева листочек"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-И.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Токмакова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"Сосны"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7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-Дидактические игры: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"Чего не стало"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"Угадай на ощупь"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"Узнай по описанию"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5638" marR="45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5164"/>
          <a:ext cx="9144000" cy="6802836"/>
        </p:xfrm>
        <a:graphic>
          <a:graphicData uri="http://schemas.openxmlformats.org/drawingml/2006/table">
            <a:tbl>
              <a:tblPr/>
              <a:tblGrid>
                <a:gridCol w="1483221"/>
                <a:gridCol w="1312878"/>
                <a:gridCol w="6347901"/>
              </a:tblGrid>
              <a:tr h="431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Месяц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Неделя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проведения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Форма работы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8921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Ноябрь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Наблюдения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-Рассматривание листьев, коры, плодов деревьев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-Отгадывание загадок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-Игра "Дорисуй листочек", "Соедини листья с плодами"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-Дидактическое лото "С какого дерева листочек"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4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Рисование "Разноцветные листочки"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-Чтение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стих-я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А. Майков "Кроет уж лист золотой"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-И.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Токмакова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"Сосны"                                                      </a:t>
                      </a:r>
                      <a:endParaRPr lang="ru-RU" sz="12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-Беседа о лекарственных травах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Загадки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-Рассматривание иллюстраций с растениями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-Доктор лечит от простуды: "Чай из листьев смородины, мяты, зверобоя"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8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Наблюдения за состоянием погоды на участке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-Чтение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стих-я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Ерихеева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"Осень"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-Рассматривание картины "Времена года"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-Дидактические игры: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"Найди такой листок, как на дереве"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46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Декабрь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-Игра "Какая сегодня погода"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-Развлечение "Осень разноцветная"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-Чтение Э.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Мошковская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"Чужая морковка"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-Рисование "Грустная осень", "Радостная осень"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-Лепка "Как ёж готовится к зиме"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-П/и "Перелёт птиц"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-Кукольный театр "Лесная история"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7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Загадки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Лесовичка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о грибах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-Рассматривание муляжей грибов, иллюстраций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-Рассказ о месте произрастания грибов, их строении, размножении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Рассматривание иллюстраций, муляжей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-Отгадывание загадок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-Дидактическая игра "Лесные и садовые ягоды"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1"/>
          <a:ext cx="9144000" cy="6627038"/>
        </p:xfrm>
        <a:graphic>
          <a:graphicData uri="http://schemas.openxmlformats.org/drawingml/2006/table">
            <a:tbl>
              <a:tblPr/>
              <a:tblGrid>
                <a:gridCol w="1134997"/>
                <a:gridCol w="2235604"/>
                <a:gridCol w="5773399"/>
              </a:tblGrid>
              <a:tr h="522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12"/>
                          <a:ea typeface="Times New Roman"/>
                        </a:rPr>
                        <a:t>Месяц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12"/>
                          <a:ea typeface="Times New Roman"/>
                        </a:rPr>
                        <a:t>Неделя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12"/>
                          <a:ea typeface="Times New Roman"/>
                        </a:rPr>
                        <a:t>проведения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12"/>
                          <a:ea typeface="Times New Roman"/>
                        </a:rPr>
                        <a:t>Форма работы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12"/>
                          <a:ea typeface="Times New Roman"/>
                        </a:rPr>
                        <a:t>январь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1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12"/>
                          <a:ea typeface="Times New Roman"/>
                        </a:rPr>
                        <a:t>-</a:t>
                      </a:r>
                      <a:r>
                        <a:rPr lang="ru-RU" sz="1000" b="1" dirty="0">
                          <a:latin typeface="12"/>
                          <a:ea typeface="Times New Roman"/>
                        </a:rPr>
                        <a:t>Опыт с воздухом (вкус, запах, цвет)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-Надувание мыльных пузырей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-Пузырьки-спасатели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-Надувание шаров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-Поиск воздуха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12"/>
                          <a:ea typeface="Times New Roman"/>
                        </a:rPr>
                        <a:t>2</a:t>
                      </a:r>
                      <a:endParaRPr lang="ru-RU" sz="1000" dirty="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12"/>
                          <a:ea typeface="Times New Roman"/>
                        </a:rPr>
                        <a:t>-</a:t>
                      </a:r>
                      <a:r>
                        <a:rPr lang="ru-RU" sz="1000" b="1" dirty="0">
                          <a:latin typeface="12"/>
                          <a:ea typeface="Times New Roman"/>
                        </a:rPr>
                        <a:t>Загадочные пузырьки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-Опыт с растениями (как воздух в почве влияет на рост и развитие растения)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-Рассказ о значении чистого воздуха на жизнь людей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12"/>
                          <a:ea typeface="Times New Roman"/>
                        </a:rPr>
                        <a:t>3</a:t>
                      </a:r>
                      <a:endParaRPr lang="ru-RU" sz="600" dirty="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12"/>
                          <a:ea typeface="Times New Roman"/>
                        </a:rPr>
                        <a:t>-</a:t>
                      </a:r>
                      <a:r>
                        <a:rPr lang="ru-RU" sz="1000" b="1" dirty="0">
                          <a:latin typeface="12"/>
                          <a:ea typeface="Times New Roman"/>
                        </a:rPr>
                        <a:t>Загадочные пузырьки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-Опыт с растениями (как воздух в почве влияет на рост и развитие растения)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-Рассказ о значении чистого воздуха на жизнь людей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12"/>
                          <a:ea typeface="Times New Roman"/>
                        </a:rPr>
                        <a:t>4</a:t>
                      </a:r>
                      <a:endParaRPr lang="ru-RU" sz="600" dirty="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12"/>
                          <a:ea typeface="Times New Roman"/>
                        </a:rPr>
                        <a:t>-Беседа "Мой любимый цветок"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-Дидактические игры: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"Собери букет"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"Узнай растение"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-Рисование "Поляна цветов"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12"/>
                          <a:ea typeface="Times New Roman"/>
                        </a:rPr>
                        <a:t>февраль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12"/>
                          <a:ea typeface="Times New Roman"/>
                        </a:rPr>
                        <a:t>1</a:t>
                      </a:r>
                      <a:endParaRPr lang="ru-RU" sz="600" dirty="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12"/>
                          <a:ea typeface="Times New Roman"/>
                        </a:rPr>
                        <a:t>-</a:t>
                      </a:r>
                      <a:r>
                        <a:rPr lang="ru-RU" sz="1000" b="1" dirty="0">
                          <a:latin typeface="12"/>
                          <a:ea typeface="Times New Roman"/>
                        </a:rPr>
                        <a:t>Наблюдения за аквариумными рыбками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-Рассматривание иллюстраций с изображением лягушки, рыб, водорослей.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-Игра "Мы весёлые рыбки"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12"/>
                          <a:ea typeface="Times New Roman"/>
                        </a:rPr>
                        <a:t>Опыт "Кто живёт в воде"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-"Зачем лягушке такие лапки"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-Лепка "Рыбка"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-Аппликация "Аквариум"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12"/>
                          <a:ea typeface="Times New Roman"/>
                        </a:rPr>
                        <a:t>-</a:t>
                      </a:r>
                      <a:r>
                        <a:rPr lang="ru-RU" sz="1000" b="1" dirty="0">
                          <a:latin typeface="12"/>
                          <a:ea typeface="Times New Roman"/>
                        </a:rPr>
                        <a:t>Беседа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-Чтение рассказа К. Д. Ушинского "Хотела галка пить"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-Чтение </a:t>
                      </a:r>
                      <a:r>
                        <a:rPr lang="ru-RU" sz="1000" b="1" dirty="0" err="1">
                          <a:latin typeface="12"/>
                          <a:ea typeface="Times New Roman"/>
                        </a:rPr>
                        <a:t>стих-я</a:t>
                      </a:r>
                      <a:r>
                        <a:rPr lang="ru-RU" sz="1000" b="1" dirty="0">
                          <a:latin typeface="12"/>
                          <a:ea typeface="Times New Roman"/>
                        </a:rPr>
                        <a:t> Н. Рыжовой "Вы слыхали о воде"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-Игра "Как сосулька превратилась вводу"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12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12"/>
                          <a:ea typeface="Times New Roman"/>
                        </a:rPr>
                        <a:t>-</a:t>
                      </a:r>
                      <a:r>
                        <a:rPr lang="ru-RU" sz="1000" b="1" dirty="0">
                          <a:latin typeface="12"/>
                          <a:ea typeface="Times New Roman"/>
                        </a:rPr>
                        <a:t>Изготовление цветных льдинок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-Взаимодействие воды и снега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-Окрашивание воды (сравнение чистой и грязной воды)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r>
                        <a:rPr lang="ru-RU" sz="1000" b="1" dirty="0">
                          <a:latin typeface="12"/>
                          <a:ea typeface="Times New Roman"/>
                        </a:rPr>
                        <a:t>-Дидактическая игра "Вода"</a:t>
                      </a:r>
                      <a:br>
                        <a:rPr lang="ru-RU" sz="1000" b="1" dirty="0">
                          <a:latin typeface="12"/>
                          <a:ea typeface="Times New Roman"/>
                        </a:rPr>
                      </a:b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29402" marR="29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1415"/>
          <a:ext cx="9144000" cy="7543800"/>
        </p:xfrm>
        <a:graphic>
          <a:graphicData uri="http://schemas.openxmlformats.org/drawingml/2006/table">
            <a:tbl>
              <a:tblPr/>
              <a:tblGrid>
                <a:gridCol w="1275911"/>
                <a:gridCol w="1772099"/>
                <a:gridCol w="6095990"/>
              </a:tblGrid>
              <a:tr h="85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12"/>
                          <a:ea typeface="Times New Roman"/>
                        </a:rPr>
                        <a:t>    Месяц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Неделя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проведения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                      Форма работы</a:t>
                      </a:r>
                      <a:endParaRPr lang="ru-RU" b="1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     Март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1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-Отгадывание загадок о домашних животных</a:t>
                      </a:r>
                      <a:b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-Рассматривание игрушек, иллюстраций, картин с изображением домашних животных</a:t>
                      </a:r>
                      <a:b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-Рассматривание иллюстраций к сказкам, в которых героями являются домашние животные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2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-Дидактические игры: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"Назови детёнышей"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"Какая польза от домашних животных«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-Игра "Угадай, это зверь или птица?" (по модели)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-Сравнение живой кошки и игрушечного котёнка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000" b="1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3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-Чтение сказки "Как собака друга искала"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-Драматизация сказки "Три поросёнка"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-Аппликация "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Кисонька-мурысынька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4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Лесовичка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 лесе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-Рассматривание картины "Звери в зимнем лесу"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-Игра- имитация "Звериная зарядка"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Опыт "Как звери меняют шубку"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    Апрель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1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-Игровое упражнение "Придумай ласковые слова"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-Дидактические игры: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"Найди детёныша".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"Кто, что ест", "Кто, где живёт"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-Слайды "Времена года"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2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-Театр на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фланелеграфе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"Маша и медведь"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-Настольный театр "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Снегурушка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лиса"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-Рисование "животные в лесу" (трафарет)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-Сюжетно-ролевая игра "Зоопарк"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-Сказки "Лисичка-сестричка и волк", "Зимовье зверей.</a:t>
                      </a:r>
                      <a:endParaRPr lang="ru-RU" sz="1000" b="1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3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--Рассказ Е.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Чарушина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"Что за зверь?"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-Рассказ Н, Носов "Лисята"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-Лепка  "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Заяц-длинные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уши"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-Подвижная игра "У медведя во бору"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12"/>
                          <a:ea typeface="Times New Roman"/>
                        </a:rPr>
                        <a:t>4</a:t>
                      </a: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картины из серии "Уход за комнатными растениями"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-Игра "Какого  растения не стало"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-Пальчиковая гимнастика "Посадим цветы"</a:t>
                      </a:r>
                      <a:endParaRPr lang="ru-RU" sz="1000" b="1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12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405524"/>
          <a:ext cx="8858311" cy="5880996"/>
        </p:xfrm>
        <a:graphic>
          <a:graphicData uri="http://schemas.openxmlformats.org/drawingml/2006/table">
            <a:tbl>
              <a:tblPr/>
              <a:tblGrid>
                <a:gridCol w="1976091"/>
                <a:gridCol w="1703528"/>
                <a:gridCol w="5178692"/>
              </a:tblGrid>
              <a:tr h="853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Неделя 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проведения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Форма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Май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-Наблюдения за цветением деревьев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Рассматриваниеиллюстраций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"Сравнение различных периодов весны"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-Дидактические игры 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"Раскрась предметы живой и неживой природы"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 "Яблоня в цвету"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-Рассказ о взаимосвязи цветущих деревьях и пчёл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-Игра "Что , где зреет"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Стих-е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Бородицкой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"Разговор с пчелой"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-Рассматривание картины "Цветущий сад"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-Игра "Пчёлки"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-Беседа "Где я живу"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-Сравнение речки, болота, моря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-Рассматривание картины "Семья дома"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-Рассматривание семейных фотографий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-Дидактические игры: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"Рассели животных"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"Кто живёт на суше, а кто в воде"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поделок, построек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-Оригами из бумаги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-Рассматривание предметов, игрушек из знакомых материалов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-Беседа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-Опыт с бумагой, древесиной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-Аппликация из ткани "Полянка цветов"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25636"/>
          <a:ext cx="9144000" cy="6289916"/>
        </p:xfrm>
        <a:graphic>
          <a:graphicData uri="http://schemas.openxmlformats.org/drawingml/2006/table">
            <a:tbl>
              <a:tblPr/>
              <a:tblGrid>
                <a:gridCol w="2338786"/>
                <a:gridCol w="6805214"/>
              </a:tblGrid>
              <a:tr h="1335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Сен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тябрь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1.Диагностирование  детей, анкетирование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родителей.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2.Родительское собрание «Природа  и  нравственное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 детей среднего дошкольного возраста»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 Стенд  «Знай, люби  и береги».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Ок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тябрь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Семинар – практикум «В  царстве лекарственных растений»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9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Гостиная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«Мы  и наши дети»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Экологическая газета  на  тему «Помогите  птицам»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Природоохранная акция  «Сохраним ёлку –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красавицу наших  лесов»</a:t>
                      </a:r>
                      <a:endParaRPr lang="ru-RU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День  открытых дверей: «День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экологической культуры»</a:t>
                      </a:r>
                      <a:endParaRPr lang="ru-RU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Экологическая газета  на  тему«Твой  дом  - твоё  здоровье».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Развлечение «Солнце  вешнее, птичка певчая»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Экологическая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игра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«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Знатоки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природы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6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Собрание на  тему «Воспитание бережного и  осознанного отношения  к природе – задача  семьи  и  детского сада».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59" marR="2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ПЕРСПЕКТИВНЫЙ ПЛАН РАБОТЫ 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ПЕРСПЕКТИВНЫЙ ПЛАН РАБОТЫ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2419096"/>
          <a:ext cx="9144000" cy="4183888"/>
        </p:xfrm>
        <a:graphic>
          <a:graphicData uri="http://schemas.openxmlformats.org/drawingml/2006/table">
            <a:tbl>
              <a:tblPr/>
              <a:tblGrid>
                <a:gridCol w="4571522"/>
                <a:gridCol w="45724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Родительское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обрание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«Природа  и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нравственное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 детей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среднего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дошкольного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возраста»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tabLst>
                          <a:tab pos="1097280" algn="l"/>
                        </a:tabLs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Октябрь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Ноябрь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Декабрь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Январь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Февраль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Март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Апрель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u="sng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3600" b="1" u="sng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3600" b="1" u="sng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+mj-cs"/>
              </a:rPr>
              <a:t>ПРОДУКТИВНАЯ ДЕЯТЕЛЬНОСТЬ </a:t>
            </a:r>
            <a:br>
              <a:rPr lang="ru-RU" sz="3600" b="1" u="sng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3600" b="1" u="sng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+mj-cs"/>
              </a:rPr>
              <a:t>« Что нам осень принесла?»</a:t>
            </a:r>
            <a:r>
              <a:rPr lang="ru-RU" b="1" u="sng" kern="0" dirty="0">
                <a:solidFill>
                  <a:srgbClr val="80008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b="1" u="sng" kern="0" dirty="0">
                <a:solidFill>
                  <a:srgbClr val="800080"/>
                </a:solidFill>
                <a:latin typeface="Times New Roman" pitchFamily="18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2531" name="Picture 3" descr="IMG_0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372586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G_3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068762"/>
            <a:ext cx="37115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IMG_32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3756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G_32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60825"/>
            <a:ext cx="20955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G_31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060825"/>
            <a:ext cx="20955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Походы и экскурсии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1506" name="Picture 2" descr="IMG_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25606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IMG_4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357562"/>
            <a:ext cx="2438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IMG_4915"/>
          <p:cNvPicPr>
            <a:picLocks noChangeAspect="1" noChangeArrowheads="1"/>
          </p:cNvPicPr>
          <p:nvPr/>
        </p:nvPicPr>
        <p:blipFill>
          <a:blip r:embed="rId4" cstate="print"/>
          <a:srcRect l="443"/>
          <a:stretch>
            <a:fillRect/>
          </a:stretch>
        </p:blipFill>
        <p:spPr bwMode="auto">
          <a:xfrm>
            <a:off x="5429256" y="4500570"/>
            <a:ext cx="27892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IMG_49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72008"/>
            <a:ext cx="2751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IMG_49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857364"/>
            <a:ext cx="27971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G_58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4343">
            <a:off x="653713" y="753987"/>
            <a:ext cx="20955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IMG_5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85794"/>
            <a:ext cx="37036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G_32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37115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G_32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9182">
            <a:off x="5448197" y="3857571"/>
            <a:ext cx="21256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Уголок природы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4306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730" b="1" u="sng" dirty="0" smtClean="0">
                <a:solidFill>
                  <a:schemeClr val="accent1"/>
                </a:solidFill>
              </a:rPr>
              <a:t/>
            </a:r>
            <a:br>
              <a:rPr lang="ru-RU" sz="4730" b="1" u="sng" dirty="0" smtClean="0">
                <a:solidFill>
                  <a:schemeClr val="accent1"/>
                </a:solidFill>
              </a:rPr>
            </a:br>
            <a:r>
              <a:rPr lang="ru-RU" sz="4730" b="1" u="sng" dirty="0" smtClean="0">
                <a:solidFill>
                  <a:schemeClr val="accent1"/>
                </a:solidFill>
              </a:rPr>
              <a:t>Актуальность</a:t>
            </a:r>
            <a:r>
              <a:rPr lang="ru-RU" sz="4730" u="sng" dirty="0">
                <a:solidFill>
                  <a:schemeClr val="accent1"/>
                </a:solidFill>
              </a:rPr>
              <a:t/>
            </a:r>
            <a:br>
              <a:rPr lang="ru-RU" sz="4730" u="sng" dirty="0">
                <a:solidFill>
                  <a:schemeClr val="accent1"/>
                </a:solidFill>
              </a:rPr>
            </a:br>
            <a:endParaRPr lang="ru-RU" sz="473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При </a:t>
            </a:r>
            <a:r>
              <a:rPr lang="ru-RU" dirty="0"/>
              <a:t>ознакомлении детей с природой открываются возможности для эстетического, патриотического, нравственного воспитания. Общение в природой обогащает духовную сферу человека, способствует формированию положительных качеств. Проведение собственных исследований, наблюдений позволяют обобщать, анализировать  и способствовать экологически грамотному, безопасному для природы и собственного здоровья поведению.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IMG_58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7036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IMG_5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37036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IMG_3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290"/>
            <a:ext cx="37115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IMG_31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857628"/>
            <a:ext cx="37115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IMG_29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357430"/>
            <a:ext cx="20955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G_3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7115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IMG_4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29066"/>
            <a:ext cx="37115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IMG_59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290"/>
            <a:ext cx="37036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IMG_59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929066"/>
            <a:ext cx="37036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IMG_58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214554"/>
            <a:ext cx="37036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ЗАКЛЮЧИТЕЛЬНЫЙ  ЭТАП:</a:t>
            </a: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7483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indent="504825"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проекта – праздник «Правила дорожные всем знать положено»</a:t>
            </a:r>
          </a:p>
          <a:p>
            <a:pPr marL="504825" indent="504825" algn="just"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</a:p>
          <a:p>
            <a:pPr marL="504825" indent="504825" algn="just"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Диагностирование детей </a:t>
            </a:r>
          </a:p>
          <a:p>
            <a:pPr marL="504825" indent="504825" algn="just"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Подведение итогов проекта</a:t>
            </a:r>
          </a:p>
          <a:p>
            <a:pPr marL="504825" indent="504825" algn="just"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Отзывы родителей о проведенных мероприятиях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14356"/>
            <a:ext cx="9071266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экологическую воспитанность дошкольников, активизировать мыслительно-поисковую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 детей. Создать условия, раскрывающие интеллектуальную и творческую потенциальность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дошкольников, ориентированную на экологическое воспитание.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71744"/>
            <a:ext cx="8501090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100" b="1" u="sng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2357430"/>
            <a:ext cx="9144000" cy="278608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З- </a:t>
            </a:r>
            <a:r>
              <a:rPr lang="ru-RU" sz="1400" dirty="0" smtClean="0"/>
              <a:t>прививать любовь к родной природе, формировать к ней бережное отношение;</a:t>
            </a: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А- </a:t>
            </a:r>
            <a:r>
              <a:rPr lang="ru-RU" sz="1400" dirty="0" smtClean="0"/>
              <a:t>познакомить детей с правилами поведения на природе, уточнить экологические запреты;</a:t>
            </a:r>
            <a:br>
              <a:rPr lang="ru-RU" sz="1400" dirty="0" smtClean="0"/>
            </a:br>
            <a:r>
              <a:rPr lang="ru-RU" sz="1400" dirty="0" smtClean="0"/>
              <a:t>  </a:t>
            </a: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Д- </a:t>
            </a:r>
            <a:r>
              <a:rPr lang="ru-RU" sz="1400" dirty="0" smtClean="0"/>
              <a:t>учить видеть красоту природы;</a:t>
            </a: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А- </a:t>
            </a:r>
            <a:r>
              <a:rPr lang="ru-RU" sz="1400" dirty="0" smtClean="0"/>
              <a:t>развивать логическое мышление, внимание, память;</a:t>
            </a:r>
            <a:br>
              <a:rPr lang="ru-RU" sz="1400" dirty="0" smtClean="0"/>
            </a:br>
            <a:r>
              <a:rPr lang="ru-RU" sz="1400" dirty="0" smtClean="0"/>
              <a:t>  </a:t>
            </a: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Ч- </a:t>
            </a:r>
            <a:r>
              <a:rPr lang="ru-RU" sz="1400" dirty="0" smtClean="0"/>
              <a:t>воспитывать желание беречь природу, любовь к родному краю;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ru-RU" sz="1400" dirty="0" smtClean="0"/>
              <a:t>воспитывать любовь к Родине, расширять кругозор, передавая знания об истории,        достопримечательностях и экологии родного края.</a:t>
            </a:r>
            <a:br>
              <a:rPr lang="ru-RU" sz="1400" dirty="0" smtClean="0"/>
            </a:b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u="sng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9144000" cy="1571612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7000" b="1" u="sng" dirty="0" smtClean="0">
                <a:solidFill>
                  <a:schemeClr val="accent1"/>
                </a:solidFill>
              </a:rPr>
              <a:t>Гипотеза 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Экологическое воспитание и обучение детей дошкольного возраста наиболее успешно и продуктивно будет проходить в условиях полного личностного раскрепощения, через активное исследование и игровые формы.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401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42889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indent="504825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</a:p>
          <a:p>
            <a:pPr indent="504825">
              <a:buFont typeface="Wingdings" pitchFamily="2" charset="2"/>
              <a:buChar char="q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Руководитель проекта :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Телкина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Вера Михайловна</a:t>
            </a:r>
          </a:p>
          <a:p>
            <a:pPr indent="504825">
              <a:buFont typeface="Wingdings" pitchFamily="2" charset="2"/>
              <a:buChar char="q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Рабочая группа: педагоги ДОУ.</a:t>
            </a:r>
          </a:p>
          <a:p>
            <a:pPr indent="504825">
              <a:buFont typeface="Wingdings" pitchFamily="2" charset="2"/>
              <a:buChar char="q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Благополучатели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:  дети, родители, педагоги</a:t>
            </a:r>
            <a:endParaRPr lang="ru-RU" sz="2000" b="1" i="1" u="sng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504825">
              <a:buFont typeface="Wingdings" pitchFamily="2" charset="2"/>
              <a:buChar char="q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504825" algn="just">
              <a:buFont typeface="Wingdings" pitchFamily="2" charset="2"/>
              <a:buChar char="q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Сроки реализации проекта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этап – </a:t>
            </a:r>
            <a:r>
              <a:rPr lang="ru-RU" sz="27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</a:t>
            </a: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(сентябрь 2014 г.)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Повышение собственной профессиональной компетентности.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Обеспечение воспитательно-образовательного процесса методическим материалом.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Обогащение </a:t>
            </a:r>
            <a:r>
              <a:rPr lang="ru-RU" sz="2000" b="1" dirty="0" err="1" smtClean="0"/>
              <a:t>эколого</a:t>
            </a:r>
            <a:r>
              <a:rPr lang="ru-RU" sz="2000" b="1" dirty="0" smtClean="0"/>
              <a:t> - игровой среды.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Педагогическое просвещение родителей.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Выявить уровень развития экологической воспитанности детей.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2 этап– </a:t>
            </a:r>
            <a:r>
              <a:rPr lang="ru-RU" sz="2700" b="1" i="1" dirty="0" smtClean="0">
                <a:solidFill>
                  <a:srgbClr val="FF0000"/>
                </a:solidFill>
              </a:rPr>
              <a:t>основной (</a:t>
            </a:r>
            <a:r>
              <a:rPr lang="ru-RU" sz="2700" b="1" dirty="0" smtClean="0">
                <a:solidFill>
                  <a:srgbClr val="FF0000"/>
                </a:solidFill>
              </a:rPr>
              <a:t>сентябрь 2014 – май 2015 г. г.)</a:t>
            </a:r>
            <a:r>
              <a:rPr lang="ru-RU" sz="2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         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r>
              <a:rPr lang="ru-RU" sz="27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Проведение занятий  и наблюдений согласно перспективного плана по развитию экологической грамотности воспитанников (тематическое наблюдение + художественное слово).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Индивидуальная работа с детьми.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 этап – заключительный ( май 2015г.)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27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презентовать проект «Будь природе другом»,  проанализировать и подвести итоги данного исследования.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9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-71462"/>
          <a:ext cx="9144000" cy="707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План</a:t>
            </a:r>
            <a:b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работы по проекту в ДОУ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964106"/>
          <a:ext cx="8715437" cy="5858256"/>
        </p:xfrm>
        <a:graphic>
          <a:graphicData uri="http://schemas.openxmlformats.org/drawingml/2006/table">
            <a:tbl>
              <a:tblPr/>
              <a:tblGrid>
                <a:gridCol w="372455"/>
                <a:gridCol w="4245982"/>
                <a:gridCol w="1951119"/>
                <a:gridCol w="2145881"/>
              </a:tblGrid>
              <a:tr h="875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Подготовительный этап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Что необходимо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Кто отвечает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    Сроки   выполнения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                                      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         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            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Довести  до участников проекта важность данной проблемы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Воспитатели группы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3 -4 неделя сентября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Подобрать методическую, научно-популярную и педагогическую литературу, иллюстративный материал по данной теме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Воспитатель группы     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Телкина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В.М.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3 -4 неделя сентября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Провести диагностику на начало реализации проекта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Воспитатель группы     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Телкина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В.М.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 неделя сентября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Обсудить  с родителями воспитанников , вопросы, связанные с проведением проекта, составить список родителей, желающих оказать какую-либо помощь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Воспитатель группы     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Телкина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В.М.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1-2 неделя сентября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5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Составить перспективный план мероприятий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Выбрать родительский комитет группы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Воспитатели группы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3 -4 неделя сентября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Провести анкетирование родителей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Воспитатель группы     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Телкина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В.М.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 неделя сентября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Провести анкетирование родителей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Воспитатель группы     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Телкина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В.М.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3 -4 неделя сентября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Просмотреть и провести анализ проведённого анкетирования и диагностирования для использования полученных данных в дальнейшей работе</a:t>
                      </a:r>
                    </a:p>
                    <a:p>
                      <a:endParaRPr lang="ru-RU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Воспитатели группы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3 -4 неделя сентября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КРИТЕРИИ ЭФФЕКТИВНОСТИ:</a:t>
            </a:r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</a:rPr>
              <a:t>Диагностирование проекта</a:t>
            </a:r>
            <a:br>
              <a:rPr lang="ru-RU" sz="2700" b="1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2700" b="1" dirty="0" smtClean="0"/>
              <a:t>Цель :</a:t>
            </a:r>
            <a:r>
              <a:rPr lang="ru-RU" sz="3600" dirty="0" smtClean="0"/>
              <a:t> </a:t>
            </a:r>
            <a:r>
              <a:rPr lang="ru-RU" sz="1600" b="1" dirty="0" smtClean="0"/>
              <a:t>выявить уровень экологической воспитанности дошкольников</a:t>
            </a: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100" dirty="0">
              <a:solidFill>
                <a:prstClr val="black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428596" y="1142984"/>
          <a:ext cx="850112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5143512"/>
            <a:ext cx="87154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Вывод:</a:t>
            </a:r>
            <a:r>
              <a:rPr lang="ru-RU" b="1" dirty="0" smtClean="0"/>
              <a:t> </a:t>
            </a:r>
            <a:r>
              <a:rPr lang="ru-RU" sz="1400" b="1" dirty="0" smtClean="0"/>
              <a:t>по результатам диагностики видно, что дети стали  больше интересоваться окружающей природой, миром растений и животных; у детей сформировались  первоначальные представления о себе (человек- часть природы и подчиняется ее законам); выработались  первые навыки экологически грамотного и безопасного поведения в природе, желание относиться к ней с заботой.</a:t>
            </a:r>
          </a:p>
          <a:p>
            <a:endParaRPr lang="ru-RU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Анкетирование</a:t>
            </a:r>
            <a:b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Результаты  анкетирования</a:t>
            </a: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79284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000100" y="1714488"/>
          <a:ext cx="7600977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521495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825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начало проекта родителям было предложено пройти анкетирование. Если судить по его результатам, то прослеживается тенденция необходимости обучения детей экологическому воспитанию в ДОУ.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1111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Изучение отношения родителей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необходимости  обучения детей экологическому воспитанию»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980</Words>
  <Application>Microsoft Office PowerPoint</Application>
  <PresentationFormat>Экран (4:3)</PresentationFormat>
  <Paragraphs>242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                                                                                                                                                           «Я сорвала цветок, и он завял.                                                                                                                Я поймала жука,                                                                                                                                     И он умер  у меня на ладони.                                                                                                                И тогда я поняла,                                                                                                                                      Что прикоснуться к природе                                                                                                                               Можно только сердцем»                                                                                                                      Л .Фесюкова</vt:lpstr>
      <vt:lpstr> Актуальность </vt:lpstr>
      <vt:lpstr>       З- прививать любовь к родной природе, формировать к ней бережное отношение;  А- познакомить детей с правилами поведения на природе, уточнить экологические запреты;   Д- учить видеть красоту природы;  А- развивать логическое мышление, внимание, память;   Ч- воспитывать желание беречь природу, любовь к родному краю;  И :- воспитывать любовь к Родине, расширять кругозор, передавая знания об истории,        достопримечательностях и экологии родного края.       </vt:lpstr>
      <vt:lpstr>Презентация PowerPoint</vt:lpstr>
      <vt:lpstr>      Сроки реализации проекта 1 этап – подготовительный (сентябрь 2014 г.)  Цель: Повышение собственной профессиональной компетентности. Обеспечение воспитательно-образовательного процесса методическим материалом. Обогащение эколого - игровой среды. Педагогическое просвещение родителей. Выявить уровень развития экологической воспитанности детей.  2 этап– основной (сентябрь 2014 – май 2015 г. г.)            Цель: Проведение занятий  и наблюдений согласно перспективного плана по развитию экологической грамотности воспитанников (тематическое наблюдение + художественное слово). Индивидуальная работа с детьми.   3 этап – заключительный ( май 2015г.)     Цель: презентовать проект «Будь природе другом»,  проанализировать и подвести итоги данного исследования.        </vt:lpstr>
      <vt:lpstr>Презентация PowerPoint</vt:lpstr>
      <vt:lpstr>План работы по проекту в ДОУ</vt:lpstr>
      <vt:lpstr>  КРИТЕРИИ ЭФФЕКТИВНОСТИ:  Диагностирование проекта Цель : выявить уровень экологической воспитанности дошкольников   </vt:lpstr>
      <vt:lpstr>       Анкетирование    Результаты  анкетирования  </vt:lpstr>
      <vt:lpstr> Основной этап:  перспективное планирование в средней группе.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ПЕРСПЕКТИВНЫЙ ПЛАН РАБОТЫ  </vt:lpstr>
      <vt:lpstr> ПРОДУКТИВНАЯ ДЕЯТЕЛЬНОСТЬ  « Что нам осень принесла?» </vt:lpstr>
      <vt:lpstr>Походы и экскурсии</vt:lpstr>
      <vt:lpstr>Уголок природы</vt:lpstr>
      <vt:lpstr>Презентация PowerPoint</vt:lpstr>
      <vt:lpstr>Презентация PowerPoint</vt:lpstr>
      <vt:lpstr>ЗАКЛЮЧИТЕЛЬНЫЙ  ЭТАП: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сорвала цветок, и он завял.                                                                                                                Я поймала жука,                                                                                                                                     И он умер  у меня на ладони.                                                                                                                И тогда я поняла,                                                                                                                                      Что прикоснуться к природе                                                                                                                               Можно только сердцем»                                                                                                                      Л .Фесюкова</dc:title>
  <dc:creator>денис</dc:creator>
  <cp:lastModifiedBy>денис</cp:lastModifiedBy>
  <cp:revision>62</cp:revision>
  <cp:lastPrinted>2015-07-14T18:29:05Z</cp:lastPrinted>
  <dcterms:created xsi:type="dcterms:W3CDTF">2013-09-18T17:39:05Z</dcterms:created>
  <dcterms:modified xsi:type="dcterms:W3CDTF">2016-10-18T09:03:26Z</dcterms:modified>
</cp:coreProperties>
</file>