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E0AF7B-0DAA-49F4-ADA2-4673726C42BE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82929981-21D2-4E28-8DAF-3229CF38653C}">
      <dgm:prSet phldrT="[Текст]"/>
      <dgm:spPr>
        <a:xfrm>
          <a:off x="460905" y="1047"/>
          <a:ext cx="3479899" cy="2087939"/>
        </a:xfrm>
        <a:prstGeom prst="rect">
          <a:avLst/>
        </a:prstGeom>
        <a:solidFill>
          <a:srgbClr val="4584D3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ПАЛЬЧИКОВЫЙ ТЕАТР</a:t>
          </a:r>
        </a:p>
        <a:p>
          <a:r>
            <a:rPr lang="ru-RU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(тонус коры головного мозга)</a:t>
          </a:r>
        </a:p>
      </dgm:t>
    </dgm:pt>
    <dgm:pt modelId="{25B2D4E5-7C24-461F-A438-CC2D5018D034}" type="parTrans" cxnId="{417637A9-C0B4-43A8-B381-9B251D67AA46}">
      <dgm:prSet/>
      <dgm:spPr/>
      <dgm:t>
        <a:bodyPr/>
        <a:lstStyle/>
        <a:p>
          <a:endParaRPr lang="ru-RU"/>
        </a:p>
      </dgm:t>
    </dgm:pt>
    <dgm:pt modelId="{1E5EBC7D-32B9-4411-865B-A094AB51A60A}" type="sibTrans" cxnId="{417637A9-C0B4-43A8-B381-9B251D67AA46}">
      <dgm:prSet/>
      <dgm:spPr/>
      <dgm:t>
        <a:bodyPr/>
        <a:lstStyle/>
        <a:p>
          <a:endParaRPr lang="ru-RU"/>
        </a:p>
      </dgm:t>
    </dgm:pt>
    <dgm:pt modelId="{26FCEE50-C866-4E2E-B2D0-AB6CDD160B13}">
      <dgm:prSet phldrT="[Текст]"/>
      <dgm:spPr>
        <a:xfrm>
          <a:off x="4288794" y="1047"/>
          <a:ext cx="3479899" cy="2087939"/>
        </a:xfrm>
        <a:prstGeom prst="rect">
          <a:avLst/>
        </a:prstGeom>
        <a:solidFill>
          <a:srgbClr val="5BD078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ТЕАТР КАРТИНОК И ФЛАНЕЛЕГРАФ</a:t>
          </a:r>
        </a:p>
        <a:p>
          <a:r>
            <a:rPr lang="ru-RU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(эстетическое воспитание)</a:t>
          </a:r>
          <a:endParaRPr lang="ru-RU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gm:t>
    </dgm:pt>
    <dgm:pt modelId="{2AB59109-BBA4-44C8-AB23-BB3A8793BCB3}" type="parTrans" cxnId="{44D4A545-5B7D-4B1B-A5D1-57B0A5B151BA}">
      <dgm:prSet/>
      <dgm:spPr/>
      <dgm:t>
        <a:bodyPr/>
        <a:lstStyle/>
        <a:p>
          <a:endParaRPr lang="ru-RU"/>
        </a:p>
      </dgm:t>
    </dgm:pt>
    <dgm:pt modelId="{FB8286DB-980A-4008-A936-C9483AEE8BC2}" type="sibTrans" cxnId="{44D4A545-5B7D-4B1B-A5D1-57B0A5B151BA}">
      <dgm:prSet/>
      <dgm:spPr/>
      <dgm:t>
        <a:bodyPr/>
        <a:lstStyle/>
        <a:p>
          <a:endParaRPr lang="ru-RU"/>
        </a:p>
      </dgm:t>
    </dgm:pt>
    <dgm:pt modelId="{A9125B5A-3112-4E1A-8845-12975F20AC3E}">
      <dgm:prSet phldrT="[Текст]"/>
      <dgm:spPr>
        <a:xfrm>
          <a:off x="460905" y="2436976"/>
          <a:ext cx="3479899" cy="2087939"/>
        </a:xfrm>
        <a:prstGeom prst="rect">
          <a:avLst/>
        </a:prstGeom>
        <a:solidFill>
          <a:srgbClr val="A5D028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НАСТОЛЬНЫЙ ТЕАТР</a:t>
          </a:r>
        </a:p>
        <a:p>
          <a:r>
            <a:rPr lang="ru-RU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(координация движения рук и глаз)</a:t>
          </a:r>
          <a:endParaRPr lang="ru-RU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gm:t>
    </dgm:pt>
    <dgm:pt modelId="{9ECE4421-6320-4EBA-B8C3-E034DEFA3354}" type="parTrans" cxnId="{06863261-7C14-4792-B422-40E56542ED7B}">
      <dgm:prSet/>
      <dgm:spPr/>
      <dgm:t>
        <a:bodyPr/>
        <a:lstStyle/>
        <a:p>
          <a:endParaRPr lang="ru-RU"/>
        </a:p>
      </dgm:t>
    </dgm:pt>
    <dgm:pt modelId="{8305F940-5A13-498F-AFE1-E7BFB86D02B8}" type="sibTrans" cxnId="{06863261-7C14-4792-B422-40E56542ED7B}">
      <dgm:prSet/>
      <dgm:spPr/>
      <dgm:t>
        <a:bodyPr/>
        <a:lstStyle/>
        <a:p>
          <a:endParaRPr lang="ru-RU"/>
        </a:p>
      </dgm:t>
    </dgm:pt>
    <dgm:pt modelId="{94B4BA0E-8C09-4329-8BD8-A75898C1B3EB}">
      <dgm:prSet phldrT="[Текст]"/>
      <dgm:spPr>
        <a:xfrm>
          <a:off x="4288794" y="2436976"/>
          <a:ext cx="3479899" cy="2087939"/>
        </a:xfrm>
        <a:prstGeom prst="rect">
          <a:avLst/>
        </a:prstGeom>
        <a:solidFill>
          <a:srgbClr val="F5C040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БИ-БА-БО</a:t>
          </a:r>
        </a:p>
        <a:p>
          <a:r>
            <a:rPr lang="ru-RU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(развивает абстрактное мышление)</a:t>
          </a:r>
          <a:endParaRPr lang="ru-RU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gm:t>
    </dgm:pt>
    <dgm:pt modelId="{D91E84F1-168F-47FD-B50E-2342508DBD54}" type="parTrans" cxnId="{03E99693-B41F-4FDC-A2B2-FC9ACC894952}">
      <dgm:prSet/>
      <dgm:spPr/>
      <dgm:t>
        <a:bodyPr/>
        <a:lstStyle/>
        <a:p>
          <a:endParaRPr lang="ru-RU"/>
        </a:p>
      </dgm:t>
    </dgm:pt>
    <dgm:pt modelId="{4C01F571-3301-48D5-B2BA-85C2C1810ACD}" type="sibTrans" cxnId="{03E99693-B41F-4FDC-A2B2-FC9ACC894952}">
      <dgm:prSet/>
      <dgm:spPr/>
      <dgm:t>
        <a:bodyPr/>
        <a:lstStyle/>
        <a:p>
          <a:endParaRPr lang="ru-RU"/>
        </a:p>
      </dgm:t>
    </dgm:pt>
    <dgm:pt modelId="{D9F83ECD-1D1C-4727-87E6-D1419DFB394B}" type="pres">
      <dgm:prSet presAssocID="{7DE0AF7B-0DAA-49F4-ADA2-4673726C42B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D119FC-6093-47FB-8BC3-363AE20E525C}" type="pres">
      <dgm:prSet presAssocID="{82929981-21D2-4E28-8DAF-3229CF38653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586F56-4905-40AF-BFC2-3B71379BBB9A}" type="pres">
      <dgm:prSet presAssocID="{1E5EBC7D-32B9-4411-865B-A094AB51A60A}" presName="sibTrans" presStyleCnt="0"/>
      <dgm:spPr/>
    </dgm:pt>
    <dgm:pt modelId="{89833E95-2DC1-4D99-A605-5E73FE557B69}" type="pres">
      <dgm:prSet presAssocID="{26FCEE50-C866-4E2E-B2D0-AB6CDD160B1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8FFE76-CA44-4798-AB76-A578250A159A}" type="pres">
      <dgm:prSet presAssocID="{FB8286DB-980A-4008-A936-C9483AEE8BC2}" presName="sibTrans" presStyleCnt="0"/>
      <dgm:spPr/>
    </dgm:pt>
    <dgm:pt modelId="{439D7FAF-DE00-4FE5-8A3C-FB0537000CC2}" type="pres">
      <dgm:prSet presAssocID="{A9125B5A-3112-4E1A-8845-12975F20AC3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395F59-4F1C-4C6A-B4EA-07E534AA507F}" type="pres">
      <dgm:prSet presAssocID="{8305F940-5A13-498F-AFE1-E7BFB86D02B8}" presName="sibTrans" presStyleCnt="0"/>
      <dgm:spPr/>
    </dgm:pt>
    <dgm:pt modelId="{5EDD0FC0-5D5E-4C0B-A35F-A341F583E7E0}" type="pres">
      <dgm:prSet presAssocID="{94B4BA0E-8C09-4329-8BD8-A75898C1B3E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D4A545-5B7D-4B1B-A5D1-57B0A5B151BA}" srcId="{7DE0AF7B-0DAA-49F4-ADA2-4673726C42BE}" destId="{26FCEE50-C866-4E2E-B2D0-AB6CDD160B13}" srcOrd="1" destOrd="0" parTransId="{2AB59109-BBA4-44C8-AB23-BB3A8793BCB3}" sibTransId="{FB8286DB-980A-4008-A936-C9483AEE8BC2}"/>
    <dgm:cxn modelId="{A2D994D3-ADC2-4024-AA8D-6DA925857B36}" type="presOf" srcId="{94B4BA0E-8C09-4329-8BD8-A75898C1B3EB}" destId="{5EDD0FC0-5D5E-4C0B-A35F-A341F583E7E0}" srcOrd="0" destOrd="0" presId="urn:microsoft.com/office/officeart/2005/8/layout/default"/>
    <dgm:cxn modelId="{417637A9-C0B4-43A8-B381-9B251D67AA46}" srcId="{7DE0AF7B-0DAA-49F4-ADA2-4673726C42BE}" destId="{82929981-21D2-4E28-8DAF-3229CF38653C}" srcOrd="0" destOrd="0" parTransId="{25B2D4E5-7C24-461F-A438-CC2D5018D034}" sibTransId="{1E5EBC7D-32B9-4411-865B-A094AB51A60A}"/>
    <dgm:cxn modelId="{06863261-7C14-4792-B422-40E56542ED7B}" srcId="{7DE0AF7B-0DAA-49F4-ADA2-4673726C42BE}" destId="{A9125B5A-3112-4E1A-8845-12975F20AC3E}" srcOrd="2" destOrd="0" parTransId="{9ECE4421-6320-4EBA-B8C3-E034DEFA3354}" sibTransId="{8305F940-5A13-498F-AFE1-E7BFB86D02B8}"/>
    <dgm:cxn modelId="{03E99693-B41F-4FDC-A2B2-FC9ACC894952}" srcId="{7DE0AF7B-0DAA-49F4-ADA2-4673726C42BE}" destId="{94B4BA0E-8C09-4329-8BD8-A75898C1B3EB}" srcOrd="3" destOrd="0" parTransId="{D91E84F1-168F-47FD-B50E-2342508DBD54}" sibTransId="{4C01F571-3301-48D5-B2BA-85C2C1810ACD}"/>
    <dgm:cxn modelId="{90DBD984-430E-4C4D-8D16-F561B315F0E1}" type="presOf" srcId="{82929981-21D2-4E28-8DAF-3229CF38653C}" destId="{18D119FC-6093-47FB-8BC3-363AE20E525C}" srcOrd="0" destOrd="0" presId="urn:microsoft.com/office/officeart/2005/8/layout/default"/>
    <dgm:cxn modelId="{E7F775D8-2769-49FF-9F90-9C3D73F528C3}" type="presOf" srcId="{A9125B5A-3112-4E1A-8845-12975F20AC3E}" destId="{439D7FAF-DE00-4FE5-8A3C-FB0537000CC2}" srcOrd="0" destOrd="0" presId="urn:microsoft.com/office/officeart/2005/8/layout/default"/>
    <dgm:cxn modelId="{A3AC89BD-31FB-4373-A5AF-18B473E0F2EE}" type="presOf" srcId="{7DE0AF7B-0DAA-49F4-ADA2-4673726C42BE}" destId="{D9F83ECD-1D1C-4727-87E6-D1419DFB394B}" srcOrd="0" destOrd="0" presId="urn:microsoft.com/office/officeart/2005/8/layout/default"/>
    <dgm:cxn modelId="{11F34DB1-2287-4920-8C22-EDF5D3027701}" type="presOf" srcId="{26FCEE50-C866-4E2E-B2D0-AB6CDD160B13}" destId="{89833E95-2DC1-4D99-A605-5E73FE557B69}" srcOrd="0" destOrd="0" presId="urn:microsoft.com/office/officeart/2005/8/layout/default"/>
    <dgm:cxn modelId="{E09EF375-B810-416F-BE13-EB55FEB0894C}" type="presParOf" srcId="{D9F83ECD-1D1C-4727-87E6-D1419DFB394B}" destId="{18D119FC-6093-47FB-8BC3-363AE20E525C}" srcOrd="0" destOrd="0" presId="urn:microsoft.com/office/officeart/2005/8/layout/default"/>
    <dgm:cxn modelId="{CF26D09A-0CFA-4526-AD6E-C50EF667C18B}" type="presParOf" srcId="{D9F83ECD-1D1C-4727-87E6-D1419DFB394B}" destId="{30586F56-4905-40AF-BFC2-3B71379BBB9A}" srcOrd="1" destOrd="0" presId="urn:microsoft.com/office/officeart/2005/8/layout/default"/>
    <dgm:cxn modelId="{19BF6D18-6448-4DCA-AA79-0669D9F602D0}" type="presParOf" srcId="{D9F83ECD-1D1C-4727-87E6-D1419DFB394B}" destId="{89833E95-2DC1-4D99-A605-5E73FE557B69}" srcOrd="2" destOrd="0" presId="urn:microsoft.com/office/officeart/2005/8/layout/default"/>
    <dgm:cxn modelId="{FBE7C4CD-B4F2-4E64-9C5A-D6DAC17911FC}" type="presParOf" srcId="{D9F83ECD-1D1C-4727-87E6-D1419DFB394B}" destId="{C88FFE76-CA44-4798-AB76-A578250A159A}" srcOrd="3" destOrd="0" presId="urn:microsoft.com/office/officeart/2005/8/layout/default"/>
    <dgm:cxn modelId="{7C35EE27-F44E-4D4B-B002-293AF11757F2}" type="presParOf" srcId="{D9F83ECD-1D1C-4727-87E6-D1419DFB394B}" destId="{439D7FAF-DE00-4FE5-8A3C-FB0537000CC2}" srcOrd="4" destOrd="0" presId="urn:microsoft.com/office/officeart/2005/8/layout/default"/>
    <dgm:cxn modelId="{DDCF9F14-6313-4AE8-924C-9AA352B8DFB8}" type="presParOf" srcId="{D9F83ECD-1D1C-4727-87E6-D1419DFB394B}" destId="{A1395F59-4F1C-4C6A-B4EA-07E534AA507F}" srcOrd="5" destOrd="0" presId="urn:microsoft.com/office/officeart/2005/8/layout/default"/>
    <dgm:cxn modelId="{4660DEAB-94B4-49D4-874A-87A6E032D94A}" type="presParOf" srcId="{D9F83ECD-1D1C-4727-87E6-D1419DFB394B}" destId="{5EDD0FC0-5D5E-4C0B-A35F-A341F583E7E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D119FC-6093-47FB-8BC3-363AE20E525C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solidFill>
          <a:srgbClr val="4584D3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ПАЛЬЧИКОВЫЙ ТЕАТР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(тонус коры головного мозга)</a:t>
          </a:r>
        </a:p>
      </dsp:txBody>
      <dsp:txXfrm>
        <a:off x="460905" y="1047"/>
        <a:ext cx="3479899" cy="2087939"/>
      </dsp:txXfrm>
    </dsp:sp>
    <dsp:sp modelId="{89833E95-2DC1-4D99-A605-5E73FE557B69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solidFill>
          <a:srgbClr val="5BD078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ТЕАТР КАРТИНОК И ФЛАНЕЛЕГРАФ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(эстетическое воспитание)</a:t>
          </a:r>
          <a:endParaRPr lang="ru-RU" sz="2600" kern="1200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sp:txBody>
      <dsp:txXfrm>
        <a:off x="4288794" y="1047"/>
        <a:ext cx="3479899" cy="2087939"/>
      </dsp:txXfrm>
    </dsp:sp>
    <dsp:sp modelId="{439D7FAF-DE00-4FE5-8A3C-FB0537000CC2}">
      <dsp:nvSpPr>
        <dsp:cNvPr id="0" name=""/>
        <dsp:cNvSpPr/>
      </dsp:nvSpPr>
      <dsp:spPr>
        <a:xfrm>
          <a:off x="460905" y="2436976"/>
          <a:ext cx="3479899" cy="2087939"/>
        </a:xfrm>
        <a:prstGeom prst="rect">
          <a:avLst/>
        </a:prstGeom>
        <a:solidFill>
          <a:srgbClr val="A5D028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НАСТОЛЬНЫЙ ТЕАТР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(координация движения рук и глаз)</a:t>
          </a:r>
          <a:endParaRPr lang="ru-RU" sz="2600" kern="1200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sp:txBody>
      <dsp:txXfrm>
        <a:off x="460905" y="2436976"/>
        <a:ext cx="3479899" cy="2087939"/>
      </dsp:txXfrm>
    </dsp:sp>
    <dsp:sp modelId="{5EDD0FC0-5D5E-4C0B-A35F-A341F583E7E0}">
      <dsp:nvSpPr>
        <dsp:cNvPr id="0" name=""/>
        <dsp:cNvSpPr/>
      </dsp:nvSpPr>
      <dsp:spPr>
        <a:xfrm>
          <a:off x="4288794" y="2436976"/>
          <a:ext cx="3479899" cy="2087939"/>
        </a:xfrm>
        <a:prstGeom prst="rect">
          <a:avLst/>
        </a:prstGeom>
        <a:solidFill>
          <a:srgbClr val="F5C040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БИ-БА-БО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(развивает абстрактное мышление)</a:t>
          </a:r>
          <a:endParaRPr lang="ru-RU" sz="2600" kern="1200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sp:txBody>
      <dsp:txXfrm>
        <a:off x="4288794" y="2436976"/>
        <a:ext cx="3479899" cy="20879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3"/>
            <a:ext cx="8352928" cy="79208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МДОУ «Детский сад комбинированного вида № 227»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4248472"/>
          </a:xfrm>
        </p:spPr>
        <p:txBody>
          <a:bodyPr>
            <a:normAutofit lnSpcReduction="10000"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Речевое развитие детей через театрализованную деятельность</a:t>
            </a:r>
          </a:p>
          <a:p>
            <a:endParaRPr lang="ru-RU" dirty="0"/>
          </a:p>
          <a:p>
            <a:pPr algn="r"/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 учитель-логопед</a:t>
            </a:r>
          </a:p>
          <a:p>
            <a:pPr algn="r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Кирсанова Е.И.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71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БИ-БА-БО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060848"/>
            <a:ext cx="3888432" cy="28511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70C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648200" y="1916831"/>
            <a:ext cx="4038600" cy="38164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	Участие </a:t>
            </a:r>
            <a:r>
              <a:rPr lang="ru-RU" sz="24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играх с куклами </a:t>
            </a:r>
            <a:r>
              <a:rPr lang="ru-RU" sz="2400" i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«Би-Ба-</a:t>
            </a:r>
            <a:r>
              <a:rPr lang="ru-RU" sz="2400" i="1" dirty="0" err="1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Бо</a:t>
            </a:r>
            <a:r>
              <a:rPr lang="ru-RU" sz="2400" i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»</a:t>
            </a:r>
            <a:r>
              <a:rPr lang="ru-RU" sz="24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дети </a:t>
            </a:r>
            <a:r>
              <a:rPr lang="ru-RU" sz="2400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развивают мелкую моторику</a:t>
            </a:r>
            <a:r>
              <a:rPr lang="ru-RU" sz="24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которая очень необходима для </a:t>
            </a:r>
            <a:r>
              <a:rPr lang="ru-RU" sz="2400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развития речи</a:t>
            </a:r>
            <a:r>
              <a:rPr lang="ru-RU" sz="24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мышления, улучшится координация движений, она станет увереннее и точнее.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5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08112"/>
          </a:xfrm>
        </p:spPr>
        <p:txBody>
          <a:bodyPr>
            <a:normAutofit/>
          </a:bodyPr>
          <a:lstStyle/>
          <a:p>
            <a:r>
              <a:rPr lang="ru-RU" sz="2400" b="1" kern="0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 ходе театрализованной деятельности  развиваются следующие  личностные качества </a:t>
            </a:r>
            <a:r>
              <a:rPr lang="ru-RU" sz="2400" b="1" kern="0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детей: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312596"/>
            <a:ext cx="4176464" cy="2332427"/>
          </a:xfrm>
          <a:prstGeom prst="rect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Коммуникативные качества: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умение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принимать себя и других;</a:t>
            </a:r>
            <a:b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умение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видеть в другом человеке его достоинства;</a:t>
            </a:r>
            <a:b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эмоционально-положительное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отношение к сверстникам;</a:t>
            </a:r>
            <a:b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знание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культуры человеческого общения</a:t>
            </a: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16016" y="1312597"/>
            <a:ext cx="4248472" cy="23324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Коммуникативные навыки:</a:t>
            </a:r>
            <a:br>
              <a:rPr lang="ru-RU" sz="1600" b="1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развитие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речевых </a:t>
            </a:r>
            <a:r>
              <a:rPr lang="ru-RU" sz="1600" ker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навыков </a:t>
            </a:r>
            <a:r>
              <a:rPr lang="ru-RU" sz="1600" kern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(навыков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речевого общения</a:t>
            </a: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);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накопление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опыта положительного взаимодействия;</a:t>
            </a:r>
            <a:b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умение находить общий язык</a:t>
            </a: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;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навыки эффективного общения;</a:t>
            </a:r>
            <a:b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умение выражать свое мнение публично;</a:t>
            </a:r>
            <a:b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навыки коллективного </a:t>
            </a: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взаимодействия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4077072"/>
            <a:ext cx="4176464" cy="2376264"/>
          </a:xfrm>
          <a:prstGeom prst="rect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kern="0" dirty="0" err="1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Деятельностные</a:t>
            </a:r>
            <a:r>
              <a:rPr lang="ru-RU" sz="1600" b="1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качества: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умение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планировать свою деятельность;</a:t>
            </a:r>
            <a:b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умение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налаживать партнерские отношения, взаимодействовать в паре, группе;</a:t>
            </a:r>
            <a:b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умение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действовать в конфликтных ситуациях.</a:t>
            </a:r>
            <a:b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716016" y="4077072"/>
            <a:ext cx="4248472" cy="23762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Общечеловеческие ценности: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ценность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семьи; </a:t>
            </a:r>
            <a:b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ценность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здорового образа жизни;</a:t>
            </a:r>
            <a:b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знание </a:t>
            </a:r>
            <a:r>
              <a:rPr lang="ru-RU" sz="16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 уважение  народных традиций</a:t>
            </a:r>
            <a:r>
              <a:rPr lang="ru-RU" sz="16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9561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86410"/>
          </a:xfrm>
        </p:spPr>
        <p:txBody>
          <a:bodyPr>
            <a:normAutofit/>
          </a:bodyPr>
          <a:lstStyle/>
          <a:p>
            <a:pPr lvl="0" algn="just" fontAlgn="base"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Театральное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искусство близко и понятно детям, ведь в основе театра лежит игра. Участвуя в театрализованных играх, дети знакомятся с окружающим миром, учатся его понимать. Через театрализованные игры мы развиваем у детей речевые особенности, обеспечиваем эмоциональное благополучие. У детей значительно активизируется словарный запас в повседневной жизни,  речь становиться более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яркой,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эмоциональной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3024336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Скачка с Инета\театр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9" y="3789040"/>
            <a:ext cx="4392488" cy="25202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70C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651357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92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302433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</a:t>
            </a:r>
            <a:r>
              <a:rPr lang="ru-RU" sz="2000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Развитие связной речи </a:t>
            </a:r>
            <a:r>
              <a:rPr lang="ru-RU" sz="2000" b="1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является</a:t>
            </a:r>
            <a:r>
              <a:rPr lang="ru-RU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центральной 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задачей речевого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воспитания детей. Именно в </a:t>
            </a: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связной</a:t>
            </a:r>
            <a:r>
              <a:rPr lang="ru-RU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речи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реализуется </a:t>
            </a: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основная,</a:t>
            </a:r>
            <a:r>
              <a:rPr lang="ru-RU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коммуникативная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функция языка и </a:t>
            </a:r>
            <a:r>
              <a:rPr lang="ru-RU" sz="2000" b="1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речи</a:t>
            </a: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»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000" i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(Л. С. Выготский)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</a:t>
            </a:r>
            <a:r>
              <a:rPr lang="ru-RU" sz="2000" b="1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Театр </a:t>
            </a:r>
            <a:r>
              <a:rPr lang="ru-RU" sz="2000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это волшебный мир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Он дает уроки красоты, </a:t>
            </a: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морали</a:t>
            </a:r>
            <a:r>
              <a:rPr lang="ru-RU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 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нравственности.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 чем они богаче, тем </a:t>
            </a: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успешнее</a:t>
            </a:r>
            <a:r>
              <a:rPr lang="ru-RU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идет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r>
              <a:rPr lang="ru-RU" sz="2000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развитие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духовного мира детей</a:t>
            </a: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…»</a:t>
            </a:r>
            <a:r>
              <a:rPr lang="ru-RU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i="1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</a:t>
            </a:r>
            <a:r>
              <a:rPr lang="ru-RU" sz="2000" i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Б. М. Теплов</a:t>
            </a:r>
            <a:r>
              <a:rPr lang="ru-RU" sz="2000" i="1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357562"/>
            <a:ext cx="5112567" cy="309577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70C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0570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	В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последние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годы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отмечается увеличение количества детей, имеющих нарушения речи. А ясная и правильная речь - это залог продуктивного общения, уверенности,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успешности.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Театральная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деятельность – это самый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распространенный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вид детского творчества. Она близка и понятна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ребенку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глубоко лежит в его природе и находит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свое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отстранение стихийно, потому что связана с игрой. Всякую свою выдумку, впечатления из окружающей жизни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ребенку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хочется выложить в живые образы и действия. Входя в образ, он играет любые роли, стараясь подражать тому, что видит и что его заинтересовало, и, получая огромное эмоциональное наслаждение.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850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ходе театрализованной деятельности выполняются следующие задачи: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36504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Пополнить </a:t>
            </a:r>
            <a:r>
              <a:rPr lang="ru-RU" sz="24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 </a:t>
            </a: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активизировать словарь </a:t>
            </a:r>
            <a:r>
              <a:rPr lang="ru-RU" sz="24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(за </a:t>
            </a: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счет </a:t>
            </a:r>
            <a:r>
              <a:rPr lang="ru-RU" sz="24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слов, обозначающих названия предметов, действий, признаков</a:t>
            </a: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Совершенствовать </a:t>
            </a:r>
            <a:r>
              <a:rPr lang="ru-RU" sz="24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монологическую и диалогическую </a:t>
            </a: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формы речи.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Воспитывать </a:t>
            </a:r>
            <a:r>
              <a:rPr lang="ru-RU" sz="24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культуру речевого общения, умения действовать согласованно в </a:t>
            </a: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коллективе.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Развивать </a:t>
            </a:r>
            <a:r>
              <a:rPr lang="ru-RU" sz="24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устойчивый интерес к театрально-игровой  </a:t>
            </a: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деятельности.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Совершенствовать </a:t>
            </a:r>
            <a:r>
              <a:rPr lang="ru-RU" sz="2400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игровые навыки и творческую  самостоятельность через театрализованные игры,   развивающие творческие способности </a:t>
            </a: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дошкольников.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519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речевой работы в театральной деятельности: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lnSpcReduction="10000"/>
          </a:bodyPr>
          <a:lstStyle/>
          <a:p>
            <a:pPr marL="457200" lvl="0" indent="-457200" algn="just" eaLnBrk="0" fontAlgn="base" hangingPunct="0">
              <a:spcAft>
                <a:spcPct val="0"/>
              </a:spcAft>
              <a:buFont typeface="+mj-lt"/>
              <a:buAutoNum type="arabicPeriod"/>
            </a:pP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культуры речи: артикуляционной моторики, фонематического восприятия, речевого дыхания, правильного </a:t>
            </a: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звукопроизношения.</a:t>
            </a:r>
          </a:p>
          <a:p>
            <a:pPr marL="457200" lvl="0" indent="-457200" algn="just" eaLnBrk="0" fontAlgn="base" hangingPunct="0">
              <a:spcAft>
                <a:spcPct val="0"/>
              </a:spcAft>
              <a:buFont typeface="+mj-lt"/>
              <a:buAutoNum type="arabicPeriod"/>
            </a:pP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общей и мелкой моторики: координации движений, мелкой моторики руки, снятие мышечного </a:t>
            </a: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напряжения.</a:t>
            </a:r>
          </a:p>
          <a:p>
            <a:pPr marL="457200" lvl="0" indent="-457200" algn="just" eaLnBrk="0" fontAlgn="base" hangingPunct="0">
              <a:spcAft>
                <a:spcPct val="0"/>
              </a:spcAft>
              <a:buFont typeface="+mj-lt"/>
              <a:buAutoNum type="arabicPeriod"/>
            </a:pP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сценического мастерства и речевой   деятельности: развитие мимики, пантомимы, жестов, эмоционального восприятия, совершенствование грамматического строя речи, монологической и диалогической формы речи, игровых навыков и творческой самостоятельности.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225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Речь ребенка и различные виды театра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42012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51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Пальчиковый театр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1340768"/>
            <a:ext cx="4536504" cy="4968552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3600" dirty="0" smtClean="0">
                <a:solidFill>
                  <a:srgbClr val="333333"/>
                </a:solidFill>
                <a:latin typeface="Arial"/>
                <a:ea typeface="Times New Roman"/>
              </a:rPr>
              <a:t>	</a:t>
            </a:r>
            <a:r>
              <a:rPr lang="ru-RU" sz="38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Пальчиковый</a:t>
            </a:r>
            <a:r>
              <a:rPr lang="ru-RU" sz="38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r>
              <a:rPr lang="ru-RU" sz="3800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театр – способствует развитию речи</a:t>
            </a:r>
            <a:r>
              <a:rPr lang="ru-RU" sz="38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внимания, памяти, формирует </a:t>
            </a:r>
            <a:r>
              <a:rPr lang="ru-RU" sz="38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пространственные представления</a:t>
            </a:r>
            <a:r>
              <a:rPr lang="ru-RU" sz="38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 </a:t>
            </a:r>
            <a:r>
              <a:rPr lang="ru-RU" sz="3800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развивает ловкость</a:t>
            </a:r>
            <a:r>
              <a:rPr lang="ru-RU" sz="38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точность, выразительность, координацию движений, повышает работоспособность, тонус коры головного мозга. Смысл этого </a:t>
            </a:r>
            <a:r>
              <a:rPr lang="ru-RU" sz="3800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театра заключается в том</a:t>
            </a:r>
            <a:r>
              <a:rPr lang="ru-RU" sz="38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чтобы стимулировать ребенка надевать себе на пальчики фигурки и пытаться рассказать </a:t>
            </a:r>
            <a:r>
              <a:rPr lang="ru-RU" sz="38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сказки. </a:t>
            </a:r>
            <a:r>
              <a:rPr lang="ru-RU" sz="38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Стимулирование кончиков пальцев, в том числе, ведет к </a:t>
            </a:r>
            <a:r>
              <a:rPr lang="ru-RU" sz="3800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развитию речи</a:t>
            </a:r>
            <a:r>
              <a:rPr lang="ru-RU" sz="38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Подражание движениями рук, игры с пальцами стимулируют, ускоряют процесс речевого и умственного </a:t>
            </a:r>
            <a:r>
              <a:rPr lang="ru-RU" sz="3800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развития ребенка</a:t>
            </a:r>
            <a:r>
              <a:rPr lang="ru-RU" sz="38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endParaRPr lang="ru-RU" sz="380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916832"/>
            <a:ext cx="3610744" cy="35595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70C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42419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Т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еатр картинок и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фланелеграф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916832"/>
            <a:ext cx="3657600" cy="25202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70C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99992" y="1600200"/>
            <a:ext cx="4392488" cy="45259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900" b="1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	Театр картинок</a:t>
            </a:r>
            <a:r>
              <a:rPr lang="ru-RU" sz="2900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- такой </a:t>
            </a:r>
            <a:r>
              <a:rPr lang="ru-RU" sz="29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вид </a:t>
            </a:r>
            <a:r>
              <a:rPr lang="ru-RU" sz="2900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театра</a:t>
            </a:r>
            <a:r>
              <a:rPr lang="ru-RU" sz="29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способствует внесению разнообразия игры в группах детского сада, сделать для них игрушку более интересной, </a:t>
            </a:r>
            <a:r>
              <a:rPr lang="ru-RU" sz="2900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развлечь и порадовать детей</a:t>
            </a:r>
            <a:r>
              <a:rPr lang="ru-RU" sz="29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то, что сделано своими руками. Такие игры </a:t>
            </a:r>
            <a:r>
              <a:rPr lang="ru-RU" sz="2900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развивают</a:t>
            </a:r>
            <a:r>
              <a:rPr lang="ru-RU" sz="29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творческие способности и содействуют их эстетическому воспитанию. Маленькие дети очень любят смотреть картинки в книгах, но если картинки показать двигающими, действующими, они получать еще большее удовольствие.</a:t>
            </a:r>
            <a:endParaRPr lang="ru-RU" sz="29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879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Настольный театр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395536" y="1844823"/>
            <a:ext cx="4248472" cy="345638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настольном театре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связная речь – один из важнейших компонентов. Игры с настольным театром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способствуют усвоению связной речи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в них происходит обогащение речи детей новыми словами и совершенствование структуры детских высказываний.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132856"/>
            <a:ext cx="4038600" cy="30289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70C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28148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240</Words>
  <Application>Microsoft Office PowerPoint</Application>
  <PresentationFormat>Экран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МДОУ «Детский сад комбинированного вида № 227»</vt:lpstr>
      <vt:lpstr>«Развитие связной речи является центральной задачей речевого воспитания детей. Именно в связной речи реализуется основная, коммуникативная, функция языка и речи» (Л. С. Выготский) «Театр – это волшебный мир. Он дает уроки красоты, морали и нравственности. А чем они богаче, тем успешнее идет развитие духовного мира детей…» (Б. М. Теплов)</vt:lpstr>
      <vt:lpstr>Презентация PowerPoint</vt:lpstr>
      <vt:lpstr>В ходе театрализованной деятельности выполняются следующие задачи:</vt:lpstr>
      <vt:lpstr>Основные направления речевой работы в театральной деятельности:</vt:lpstr>
      <vt:lpstr>Речь ребенка и различные виды театра</vt:lpstr>
      <vt:lpstr>Пальчиковый театр</vt:lpstr>
      <vt:lpstr>Театр картинок и фланелеграф</vt:lpstr>
      <vt:lpstr>Настольный театр</vt:lpstr>
      <vt:lpstr>БИ-БА-БО</vt:lpstr>
      <vt:lpstr>В ходе театрализованной деятельности  развиваются следующие  личностные качества детей:</vt:lpstr>
      <vt:lpstr> Театральное искусство близко и понятно детям, ведь в основе театра лежит игра. Участвуя в театрализованных играх, дети знакомятся с окружающим миром, учатся его понимать. Через театрализованные игры мы развиваем у детей речевые особенности, обеспечиваем эмоциональное благополучие. У детей значительно активизируется словарный запас в повседневной жизни,  речь становиться более яркой, эмоциональной.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МДОУ «Детский сад комбинированного вида № 227»</dc:title>
  <dc:creator>ELENA</dc:creator>
  <cp:lastModifiedBy>ELENA</cp:lastModifiedBy>
  <cp:revision>33</cp:revision>
  <dcterms:created xsi:type="dcterms:W3CDTF">2017-02-26T12:29:03Z</dcterms:created>
  <dcterms:modified xsi:type="dcterms:W3CDTF">2017-02-27T03:46:28Z</dcterms:modified>
</cp:coreProperties>
</file>