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7" r:id="rId7"/>
    <p:sldId id="259" r:id="rId8"/>
    <p:sldId id="269" r:id="rId9"/>
    <p:sldId id="268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851C0-6660-4F28-B4B1-47BF5F61BBA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CD0160-CFDC-408A-8B46-18E0420822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«Игры для Тигры»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A13CEFB-3DCD-409C-B06A-05E38DF0AA04}" type="parTrans" cxnId="{D3359689-BF73-48EA-9366-F666D1658BF6}">
      <dgm:prSet/>
      <dgm:spPr/>
      <dgm:t>
        <a:bodyPr/>
        <a:lstStyle/>
        <a:p>
          <a:endParaRPr lang="ru-RU"/>
        </a:p>
      </dgm:t>
    </dgm:pt>
    <dgm:pt modelId="{649AA856-7147-4A3F-BE6B-08B90DAD9B19}" type="sibTrans" cxnId="{D3359689-BF73-48EA-9366-F666D1658BF6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7E2353BA-DF68-4391-ADA6-4EDD5D92434B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Домашний логопед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5E042C3-B4C7-4698-A60D-1E41B88CB936}" type="parTrans" cxnId="{F75C4FAA-89B5-4611-8E7F-9E8E10064BB9}">
      <dgm:prSet/>
      <dgm:spPr/>
      <dgm:t>
        <a:bodyPr/>
        <a:lstStyle/>
        <a:p>
          <a:endParaRPr lang="ru-RU"/>
        </a:p>
      </dgm:t>
    </dgm:pt>
    <dgm:pt modelId="{A593C803-9003-46B1-9C74-B30402B01819}" type="sibTrans" cxnId="{F75C4FAA-89B5-4611-8E7F-9E8E10064BB9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92E654CE-9C9A-416A-8763-000BFB0A433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i="1" dirty="0" err="1" smtClean="0">
              <a:latin typeface="Times New Roman" pitchFamily="18" charset="0"/>
              <a:cs typeface="Times New Roman" pitchFamily="18" charset="0"/>
            </a:rPr>
            <a:t>Мерсибо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55433BE-48C1-44F4-84B5-0E156096F016}" type="parTrans" cxnId="{4AD6A8FA-9535-4785-9650-55BDA45FA297}">
      <dgm:prSet/>
      <dgm:spPr/>
      <dgm:t>
        <a:bodyPr/>
        <a:lstStyle/>
        <a:p>
          <a:endParaRPr lang="ru-RU"/>
        </a:p>
      </dgm:t>
    </dgm:pt>
    <dgm:pt modelId="{D9F83C92-5908-4BCF-96FC-42774E1B81D8}" type="sibTrans" cxnId="{4AD6A8FA-9535-4785-9650-55BDA45FA297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5CE94FA3-B678-4049-B31A-2C5297969CE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Развитие речи. Учимся говорить правильно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dirty="0" smtClean="0"/>
            <a:t> </a:t>
          </a:r>
          <a:endParaRPr lang="ru-RU" dirty="0"/>
        </a:p>
      </dgm:t>
    </dgm:pt>
    <dgm:pt modelId="{21DA483F-F93E-424F-B086-FEDD33EE10E2}" type="parTrans" cxnId="{75A4EC6E-583D-4EAA-821E-7523121C4276}">
      <dgm:prSet/>
      <dgm:spPr/>
      <dgm:t>
        <a:bodyPr/>
        <a:lstStyle/>
        <a:p>
          <a:endParaRPr lang="ru-RU"/>
        </a:p>
      </dgm:t>
    </dgm:pt>
    <dgm:pt modelId="{00BA7F58-46BC-4FB9-849A-8949BF674F4F}" type="sibTrans" cxnId="{75A4EC6E-583D-4EAA-821E-7523121C4276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6F31F169-21EC-4F78-83AC-B494D0E5C893}" type="pres">
      <dgm:prSet presAssocID="{DC1851C0-6660-4F28-B4B1-47BF5F61BB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600C23-3877-45EB-BCC6-4D39A36B2539}" type="pres">
      <dgm:prSet presAssocID="{62CD0160-CFDC-408A-8B46-18E0420822D3}" presName="node" presStyleLbl="node1" presStyleIdx="0" presStyleCnt="4" custRadScaleRad="81299" custRadScaleInc="-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3F5DA-82DC-4F58-97A1-DC088C3A1F38}" type="pres">
      <dgm:prSet presAssocID="{649AA856-7147-4A3F-BE6B-08B90DAD9B1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A21D399-5288-4E85-AC55-7AB5AFA45950}" type="pres">
      <dgm:prSet presAssocID="{649AA856-7147-4A3F-BE6B-08B90DAD9B1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5C1456F-DE3F-4178-9BA9-5AF378122ABD}" type="pres">
      <dgm:prSet presAssocID="{7E2353BA-DF68-4391-ADA6-4EDD5D92434B}" presName="node" presStyleLbl="node1" presStyleIdx="1" presStyleCnt="4" custRadScaleRad="156877" custRadScaleInc="6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4D444-2975-4F7D-AC38-09039958BEDD}" type="pres">
      <dgm:prSet presAssocID="{A593C803-9003-46B1-9C74-B30402B0181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0C1C713-5429-444B-9784-D19F4A62C102}" type="pres">
      <dgm:prSet presAssocID="{A593C803-9003-46B1-9C74-B30402B0181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9745237-038A-4D6F-A869-E29A7488EE2D}" type="pres">
      <dgm:prSet presAssocID="{92E654CE-9C9A-416A-8763-000BFB0A4339}" presName="node" presStyleLbl="node1" presStyleIdx="2" presStyleCnt="4" custRadScaleRad="83697" custRadScaleInc="-10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F3AC0-D8ED-490B-A9C9-77E5D203A2FF}" type="pres">
      <dgm:prSet presAssocID="{D9F83C92-5908-4BCF-96FC-42774E1B81D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AFC2274-BBD0-415B-A725-17F8B4A62CD1}" type="pres">
      <dgm:prSet presAssocID="{D9F83C92-5908-4BCF-96FC-42774E1B81D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0CBBC11-FF97-4363-A345-B76F2F30A23D}" type="pres">
      <dgm:prSet presAssocID="{5CE94FA3-B678-4049-B31A-2C5297969CEE}" presName="node" presStyleLbl="node1" presStyleIdx="3" presStyleCnt="4" custRadScaleRad="143353" custRadScaleInc="-10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FBD84-7ACE-45C2-98DC-180D1C12E055}" type="pres">
      <dgm:prSet presAssocID="{00BA7F58-46BC-4FB9-849A-8949BF674F4F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1DB8FA0-1B80-416A-BD99-16D33ED0A56A}" type="pres">
      <dgm:prSet presAssocID="{00BA7F58-46BC-4FB9-849A-8949BF674F4F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2C17BB2-E0FE-4265-B277-B265A8958027}" type="presOf" srcId="{5CE94FA3-B678-4049-B31A-2C5297969CEE}" destId="{40CBBC11-FF97-4363-A345-B76F2F30A23D}" srcOrd="0" destOrd="0" presId="urn:microsoft.com/office/officeart/2005/8/layout/cycle2"/>
    <dgm:cxn modelId="{75A4EC6E-583D-4EAA-821E-7523121C4276}" srcId="{DC1851C0-6660-4F28-B4B1-47BF5F61BBA2}" destId="{5CE94FA3-B678-4049-B31A-2C5297969CEE}" srcOrd="3" destOrd="0" parTransId="{21DA483F-F93E-424F-B086-FEDD33EE10E2}" sibTransId="{00BA7F58-46BC-4FB9-849A-8949BF674F4F}"/>
    <dgm:cxn modelId="{BBF448C2-D73A-4B27-B2CB-F6EF2CE57408}" type="presOf" srcId="{D9F83C92-5908-4BCF-96FC-42774E1B81D8}" destId="{EAFC2274-BBD0-415B-A725-17F8B4A62CD1}" srcOrd="1" destOrd="0" presId="urn:microsoft.com/office/officeart/2005/8/layout/cycle2"/>
    <dgm:cxn modelId="{5B125EA0-3CF0-46DB-A32B-41F3E88C891E}" type="presOf" srcId="{A593C803-9003-46B1-9C74-B30402B01819}" destId="{20C1C713-5429-444B-9784-D19F4A62C102}" srcOrd="1" destOrd="0" presId="urn:microsoft.com/office/officeart/2005/8/layout/cycle2"/>
    <dgm:cxn modelId="{4AD6A8FA-9535-4785-9650-55BDA45FA297}" srcId="{DC1851C0-6660-4F28-B4B1-47BF5F61BBA2}" destId="{92E654CE-9C9A-416A-8763-000BFB0A4339}" srcOrd="2" destOrd="0" parTransId="{155433BE-48C1-44F4-84B5-0E156096F016}" sibTransId="{D9F83C92-5908-4BCF-96FC-42774E1B81D8}"/>
    <dgm:cxn modelId="{008C7AFC-0819-442E-9DFA-DF7A39CEA977}" type="presOf" srcId="{649AA856-7147-4A3F-BE6B-08B90DAD9B19}" destId="{7A21D399-5288-4E85-AC55-7AB5AFA45950}" srcOrd="1" destOrd="0" presId="urn:microsoft.com/office/officeart/2005/8/layout/cycle2"/>
    <dgm:cxn modelId="{2809F8E7-7C35-4F18-95F4-FBFE938F923E}" type="presOf" srcId="{92E654CE-9C9A-416A-8763-000BFB0A4339}" destId="{79745237-038A-4D6F-A869-E29A7488EE2D}" srcOrd="0" destOrd="0" presId="urn:microsoft.com/office/officeart/2005/8/layout/cycle2"/>
    <dgm:cxn modelId="{019004B6-539D-4A6E-8F6E-641E8D5BC102}" type="presOf" srcId="{7E2353BA-DF68-4391-ADA6-4EDD5D92434B}" destId="{55C1456F-DE3F-4178-9BA9-5AF378122ABD}" srcOrd="0" destOrd="0" presId="urn:microsoft.com/office/officeart/2005/8/layout/cycle2"/>
    <dgm:cxn modelId="{0A131D20-03C5-45F2-9548-C7E4994A4C62}" type="presOf" srcId="{D9F83C92-5908-4BCF-96FC-42774E1B81D8}" destId="{B8CF3AC0-D8ED-490B-A9C9-77E5D203A2FF}" srcOrd="0" destOrd="0" presId="urn:microsoft.com/office/officeart/2005/8/layout/cycle2"/>
    <dgm:cxn modelId="{1E44FE93-D296-4D73-862C-EE94FD94E65A}" type="presOf" srcId="{DC1851C0-6660-4F28-B4B1-47BF5F61BBA2}" destId="{6F31F169-21EC-4F78-83AC-B494D0E5C893}" srcOrd="0" destOrd="0" presId="urn:microsoft.com/office/officeart/2005/8/layout/cycle2"/>
    <dgm:cxn modelId="{E9CF615D-530E-4150-9FE1-E29403B62A58}" type="presOf" srcId="{62CD0160-CFDC-408A-8B46-18E0420822D3}" destId="{09600C23-3877-45EB-BCC6-4D39A36B2539}" srcOrd="0" destOrd="0" presId="urn:microsoft.com/office/officeart/2005/8/layout/cycle2"/>
    <dgm:cxn modelId="{3D3DA556-BAA6-40C3-BCC1-C37578D0D835}" type="presOf" srcId="{00BA7F58-46BC-4FB9-849A-8949BF674F4F}" destId="{A1DFBD84-7ACE-45C2-98DC-180D1C12E055}" srcOrd="0" destOrd="0" presId="urn:microsoft.com/office/officeart/2005/8/layout/cycle2"/>
    <dgm:cxn modelId="{7ABD294E-3174-42B1-936E-F2E35964211C}" type="presOf" srcId="{00BA7F58-46BC-4FB9-849A-8949BF674F4F}" destId="{51DB8FA0-1B80-416A-BD99-16D33ED0A56A}" srcOrd="1" destOrd="0" presId="urn:microsoft.com/office/officeart/2005/8/layout/cycle2"/>
    <dgm:cxn modelId="{B1F335C6-D1D1-41B3-A05F-6DEA68BBF87D}" type="presOf" srcId="{A593C803-9003-46B1-9C74-B30402B01819}" destId="{0ED4D444-2975-4F7D-AC38-09039958BEDD}" srcOrd="0" destOrd="0" presId="urn:microsoft.com/office/officeart/2005/8/layout/cycle2"/>
    <dgm:cxn modelId="{EC0F3E35-19B9-4A87-8ED4-50E76CC4E545}" type="presOf" srcId="{649AA856-7147-4A3F-BE6B-08B90DAD9B19}" destId="{3563F5DA-82DC-4F58-97A1-DC088C3A1F38}" srcOrd="0" destOrd="0" presId="urn:microsoft.com/office/officeart/2005/8/layout/cycle2"/>
    <dgm:cxn modelId="{D3359689-BF73-48EA-9366-F666D1658BF6}" srcId="{DC1851C0-6660-4F28-B4B1-47BF5F61BBA2}" destId="{62CD0160-CFDC-408A-8B46-18E0420822D3}" srcOrd="0" destOrd="0" parTransId="{9A13CEFB-3DCD-409C-B06A-05E38DF0AA04}" sibTransId="{649AA856-7147-4A3F-BE6B-08B90DAD9B19}"/>
    <dgm:cxn modelId="{F75C4FAA-89B5-4611-8E7F-9E8E10064BB9}" srcId="{DC1851C0-6660-4F28-B4B1-47BF5F61BBA2}" destId="{7E2353BA-DF68-4391-ADA6-4EDD5D92434B}" srcOrd="1" destOrd="0" parTransId="{25E042C3-B4C7-4698-A60D-1E41B88CB936}" sibTransId="{A593C803-9003-46B1-9C74-B30402B01819}"/>
    <dgm:cxn modelId="{E8EE83E2-3065-48B5-A160-955AE9BF4038}" type="presParOf" srcId="{6F31F169-21EC-4F78-83AC-B494D0E5C893}" destId="{09600C23-3877-45EB-BCC6-4D39A36B2539}" srcOrd="0" destOrd="0" presId="urn:microsoft.com/office/officeart/2005/8/layout/cycle2"/>
    <dgm:cxn modelId="{A7EB32DD-9414-4762-B429-B978587493C2}" type="presParOf" srcId="{6F31F169-21EC-4F78-83AC-B494D0E5C893}" destId="{3563F5DA-82DC-4F58-97A1-DC088C3A1F38}" srcOrd="1" destOrd="0" presId="urn:microsoft.com/office/officeart/2005/8/layout/cycle2"/>
    <dgm:cxn modelId="{48828F49-96D5-4029-B3B2-CD7A5C6AC4CA}" type="presParOf" srcId="{3563F5DA-82DC-4F58-97A1-DC088C3A1F38}" destId="{7A21D399-5288-4E85-AC55-7AB5AFA45950}" srcOrd="0" destOrd="0" presId="urn:microsoft.com/office/officeart/2005/8/layout/cycle2"/>
    <dgm:cxn modelId="{66827D0C-DDBD-4BBC-AFFE-6ECA706D3228}" type="presParOf" srcId="{6F31F169-21EC-4F78-83AC-B494D0E5C893}" destId="{55C1456F-DE3F-4178-9BA9-5AF378122ABD}" srcOrd="2" destOrd="0" presId="urn:microsoft.com/office/officeart/2005/8/layout/cycle2"/>
    <dgm:cxn modelId="{DA5A8948-E978-44DE-B41F-375D73B07A38}" type="presParOf" srcId="{6F31F169-21EC-4F78-83AC-B494D0E5C893}" destId="{0ED4D444-2975-4F7D-AC38-09039958BEDD}" srcOrd="3" destOrd="0" presId="urn:microsoft.com/office/officeart/2005/8/layout/cycle2"/>
    <dgm:cxn modelId="{18F7D632-1E4D-4D88-B424-9DAF4ABFD9F3}" type="presParOf" srcId="{0ED4D444-2975-4F7D-AC38-09039958BEDD}" destId="{20C1C713-5429-444B-9784-D19F4A62C102}" srcOrd="0" destOrd="0" presId="urn:microsoft.com/office/officeart/2005/8/layout/cycle2"/>
    <dgm:cxn modelId="{D60E6929-B2A8-4C2E-BE3A-89DFFB609308}" type="presParOf" srcId="{6F31F169-21EC-4F78-83AC-B494D0E5C893}" destId="{79745237-038A-4D6F-A869-E29A7488EE2D}" srcOrd="4" destOrd="0" presId="urn:microsoft.com/office/officeart/2005/8/layout/cycle2"/>
    <dgm:cxn modelId="{18A96D57-48C8-4AC4-A371-17F9F04EDBBA}" type="presParOf" srcId="{6F31F169-21EC-4F78-83AC-B494D0E5C893}" destId="{B8CF3AC0-D8ED-490B-A9C9-77E5D203A2FF}" srcOrd="5" destOrd="0" presId="urn:microsoft.com/office/officeart/2005/8/layout/cycle2"/>
    <dgm:cxn modelId="{C38AA658-D90A-4742-8DF6-F9A82ACE6C76}" type="presParOf" srcId="{B8CF3AC0-D8ED-490B-A9C9-77E5D203A2FF}" destId="{EAFC2274-BBD0-415B-A725-17F8B4A62CD1}" srcOrd="0" destOrd="0" presId="urn:microsoft.com/office/officeart/2005/8/layout/cycle2"/>
    <dgm:cxn modelId="{DBBF6E6E-07B1-4DA9-8D60-D34F6B29C18D}" type="presParOf" srcId="{6F31F169-21EC-4F78-83AC-B494D0E5C893}" destId="{40CBBC11-FF97-4363-A345-B76F2F30A23D}" srcOrd="6" destOrd="0" presId="urn:microsoft.com/office/officeart/2005/8/layout/cycle2"/>
    <dgm:cxn modelId="{0A858E44-467B-48C9-BD3D-59A1CC72EAC5}" type="presParOf" srcId="{6F31F169-21EC-4F78-83AC-B494D0E5C893}" destId="{A1DFBD84-7ACE-45C2-98DC-180D1C12E055}" srcOrd="7" destOrd="0" presId="urn:microsoft.com/office/officeart/2005/8/layout/cycle2"/>
    <dgm:cxn modelId="{0FB88A5D-762F-4A5A-A1BD-84DE912D12DC}" type="presParOf" srcId="{A1DFBD84-7ACE-45C2-98DC-180D1C12E055}" destId="{51DB8FA0-1B80-416A-BD99-16D33ED0A56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00C23-3877-45EB-BCC6-4D39A36B2539}">
      <dsp:nvSpPr>
        <dsp:cNvPr id="0" name=""/>
        <dsp:cNvSpPr/>
      </dsp:nvSpPr>
      <dsp:spPr>
        <a:xfrm>
          <a:off x="3600406" y="360048"/>
          <a:ext cx="1813476" cy="181347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«Игры для Тигры»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65983" y="625625"/>
        <a:ext cx="1282322" cy="1282322"/>
      </dsp:txXfrm>
    </dsp:sp>
    <dsp:sp modelId="{3563F5DA-82DC-4F58-97A1-DC088C3A1F38}">
      <dsp:nvSpPr>
        <dsp:cNvPr id="0" name=""/>
        <dsp:cNvSpPr/>
      </dsp:nvSpPr>
      <dsp:spPr>
        <a:xfrm rot="1784698">
          <a:off x="5555064" y="1812432"/>
          <a:ext cx="884994" cy="61204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567160" y="1889293"/>
        <a:ext cx="701380" cy="367228"/>
      </dsp:txXfrm>
    </dsp:sp>
    <dsp:sp modelId="{55C1456F-DE3F-4178-9BA9-5AF378122ABD}">
      <dsp:nvSpPr>
        <dsp:cNvPr id="0" name=""/>
        <dsp:cNvSpPr/>
      </dsp:nvSpPr>
      <dsp:spPr>
        <a:xfrm>
          <a:off x="6624735" y="2088241"/>
          <a:ext cx="1813476" cy="181347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Домашний логопед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90312" y="2353818"/>
        <a:ext cx="1282322" cy="1282322"/>
      </dsp:txXfrm>
    </dsp:sp>
    <dsp:sp modelId="{0ED4D444-2975-4F7D-AC38-09039958BEDD}">
      <dsp:nvSpPr>
        <dsp:cNvPr id="0" name=""/>
        <dsp:cNvSpPr/>
      </dsp:nvSpPr>
      <dsp:spPr>
        <a:xfrm rot="9206100">
          <a:off x="5737385" y="3399595"/>
          <a:ext cx="745609" cy="612048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911307" y="3480948"/>
        <a:ext cx="561995" cy="367228"/>
      </dsp:txXfrm>
    </dsp:sp>
    <dsp:sp modelId="{79745237-038A-4D6F-A869-E29A7488EE2D}">
      <dsp:nvSpPr>
        <dsp:cNvPr id="0" name=""/>
        <dsp:cNvSpPr/>
      </dsp:nvSpPr>
      <dsp:spPr>
        <a:xfrm>
          <a:off x="3744421" y="3528395"/>
          <a:ext cx="1813476" cy="181347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i="1" kern="1200" dirty="0" err="1" smtClean="0">
              <a:latin typeface="Times New Roman" pitchFamily="18" charset="0"/>
              <a:cs typeface="Times New Roman" pitchFamily="18" charset="0"/>
            </a:rPr>
            <a:t>Мерсибо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9998" y="3793972"/>
        <a:ext cx="1282322" cy="1282322"/>
      </dsp:txXfrm>
    </dsp:sp>
    <dsp:sp modelId="{B8CF3AC0-D8ED-490B-A9C9-77E5D203A2FF}">
      <dsp:nvSpPr>
        <dsp:cNvPr id="0" name=""/>
        <dsp:cNvSpPr/>
      </dsp:nvSpPr>
      <dsp:spPr>
        <a:xfrm rot="12324458">
          <a:off x="2865189" y="3453887"/>
          <a:ext cx="728888" cy="612048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039923" y="3615687"/>
        <a:ext cx="545274" cy="367228"/>
      </dsp:txXfrm>
    </dsp:sp>
    <dsp:sp modelId="{40CBBC11-FF97-4363-A345-B76F2F30A23D}">
      <dsp:nvSpPr>
        <dsp:cNvPr id="0" name=""/>
        <dsp:cNvSpPr/>
      </dsp:nvSpPr>
      <dsp:spPr>
        <a:xfrm>
          <a:off x="864103" y="2160250"/>
          <a:ext cx="1813476" cy="1813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Развитие речи. Учимся говорить правильно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1800" kern="1200" dirty="0" smtClean="0"/>
            <a:t> </a:t>
          </a:r>
          <a:endParaRPr lang="ru-RU" sz="1800" kern="1200" dirty="0"/>
        </a:p>
      </dsp:txBody>
      <dsp:txXfrm>
        <a:off x="1129680" y="2425827"/>
        <a:ext cx="1282322" cy="1282322"/>
      </dsp:txXfrm>
    </dsp:sp>
    <dsp:sp modelId="{A1DFBD84-7ACE-45C2-98DC-180D1C12E055}">
      <dsp:nvSpPr>
        <dsp:cNvPr id="0" name=""/>
        <dsp:cNvSpPr/>
      </dsp:nvSpPr>
      <dsp:spPr>
        <a:xfrm rot="19599555">
          <a:off x="2733270" y="1872915"/>
          <a:ext cx="774806" cy="61204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748380" y="2045784"/>
        <a:ext cx="591192" cy="36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260648"/>
            <a:ext cx="5004048" cy="3168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ИКТ в коррекционно-развивающей работе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212976"/>
            <a:ext cx="4312568" cy="23286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МАДОУ «Катюша»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Кведер И.А.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Гармоничное сочетание традиционных средств и ИКТ существенно повысить эффективность коррекционно-развивающей работы и, следовательно, существенно сократить время на преодоление речевых нарушений. </a:t>
            </a:r>
          </a:p>
        </p:txBody>
      </p:sp>
    </p:spTree>
    <p:extLst>
      <p:ext uri="{BB962C8B-B14F-4D97-AF65-F5344CB8AC3E}">
        <p14:creationId xmlns:p14="http://schemas.microsoft.com/office/powerpoint/2010/main" val="42655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ИКТ затрагивают все сферы жизни человечества, но, пожалуй, наиболее сильное позитивное воздействие они оказывают на образование, так как открывают возможности совершенно новых методов преподавания, обучения и коррекции.</a:t>
            </a:r>
          </a:p>
        </p:txBody>
      </p:sp>
    </p:spTree>
    <p:extLst>
      <p:ext uri="{BB962C8B-B14F-4D97-AF65-F5344CB8AC3E}">
        <p14:creationId xmlns:p14="http://schemas.microsoft.com/office/powerpoint/2010/main" val="5785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Компьютерные технологии принадлежат к числу эффективных средств обучения, все чаще применяемых в специальной педагогике.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новая задача развивающего обучения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разработка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обходных путей обучения, которые позволяли бы достичь максимально возможных успехов в развитии ребенка с особыми познавательными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потребностями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50" y="3687978"/>
            <a:ext cx="8496943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направления деятельности, через которые я могу использовать информационно-коммуникационные технологии: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использование ИКТ в научно-методической деятельности учителя-логопеда;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использование ИКТ в коррекционно-развивающей работе с детьми;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использование ИКТ во взаимодействии с педагогами;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использование ИКТ во взаимодействии с родителями.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" y="4371633"/>
            <a:ext cx="3684136" cy="24560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63" y="21033"/>
            <a:ext cx="3848637" cy="262926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преимуществами  использования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мультимедиаресурсов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логопедических занятиях являются: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 повышение мотивации для исправления недостатков речи детей;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   обес­печение психологического комфорта на занятиях;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   развитие психологической базы речи: восприятия, внимания и мышления за счет повышения уровня наглядности;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   совершенствование навыков пространственной ориентировки, развитие точности движений руки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 формирование личности ребёнка в целом;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   повышение качества обучения и работоспособности детей.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 компьютерных программ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используются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062948"/>
              </p:ext>
            </p:extLst>
          </p:nvPr>
        </p:nvGraphicFramePr>
        <p:xfrm>
          <a:off x="107504" y="1196753"/>
          <a:ext cx="903649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80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7020272" cy="328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компьютерные средства представляют для специалиста не часть содержания коррекционного обучения, а дополнительный набор возможностей коррекции отклонений в развитии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6358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Работа с педагогами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мастер-классы с использование мультимедиа презентаций; - семинары-практикумы с просмотром видео-зарисовок, видеороликов на интерактивном оборудовании;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презентация опыта работы с электронным сопровождением на различных мероприятиях</a:t>
            </a:r>
          </a:p>
        </p:txBody>
      </p:sp>
    </p:spTree>
    <p:extLst>
      <p:ext uri="{BB962C8B-B14F-4D97-AF65-F5344CB8AC3E}">
        <p14:creationId xmlns:p14="http://schemas.microsoft.com/office/powerpoint/2010/main" val="33058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Приемы работы с родителями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84784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мультимедийных презентаций при проведении родительских собраний и групповых мероприятий.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-Оформление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«родительских уголков» и информационных стендов, буклетов, памяток; 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книг, рабочих тетрадей; методических пособий, журналов в электронном варианте;(по работе над всеми компонентами речевой системы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lvl="0" indent="-285750" algn="ctr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емонстрация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творческих работ и достижений учащихся, а так же запись речи ребенка до коррекции и после и т.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-Размещение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информации на сайте МАДОУ «Катюша»; страничка логопеда на сайте (На личной странице логопеда в сети Интернет размещаются преимущественно консультационные материалы по разным направлениям в развитии детей).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-Взаимодействие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родителями по сотовой связи, электронной почте; </a:t>
            </a:r>
          </a:p>
        </p:txBody>
      </p:sp>
    </p:spTree>
    <p:extLst>
      <p:ext uri="{BB962C8B-B14F-4D97-AF65-F5344CB8AC3E}">
        <p14:creationId xmlns:p14="http://schemas.microsoft.com/office/powerpoint/2010/main" val="17252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243</TotalTime>
  <Words>360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Использование ИКТ в коррекционно-развивающей работе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Среди развивающих и обучающих компьютерных программ используются</vt:lpstr>
      <vt:lpstr>Важно!</vt:lpstr>
      <vt:lpstr>Работа с педагогами</vt:lpstr>
      <vt:lpstr>Приемы работы с родителями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в коррекционно-развивающей работе</dc:title>
  <dc:creator>Катюша</dc:creator>
  <cp:lastModifiedBy>Катюша</cp:lastModifiedBy>
  <cp:revision>17</cp:revision>
  <dcterms:created xsi:type="dcterms:W3CDTF">2016-08-16T05:30:06Z</dcterms:created>
  <dcterms:modified xsi:type="dcterms:W3CDTF">2016-09-05T06:21:12Z</dcterms:modified>
</cp:coreProperties>
</file>