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sldIdLst>
    <p:sldId id="257" r:id="rId2"/>
    <p:sldId id="265" r:id="rId3"/>
    <p:sldId id="264" r:id="rId4"/>
    <p:sldId id="268" r:id="rId5"/>
    <p:sldId id="269" r:id="rId6"/>
    <p:sldId id="287" r:id="rId7"/>
    <p:sldId id="262" r:id="rId8"/>
    <p:sldId id="267" r:id="rId9"/>
    <p:sldId id="270" r:id="rId10"/>
    <p:sldId id="271" r:id="rId11"/>
    <p:sldId id="272" r:id="rId12"/>
    <p:sldId id="273" r:id="rId13"/>
    <p:sldId id="277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281" r:id="rId37"/>
    <p:sldId id="279" r:id="rId38"/>
    <p:sldId id="274" r:id="rId39"/>
    <p:sldId id="276" r:id="rId40"/>
    <p:sldId id="275" r:id="rId41"/>
    <p:sldId id="283" r:id="rId42"/>
    <p:sldId id="286" r:id="rId43"/>
    <p:sldId id="288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image" Target="../media/image53.jpe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image" Target="../media/image53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Показатели активности родителей</a:t>
            </a:r>
            <a:r>
              <a:rPr lang="ru-RU" sz="1400" baseline="0" dirty="0" smtClean="0">
                <a:latin typeface="Times New Roman" pitchFamily="18" charset="0"/>
                <a:cs typeface="Times New Roman" pitchFamily="18" charset="0"/>
              </a:rPr>
              <a:t>, %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9377812663128757"/>
          <c:y val="1.532176051171211E-3"/>
        </c:manualLayout>
      </c:layout>
      <c:overlay val="1"/>
    </c:title>
    <c:view3D>
      <c:perspective val="30"/>
    </c:view3D>
    <c:sideWall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sideWall>
    <c:backWall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посещение родительских собраний</c:v>
                </c:pt>
              </c:strCache>
            </c:strRef>
          </c:tx>
          <c:dLbls>
            <c:dLbl>
              <c:idx val="1"/>
              <c:layout>
                <c:manualLayout>
                  <c:x val="-1.932814162201156E-2"/>
                  <c:y val="3.1479189033769492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2010- 2011 год.</c:v>
                </c:pt>
                <c:pt idx="1">
                  <c:v>2011 - 2012 год.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</c:v>
                </c:pt>
                <c:pt idx="1">
                  <c:v>0.68000000000000016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участие в выставках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2010- 2011 год.</c:v>
                </c:pt>
                <c:pt idx="1">
                  <c:v>2011 - 2012 год.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0.38000000000000006</c:v>
                </c:pt>
                <c:pt idx="1">
                  <c:v>0.62000000000000011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участие в реализации проектов</c:v>
                </c:pt>
              </c:strCache>
            </c:strRef>
          </c:tx>
          <c:dLbls>
            <c:dLbl>
              <c:idx val="1"/>
              <c:layout>
                <c:manualLayout>
                  <c:x val="5.3152389460531788E-2"/>
                  <c:y val="7.8697972584423723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2010- 2011 год.</c:v>
                </c:pt>
                <c:pt idx="1">
                  <c:v>2011 - 2012 год.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0.25</c:v>
                </c:pt>
                <c:pt idx="1">
                  <c:v>0.62000000000000011</c:v>
                </c:pt>
              </c:numCache>
            </c:numRef>
          </c:val>
        </c:ser>
        <c:dLbls/>
        <c:shape val="cylinder"/>
        <c:axId val="140760576"/>
        <c:axId val="140762112"/>
        <c:axId val="0"/>
      </c:bar3DChart>
      <c:catAx>
        <c:axId val="140760576"/>
        <c:scaling>
          <c:orientation val="minMax"/>
        </c:scaling>
        <c:axPos val="b"/>
        <c:tickLblPos val="nextTo"/>
        <c:crossAx val="140762112"/>
        <c:crosses val="autoZero"/>
        <c:auto val="1"/>
        <c:lblAlgn val="ctr"/>
        <c:lblOffset val="100"/>
      </c:catAx>
      <c:valAx>
        <c:axId val="140762112"/>
        <c:scaling>
          <c:orientation val="minMax"/>
        </c:scaling>
        <c:axPos val="l"/>
        <c:majorGridlines/>
        <c:numFmt formatCode="0%" sourceLinked="1"/>
        <c:tickLblPos val="nextTo"/>
        <c:crossAx val="140760576"/>
        <c:crosses val="autoZero"/>
        <c:crossBetween val="between"/>
      </c:valAx>
    </c:plotArea>
    <c:legend>
      <c:legendPos val="r"/>
      <c:layout/>
    </c:legend>
    <c:plotVisOnly val="1"/>
    <c:dispBlanksAs val="zero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sz="1800"/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Сравнительная</a:t>
            </a:r>
            <a:r>
              <a:rPr lang="ru-RU" sz="1800" baseline="0" dirty="0" smtClean="0">
                <a:latin typeface="Times New Roman" pitchFamily="18" charset="0"/>
                <a:cs typeface="Times New Roman" pitchFamily="18" charset="0"/>
              </a:rPr>
              <a:t> диаграмма уровня освоения </a:t>
            </a:r>
          </a:p>
          <a:p>
            <a:pPr>
              <a:defRPr/>
            </a:pPr>
            <a:r>
              <a:rPr lang="ru-RU" sz="1800" baseline="0" dirty="0" smtClean="0">
                <a:latin typeface="Times New Roman" pitchFamily="18" charset="0"/>
                <a:cs typeface="Times New Roman" pitchFamily="18" charset="0"/>
              </a:rPr>
              <a:t>« Программы» по ознакомлению с окружающем миром социальной действительностью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view3D>
      <c:perspective val="30"/>
    </c:view3D>
    <c:sideWall>
      <c:spPr>
        <a:blipFill>
          <a:blip xmlns:r="http://schemas.openxmlformats.org/officeDocument/2006/relationships" r:embed="rId1"/>
          <a:tile tx="0" ty="0" sx="100000" sy="100000" flip="none" algn="tl"/>
        </a:blipFill>
      </c:spPr>
    </c:sideWall>
    <c:backWall>
      <c:spPr>
        <a:blipFill>
          <a:blip xmlns:r="http://schemas.openxmlformats.org/officeDocument/2006/relationships" r:embed="rId1"/>
          <a:tile tx="0" ty="0" sx="100000" sy="100000" flip="none" algn="tl"/>
        </a:blip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2010- 2011год.</c:v>
                </c:pt>
                <c:pt idx="1">
                  <c:v>2011- 2012 год 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0.23</c:v>
                </c:pt>
                <c:pt idx="1">
                  <c:v>0.56000000000000005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2010- 2011год.</c:v>
                </c:pt>
                <c:pt idx="1">
                  <c:v>2011- 2012 год 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0.59</c:v>
                </c:pt>
                <c:pt idx="1">
                  <c:v>0.44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2010- 2011год.</c:v>
                </c:pt>
                <c:pt idx="1">
                  <c:v>2011- 2012 год 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0.18000000000000002</c:v>
                </c:pt>
                <c:pt idx="1">
                  <c:v>0</c:v>
                </c:pt>
              </c:numCache>
            </c:numRef>
          </c:val>
        </c:ser>
        <c:dLbls/>
        <c:shape val="box"/>
        <c:axId val="142718848"/>
        <c:axId val="142720384"/>
        <c:axId val="0"/>
      </c:bar3DChart>
      <c:catAx>
        <c:axId val="142718848"/>
        <c:scaling>
          <c:orientation val="minMax"/>
        </c:scaling>
        <c:axPos val="b"/>
        <c:tickLblPos val="nextTo"/>
        <c:crossAx val="142720384"/>
        <c:crosses val="autoZero"/>
        <c:auto val="1"/>
        <c:lblAlgn val="ctr"/>
        <c:lblOffset val="100"/>
      </c:catAx>
      <c:valAx>
        <c:axId val="142720384"/>
        <c:scaling>
          <c:orientation val="minMax"/>
        </c:scaling>
        <c:axPos val="l"/>
        <c:majorGridlines/>
        <c:numFmt formatCode="0%" sourceLinked="1"/>
        <c:tickLblPos val="nextTo"/>
        <c:crossAx val="14271884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7B45DF-6AB6-4370-80AF-D8773B6F28F6}" type="datetimeFigureOut">
              <a:rPr lang="ru-RU" smtClean="0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1BD2AA-D8DC-41E1-9D3B-549B0A677F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78C2E5-DCE0-468E-AD34-5DF3BCA035D2}" type="datetimeFigureOut">
              <a:rPr lang="ru-RU" smtClean="0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18815-F74F-4FAD-B2A8-AD84C3D7AF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E4094C-D64A-4092-AF9C-61042151B9F9}" type="datetimeFigureOut">
              <a:rPr lang="ru-RU" smtClean="0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5423AE-21D5-4312-B4C2-037FAE3AE3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83A68D-6333-4C5E-86A5-0D27C2E74626}" type="datetimeFigureOut">
              <a:rPr lang="ru-RU" smtClean="0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C5C1B-BB08-4EFF-ABDC-4ECF65E686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70A2E6-30AE-4C97-ABBE-FE9D7794D69E}" type="datetimeFigureOut">
              <a:rPr lang="ru-RU" smtClean="0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53B00-DC5E-444F-8532-7AE0A8B1B8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4C0D48-211C-4FA1-8DBC-5EEDA756D6DE}" type="datetimeFigureOut">
              <a:rPr lang="ru-RU" smtClean="0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497CC-BA0C-4CF5-8D37-5B05D60CC8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7496AA-CB4A-483D-93AD-AD12C069B8D3}" type="datetimeFigureOut">
              <a:rPr lang="ru-RU" smtClean="0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11634-3AA6-4B81-A347-CC2A4EA612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C253F7-D68D-4CC9-BCAF-77845849E8C6}" type="datetimeFigureOut">
              <a:rPr lang="ru-RU" smtClean="0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5A1E-D991-451B-8CDC-925B840BFD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EDE335-7297-4348-AF91-48138C186511}" type="datetimeFigureOut">
              <a:rPr lang="ru-RU" smtClean="0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75266-839E-407E-8417-5437ADBE80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421749-9DEE-4263-A89D-E3872561BCA5}" type="datetimeFigureOut">
              <a:rPr lang="ru-RU" smtClean="0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585578-3303-4F07-9AE7-5061C529F4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2877E5-4140-44C7-8426-AA6C797212BF}" type="datetimeFigureOut">
              <a:rPr lang="ru-RU" smtClean="0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28F14-ED8F-4959-86D5-1D3CBF64A3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75000"/>
            </a:schemeClr>
          </a:fgClr>
          <a:bgClr>
            <a:schemeClr val="accent6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6116F60-555F-4D5B-8A6E-CB4721367D02}" type="datetimeFigureOut">
              <a:rPr lang="ru-RU" smtClean="0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4518829-53DF-4DFF-A4A8-6B9004AC00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../Desktop/&#1055;&#1088;&#1077;&#1079;&#1080;&#1076;&#1077;&#1085;&#1090;%20&#8211;%20&#1085;&#1072;&#1096;&#1077;&#1081;%20&#1075;&#1088;&#1091;&#1087;&#1087;&#1099;&#187;.pptx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../Desktop/&#1102;&#1083;&#1103;%20&#1075;&#1072;&#1088;&#1080;&#1085;&#1072;/MVI_0223.MOV" TargetMode="Externa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5143512"/>
            <a:ext cx="7117178" cy="146880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Составитель: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Красулина Т.А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воспитатель МБДОУ №20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785794"/>
            <a:ext cx="8358246" cy="3288901"/>
          </a:xfrm>
        </p:spPr>
        <p:txBody>
          <a:bodyPr>
            <a:no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Miriam" pitchFamily="34" charset="-79"/>
              </a:rPr>
              <a:t>Сюжетно – ролевая игра, как средство социального опыта детей дошкольного возраста» 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Miria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05115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16633"/>
            <a:ext cx="3672409" cy="57606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Проекты: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1" name="Picture 3" descr="C:\Users\User\Desktop\детский сад\экскурсия ДС №20 октябрь 2011\P1070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4104456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детский сад\экскурсия ДС №20 октябрь 2011\P1070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10662"/>
            <a:ext cx="3299859" cy="231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детский сад\экскурсия ДС №20 октябрь 2011\P10702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346" y="3212976"/>
            <a:ext cx="4314225" cy="323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865372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детский сад\экскурсия ДС №20 октябрь 2011\P1070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9" y="357166"/>
            <a:ext cx="371477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User\Desktop\детский сад\экскурсия ДС №20 октябрь 2011\P10704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48" y="428604"/>
            <a:ext cx="3951351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029000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детский сад\DSC00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2536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детский сад\DSC00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488500" cy="336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детский сад\DSC00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4258"/>
            <a:ext cx="3464876" cy="259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972890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305669"/>
            <a:ext cx="5477803" cy="924475"/>
          </a:xfrm>
        </p:spPr>
        <p:txBody>
          <a:bodyPr anchor="t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pres?slideindex=1&amp;slidetitle="/>
              </a:rPr>
              <a:t>Проект: </a:t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pres?slideindex=1&amp;slidetitle="/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 action="ppaction://hlinkpres?slideindex=1&amp;slidetitle="/>
              </a:rPr>
              <a:t>« Президент нашей группы»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43" name="Picture 3" descr="C:\Users\User\Desktop\игра - выборы\getImageCA7ETJ3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967989" cy="297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игра - выборы\getImageCA1V7UW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765" y="3933056"/>
            <a:ext cx="4352032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игра - выборы\getImageCA0ZEAP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016"/>
            <a:ext cx="304208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959091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021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987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6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78" t="-1542" b="1542"/>
          <a:stretch/>
        </p:blipFill>
        <p:spPr>
          <a:xfrm>
            <a:off x="1259632" y="380998"/>
            <a:ext cx="6480000" cy="620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664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94"/>
          <a:stretch/>
        </p:blipFill>
        <p:spPr>
          <a:xfrm>
            <a:off x="1475656" y="304803"/>
            <a:ext cx="655272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626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13"/>
          <a:stretch/>
        </p:blipFill>
        <p:spPr>
          <a:xfrm>
            <a:off x="2123728" y="381000"/>
            <a:ext cx="651227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819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404664"/>
            <a:ext cx="6912768" cy="570560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Детская игра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она социальна по своему происхождению, по своей природе.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Её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возникновение связано не с действием каких – то внутренних, врожденных инстинктивных сил, а  с вполне определенными социальными условиями жизни ребенка в обществе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Д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Б. Эльконин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470284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483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87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763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65"/>
          <a:stretch/>
        </p:blipFill>
        <p:spPr>
          <a:xfrm>
            <a:off x="1521150" y="381000"/>
            <a:ext cx="711484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182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469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232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808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58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930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704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6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3202517" cy="73705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Актуальность: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620688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Современные требования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к </a:t>
            </a:r>
            <a:r>
              <a:rPr lang="ru-RU" dirty="0">
                <a:solidFill>
                  <a:schemeClr val="bg1"/>
                </a:solidFill>
              </a:rPr>
              <a:t>всестороннему развитию ребенка, </a:t>
            </a:r>
            <a:endParaRPr lang="ru-RU" dirty="0" smtClean="0"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часто </a:t>
            </a:r>
            <a:r>
              <a:rPr lang="ru-RU" dirty="0">
                <a:solidFill>
                  <a:schemeClr val="bg1"/>
                </a:solidFill>
              </a:rPr>
              <a:t>приводят к акцентированию внимания к учебным занятиям </a:t>
            </a:r>
            <a:endParaRPr lang="ru-RU" dirty="0" smtClean="0"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ущерб игровой </a:t>
            </a:r>
            <a:r>
              <a:rPr lang="ru-RU" dirty="0" smtClean="0">
                <a:solidFill>
                  <a:schemeClr val="bg1"/>
                </a:solidFill>
              </a:rPr>
              <a:t>деятельности дошкольников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3573016"/>
            <a:ext cx="360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сюжетно-ролевой игре </a:t>
            </a:r>
            <a:r>
              <a:rPr lang="ru-RU" dirty="0">
                <a:solidFill>
                  <a:schemeClr val="bg1"/>
                </a:solidFill>
              </a:rPr>
              <a:t>успешно развиваются личность ребенка, его интеллект, воля, воображение и общительность, но самое главное, эта деятельность порождает стремление к самореализации, самовыражению. </a:t>
            </a:r>
          </a:p>
          <a:p>
            <a:r>
              <a:rPr lang="ru-RU" dirty="0"/>
              <a:t> </a:t>
            </a:r>
          </a:p>
        </p:txBody>
      </p:sp>
      <p:pic>
        <p:nvPicPr>
          <p:cNvPr id="2050" name="Picture 2" descr="C:\Users\User\Desktop\карапузики\P1010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4360"/>
            <a:ext cx="4860032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453302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047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897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894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7605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55"/>
          <a:stretch/>
        </p:blipFill>
        <p:spPr>
          <a:xfrm>
            <a:off x="1504060" y="371095"/>
            <a:ext cx="713194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650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364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125113" cy="593036"/>
          </a:xfrm>
        </p:spPr>
        <p:txBody>
          <a:bodyPr anchor="t"/>
          <a:lstStyle/>
          <a:p>
            <a:pPr algn="ctr"/>
            <a:r>
              <a:rPr lang="ru-RU" dirty="0" smtClean="0">
                <a:latin typeface="Monotype Corsiva" pitchFamily="66" charset="0"/>
                <a:hlinkClick r:id="rId2" action="ppaction://hlinkfile"/>
              </a:rPr>
              <a:t>Работа с родителями: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764704"/>
            <a:ext cx="273630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Участие родителей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создании проектов;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в создании тематических  игр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родителей в районных конкурсах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родителей в оформлении группы,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Консультации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рекомендации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Помощь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родителей в создании совместных выставок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303729171"/>
              </p:ext>
            </p:extLst>
          </p:nvPr>
        </p:nvGraphicFramePr>
        <p:xfrm>
          <a:off x="3707904" y="836712"/>
          <a:ext cx="5256584" cy="5648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90045171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7075" y="292794"/>
            <a:ext cx="2248982" cy="1080120"/>
          </a:xfrm>
        </p:spPr>
        <p:txBody>
          <a:bodyPr anchor="t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Работа </a:t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 </a:t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родителями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: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3314" name="Picture 2" descr="H:\юля гарина\IMG_0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H:\юля гарина\IMG_01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9"/>
            <a:ext cx="2647562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:\юля гарина\IMG_0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3291830" cy="402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Desktop\детский сад\кросс июнь 2011\P10701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39604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281945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детский сад\DSCN1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3600400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Pictures\getImageCAO1QSF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326402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детский сад\DSCN19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476"/>
            <a:ext cx="3744417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946297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9"/>
            <a:ext cx="7125113" cy="576064"/>
          </a:xfrm>
        </p:spPr>
        <p:txBody>
          <a:bodyPr anchor="t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Участие детей в жизни села!!! 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5362" name="Picture 2" descr="H:\юля гарина\IMG_03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3419872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детский сад\кросс июнь 2011\P1070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486003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:\юля гарина\IMG_04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ser\Desktop\семейные фото#\лыжня россии 2013\P10603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39344"/>
            <a:ext cx="27116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76587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1"/>
            <a:ext cx="7125113" cy="288032"/>
          </a:xfrm>
        </p:spPr>
        <p:txBody>
          <a:bodyPr anchor="t"/>
          <a:lstStyle/>
          <a:p>
            <a:pPr lvl="0" algn="ctr" defTabSz="914400">
              <a:spcBef>
                <a:spcPts val="0"/>
              </a:spcBef>
            </a:pPr>
            <a:r>
              <a:rPr lang="ru-RU" sz="1800" dirty="0">
                <a:solidFill>
                  <a:prstClr val="white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white"/>
                </a:solidFill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1691680" y="188640"/>
            <a:ext cx="5904656" cy="1287912"/>
          </a:xfrm>
          <a:prstGeom prst="flowChartAlternateProcess">
            <a:avLst/>
          </a:prstGeom>
          <a:solidFill>
            <a:srgbClr val="94147C"/>
          </a:solidFill>
          <a:ln w="15875" cap="flat" cmpd="sng" algn="ctr">
            <a:solidFill>
              <a:srgbClr val="94147C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Социальный опыт ребенка  -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это результат специально организованного усвоения общественного опыта, то есть всегда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«производный продукт» целенаправленного воспитания и обучения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1643061" y="1340768"/>
            <a:ext cx="648072" cy="27156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4211960" y="1476552"/>
            <a:ext cx="648072" cy="37600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6804248" y="1492133"/>
            <a:ext cx="648072" cy="37600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1657320"/>
            <a:ext cx="2232248" cy="2707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Trebuchet MS"/>
              </a:rPr>
              <a:t>идет стихийно, так как ребенок с самых первых шагов  свою выстраивает индивидуальную жизнь как человеческое существо, как член человеческого сообщества.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75856" y="1868137"/>
            <a:ext cx="2736304" cy="2952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овладение социальным опытом реализуется как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</a:rPr>
              <a:t>целенаправленный процесс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, как нормативное  воспитание, просвещение, обучение.</a:t>
            </a:r>
            <a:endParaRPr lang="ru-RU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88224" y="1881490"/>
            <a:ext cx="2232248" cy="2066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социальный опыт складывается и спонтанно.</a:t>
            </a:r>
          </a:p>
        </p:txBody>
      </p:sp>
      <p:sp>
        <p:nvSpPr>
          <p:cNvPr id="10" name="Стрелка вправо с вырезом 9"/>
          <p:cNvSpPr/>
          <p:nvPr/>
        </p:nvSpPr>
        <p:spPr>
          <a:xfrm>
            <a:off x="2735796" y="3011212"/>
            <a:ext cx="360040" cy="452088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6156176" y="2990046"/>
            <a:ext cx="360040" cy="452088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465858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5645"/>
            <a:ext cx="690945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Анализ результатов деятельности детей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3851626018"/>
              </p:ext>
            </p:extLst>
          </p:nvPr>
        </p:nvGraphicFramePr>
        <p:xfrm>
          <a:off x="611560" y="557972"/>
          <a:ext cx="8136904" cy="582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87043747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1762358" cy="5040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Вывод: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64704"/>
            <a:ext cx="86764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>
              <a:buAutoNum type="arabicPeriod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эмоционально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вжиться в сложный социальный мир взрослых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lvl="0" indent="-457200" algn="ctr">
              <a:buAutoNum type="arabicPeriod"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2. 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пережить жизненные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ситуации.</a:t>
            </a:r>
          </a:p>
          <a:p>
            <a:pPr algn="ctr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ctr">
              <a:buAutoNum type="arabicPeriod" startAt="3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осознать свое реальное место среди других людей.</a:t>
            </a:r>
          </a:p>
          <a:p>
            <a:pPr marL="457200" indent="-457200" algn="ctr">
              <a:buAutoNum type="arabicPeriod" startAt="3"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сделать для себя открытие: что желания и стремления других людей не всегда совпадают с твоими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5.надеяться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на собственные силы при столкновении с проблемами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ctr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6.свободно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выражать свои чувства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ctr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7. уважать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себя и верить в себя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570415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5"/>
            <a:ext cx="7772400" cy="576063"/>
          </a:xfrm>
        </p:spPr>
        <p:txBody>
          <a:bodyPr anchor="t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Нормативно – правовые документы.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196752"/>
            <a:ext cx="6400800" cy="4248472"/>
          </a:xfrm>
        </p:spPr>
        <p:txBody>
          <a:bodyPr>
            <a:normAutofit fontScale="92500" lnSpcReduction="10000"/>
          </a:bodyPr>
          <a:lstStyle/>
          <a:p>
            <a:pPr marL="447675" lvl="0" indent="-382588" algn="l">
              <a:lnSpc>
                <a:spcPct val="70000"/>
              </a:lnSpc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1800" b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«</a:t>
            </a:r>
            <a:r>
              <a:rPr lang="ru-RU" sz="1800" b="1" kern="12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Декларация  прав ребенка»</a:t>
            </a:r>
          </a:p>
          <a:p>
            <a:pPr marL="447675" lvl="0" indent="-382588" algn="l">
              <a:lnSpc>
                <a:spcPct val="70000"/>
              </a:lnSpc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1800" b="1" kern="12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«Конвенция о правах ребенка»</a:t>
            </a:r>
          </a:p>
          <a:p>
            <a:pPr marL="447675" lvl="0" indent="-382588" algn="l">
              <a:lnSpc>
                <a:spcPct val="70000"/>
              </a:lnSpc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1800" b="1" kern="12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Законы Российской Федерации:</a:t>
            </a:r>
          </a:p>
          <a:p>
            <a:pPr marL="447675" lvl="0" indent="-382588" algn="l">
              <a:lnSpc>
                <a:spcPct val="70000"/>
              </a:lnSpc>
              <a:buClr>
                <a:srgbClr val="0BD0D9"/>
              </a:buClr>
              <a:buSzPct val="95000"/>
            </a:pPr>
            <a:r>
              <a:rPr lang="ru-RU" sz="1800" b="1" kern="12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«Национальная доктрина образования»</a:t>
            </a:r>
          </a:p>
          <a:p>
            <a:pPr marL="447675" lvl="0" indent="-382588" algn="l">
              <a:lnSpc>
                <a:spcPct val="70000"/>
              </a:lnSpc>
              <a:buClr>
                <a:srgbClr val="0BD0D9"/>
              </a:buClr>
              <a:buSzPct val="95000"/>
            </a:pPr>
            <a:r>
              <a:rPr lang="ru-RU" sz="1800" b="1" kern="12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Федеральный закон (1989) «Об основных гарантиях прав ребенка в РФ»</a:t>
            </a:r>
          </a:p>
          <a:p>
            <a:pPr marL="447675" lvl="0" indent="-382588" algn="l">
              <a:lnSpc>
                <a:spcPct val="70000"/>
              </a:lnSpc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1800" b="1" kern="12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«Конвенция дошкольного воспитания»</a:t>
            </a:r>
          </a:p>
          <a:p>
            <a:pPr marL="447675" lvl="0" indent="-382588" algn="l">
              <a:lnSpc>
                <a:spcPct val="70000"/>
              </a:lnSpc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1800" b="1" kern="12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Областной закон  о защите прав ребенка</a:t>
            </a:r>
          </a:p>
          <a:p>
            <a:pPr marL="447675" lvl="0" indent="-382588" algn="l">
              <a:lnSpc>
                <a:spcPct val="80000"/>
              </a:lnSpc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1800" b="1" kern="12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800" b="1" kern="1200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800" b="1" kern="12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РФ от 23.11.2009 г. № 655</a:t>
            </a:r>
            <a:r>
              <a:rPr lang="ru-RU" sz="1800" b="1" kern="12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ru-RU" sz="1800" b="1" kern="12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«Об утверждении и введении в действие Федеральных государственных требований  к структуре основной общеобразовательной программы дошкольного образования» </a:t>
            </a:r>
          </a:p>
          <a:p>
            <a:pPr marL="447675" lvl="0" indent="-382588" algn="l">
              <a:lnSpc>
                <a:spcPct val="80000"/>
              </a:lnSpc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1800" b="1" kern="12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800" b="1" kern="1200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800" b="1" kern="12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о 20.07.2011 г. «Об утверждении федеральных государственных требований к условиям реализации основной общеобразовательной программы дошкольного образования»</a:t>
            </a:r>
            <a:endParaRPr lang="ru-RU" sz="1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35724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4624"/>
            <a:ext cx="8460432" cy="640871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675724"/>
            <a:ext cx="7704856" cy="1889180"/>
          </a:xfrm>
        </p:spPr>
        <p:txBody>
          <a:bodyPr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Спасибо </a:t>
            </a:r>
            <a:b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за внимание.</a:t>
            </a:r>
            <a:endParaRPr lang="ru-RU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46570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589240"/>
            <a:ext cx="6336704" cy="9244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35696" y="260648"/>
            <a:ext cx="5184576" cy="104411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Условия </a:t>
            </a: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процесса становления социального опыта в игре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1540" y="1751136"/>
            <a:ext cx="2520280" cy="30963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Воспроизводить жизненные ситуации, опираться на детские впечатления в повседневной жизни;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75856" y="1700808"/>
            <a:ext cx="2952328" cy="38164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Вызывать личную заинтересованность ребенка и понимание им социальной значимости результатов своей деятельности</a:t>
            </a:r>
            <a:r>
              <a:rPr lang="ru-RU" dirty="0"/>
              <a:t>;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32890" y="1977527"/>
            <a:ext cx="2448272" cy="352839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Предлагать ребенку активное действие, связанные с планированием деятельности, обсуждением самооценкой, контролем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1691680" y="1304764"/>
            <a:ext cx="864096" cy="3600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139952" y="1304764"/>
            <a:ext cx="792088" cy="43204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516216" y="1289688"/>
            <a:ext cx="792088" cy="57606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854048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4248472" cy="5616624"/>
          </a:xfrm>
        </p:spPr>
        <p:txBody>
          <a:bodyPr anchor="t"/>
          <a:lstStyle/>
          <a:p>
            <a:pPr algn="l">
              <a:lnSpc>
                <a:spcPct val="150000"/>
              </a:lnSpc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Задачи: 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Расширять  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кругозор детей и  обогащать знаний об окружающем мире разнообразными формами и методами работы в различных видах деятельности.</a:t>
            </a:r>
            <a:b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	Создать и преобразовывать предметно – игровую  среду  по – средствам создания  новых тематических игр, атрибутов, предметов – заместителей, элементов  костюмов, создание макетов, панно, изготовление игрушек – самоделок. </a:t>
            </a:r>
            <a:b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3.	Развить у детей игровую деятельность посредством обучающих игр и упражнений.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7" name="Picture 3" descr="C:\Users\User\Desktop\карапузики\DSCN0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363133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678023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332657"/>
            <a:ext cx="3634565" cy="504056"/>
          </a:xfrm>
        </p:spPr>
        <p:txBody>
          <a:bodyPr anchor="t"/>
          <a:lstStyle/>
          <a:p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Научно –методические условия  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8173" y="236614"/>
            <a:ext cx="1364118" cy="18253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3936" y="5034522"/>
            <a:ext cx="934088" cy="1379592"/>
          </a:xfrm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0980" y="1988840"/>
            <a:ext cx="1008112" cy="177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7296" y="2416243"/>
            <a:ext cx="85501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Pictures\3ef03a75f474ad15e1ecc4e6d53bf56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3896" y="4851923"/>
            <a:ext cx="1066800" cy="153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Pictures\1005591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6213" y="2806113"/>
            <a:ext cx="880008" cy="17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Pictures\untitl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229681" cy="211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карапузики\P10103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4824536" cy="568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11824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карапузики\DSCN0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288032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карапузики\DSCN0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92696"/>
            <a:ext cx="3168352" cy="306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карапузики\DSCN02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3672408" cy="216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карапузики\DSCN02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78660"/>
            <a:ext cx="3795886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карапузики\DSCN02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6672"/>
            <a:ext cx="2771800" cy="265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96878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карапузики\DSCN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656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карапузики\DSCN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225" y="3501008"/>
            <a:ext cx="3035829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карапузики\P10103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3452" y="967011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карапузики\P10103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3059832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карапузики\DSCN0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5394" y="3789040"/>
            <a:ext cx="220824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\Desktop\карапузики\будни детский сад\P10102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59" y="283341"/>
            <a:ext cx="294708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146513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754</TotalTime>
  <Words>426</Words>
  <Application>Microsoft Office PowerPoint</Application>
  <PresentationFormat>Экран (4:3)</PresentationFormat>
  <Paragraphs>65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Spring</vt:lpstr>
      <vt:lpstr>Составитель:  Красулина Т.А воспитатель МБДОУ №20</vt:lpstr>
      <vt:lpstr>  «Детская игра – она социальна по своему происхождению, по своей природе.  Её возникновение связано не с действием каких – то внутренних, врожденных инстинктивных сил, а  с вполне определенными социальными условиями жизни ребенка в обществе»                                        Д. Б. Эльконин </vt:lpstr>
      <vt:lpstr>Актуальность: </vt:lpstr>
      <vt:lpstr> </vt:lpstr>
      <vt:lpstr>Слайд 5</vt:lpstr>
      <vt:lpstr> Задачи:   1. Расширять  кругозор детей и  обогащать знаний об окружающем мире разнообразными формами и методами работы в различных видах деятельности. 2. Создать и преобразовывать предметно – игровую  среду  по – средствам создания  новых тематических игр, атрибутов, предметов – заместителей, элементов  костюмов, создание макетов, панно, изготовление игрушек – самоделок.    3. Развить у детей игровую деятельность посредством обучающих игр и упражнений.</vt:lpstr>
      <vt:lpstr>Научно –методические условия  </vt:lpstr>
      <vt:lpstr>Слайд 8</vt:lpstr>
      <vt:lpstr>Слайд 9</vt:lpstr>
      <vt:lpstr>Проекты:</vt:lpstr>
      <vt:lpstr>Слайд 11</vt:lpstr>
      <vt:lpstr>Слайд 12</vt:lpstr>
      <vt:lpstr>Проект:  « Президент нашей группы»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Работа с родителями:</vt:lpstr>
      <vt:lpstr>Работа  с  родителями: </vt:lpstr>
      <vt:lpstr>Слайд 38</vt:lpstr>
      <vt:lpstr>Участие детей в жизни села!!!  </vt:lpstr>
      <vt:lpstr>Слайд 40</vt:lpstr>
      <vt:lpstr>Вывод:</vt:lpstr>
      <vt:lpstr>Нормативно – правовые документы.</vt:lpstr>
      <vt:lpstr>Спасибо  за внимание.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отчет за межаттестационный период 2010 – 2015год.</dc:title>
  <dc:creator>User</dc:creator>
  <cp:lastModifiedBy>Пользователь Windows</cp:lastModifiedBy>
  <cp:revision>36</cp:revision>
  <dcterms:created xsi:type="dcterms:W3CDTF">2013-02-24T17:53:44Z</dcterms:created>
  <dcterms:modified xsi:type="dcterms:W3CDTF">2017-10-27T18:39:35Z</dcterms:modified>
</cp:coreProperties>
</file>