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285" r:id="rId3"/>
    <p:sldId id="312" r:id="rId4"/>
    <p:sldId id="317" r:id="rId5"/>
    <p:sldId id="280" r:id="rId6"/>
    <p:sldId id="259" r:id="rId7"/>
    <p:sldId id="305" r:id="rId8"/>
    <p:sldId id="291" r:id="rId9"/>
    <p:sldId id="301" r:id="rId10"/>
    <p:sldId id="298" r:id="rId11"/>
    <p:sldId id="292" r:id="rId12"/>
    <p:sldId id="293" r:id="rId13"/>
    <p:sldId id="294" r:id="rId14"/>
    <p:sldId id="295" r:id="rId15"/>
    <p:sldId id="296" r:id="rId16"/>
    <p:sldId id="297" r:id="rId17"/>
    <p:sldId id="299" r:id="rId18"/>
    <p:sldId id="302" r:id="rId19"/>
    <p:sldId id="300" r:id="rId20"/>
    <p:sldId id="306" r:id="rId21"/>
    <p:sldId id="303" r:id="rId22"/>
    <p:sldId id="307" r:id="rId23"/>
    <p:sldId id="310" r:id="rId24"/>
    <p:sldId id="308" r:id="rId25"/>
    <p:sldId id="309" r:id="rId26"/>
    <p:sldId id="316" r:id="rId27"/>
    <p:sldId id="318" r:id="rId28"/>
    <p:sldId id="304" r:id="rId29"/>
  </p:sldIdLst>
  <p:sldSz cx="9144000" cy="6858000" type="screen4x3"/>
  <p:notesSz cx="6858000" cy="9144000"/>
  <p:defaultTextStyle>
    <a:defPPr>
      <a:defRPr lang="ru-RU"/>
    </a:defPPr>
    <a:lvl1pPr marL="0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12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2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36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48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60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072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08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096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114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2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36" indent="0">
              <a:buNone/>
              <a:defRPr sz="1600" b="1"/>
            </a:lvl4pPr>
            <a:lvl5pPr marL="1828048" indent="0">
              <a:buNone/>
              <a:defRPr sz="1600" b="1"/>
            </a:lvl5pPr>
            <a:lvl6pPr marL="2285060" indent="0">
              <a:buNone/>
              <a:defRPr sz="1600" b="1"/>
            </a:lvl6pPr>
            <a:lvl7pPr marL="2742072" indent="0">
              <a:buNone/>
              <a:defRPr sz="1600" b="1"/>
            </a:lvl7pPr>
            <a:lvl8pPr marL="3199084" indent="0">
              <a:buNone/>
              <a:defRPr sz="1600" b="1"/>
            </a:lvl8pPr>
            <a:lvl9pPr marL="365609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2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36" indent="0">
              <a:buNone/>
              <a:defRPr sz="1600" b="1"/>
            </a:lvl4pPr>
            <a:lvl5pPr marL="1828048" indent="0">
              <a:buNone/>
              <a:defRPr sz="1600" b="1"/>
            </a:lvl5pPr>
            <a:lvl6pPr marL="2285060" indent="0">
              <a:buNone/>
              <a:defRPr sz="1600" b="1"/>
            </a:lvl6pPr>
            <a:lvl7pPr marL="2742072" indent="0">
              <a:buNone/>
              <a:defRPr sz="1600" b="1"/>
            </a:lvl7pPr>
            <a:lvl8pPr marL="3199084" indent="0">
              <a:buNone/>
              <a:defRPr sz="1600" b="1"/>
            </a:lvl8pPr>
            <a:lvl9pPr marL="365609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2" indent="0">
              <a:buNone/>
              <a:defRPr sz="1200"/>
            </a:lvl2pPr>
            <a:lvl3pPr marL="914024" indent="0">
              <a:buNone/>
              <a:defRPr sz="1000"/>
            </a:lvl3pPr>
            <a:lvl4pPr marL="1371036" indent="0">
              <a:buNone/>
              <a:defRPr sz="900"/>
            </a:lvl4pPr>
            <a:lvl5pPr marL="1828048" indent="0">
              <a:buNone/>
              <a:defRPr sz="900"/>
            </a:lvl5pPr>
            <a:lvl6pPr marL="2285060" indent="0">
              <a:buNone/>
              <a:defRPr sz="900"/>
            </a:lvl6pPr>
            <a:lvl7pPr marL="2742072" indent="0">
              <a:buNone/>
              <a:defRPr sz="900"/>
            </a:lvl7pPr>
            <a:lvl8pPr marL="3199084" indent="0">
              <a:buNone/>
              <a:defRPr sz="900"/>
            </a:lvl8pPr>
            <a:lvl9pPr marL="365609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2" indent="0">
              <a:buNone/>
              <a:defRPr sz="2800"/>
            </a:lvl2pPr>
            <a:lvl3pPr marL="914024" indent="0">
              <a:buNone/>
              <a:defRPr sz="2400"/>
            </a:lvl3pPr>
            <a:lvl4pPr marL="1371036" indent="0">
              <a:buNone/>
              <a:defRPr sz="2000"/>
            </a:lvl4pPr>
            <a:lvl5pPr marL="1828048" indent="0">
              <a:buNone/>
              <a:defRPr sz="2000"/>
            </a:lvl5pPr>
            <a:lvl6pPr marL="2285060" indent="0">
              <a:buNone/>
              <a:defRPr sz="2000"/>
            </a:lvl6pPr>
            <a:lvl7pPr marL="2742072" indent="0">
              <a:buNone/>
              <a:defRPr sz="2000"/>
            </a:lvl7pPr>
            <a:lvl8pPr marL="3199084" indent="0">
              <a:buNone/>
              <a:defRPr sz="2000"/>
            </a:lvl8pPr>
            <a:lvl9pPr marL="3656096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2" indent="0">
              <a:buNone/>
              <a:defRPr sz="1200"/>
            </a:lvl2pPr>
            <a:lvl3pPr marL="914024" indent="0">
              <a:buNone/>
              <a:defRPr sz="1000"/>
            </a:lvl3pPr>
            <a:lvl4pPr marL="1371036" indent="0">
              <a:buNone/>
              <a:defRPr sz="900"/>
            </a:lvl4pPr>
            <a:lvl5pPr marL="1828048" indent="0">
              <a:buNone/>
              <a:defRPr sz="900"/>
            </a:lvl5pPr>
            <a:lvl6pPr marL="2285060" indent="0">
              <a:buNone/>
              <a:defRPr sz="900"/>
            </a:lvl6pPr>
            <a:lvl7pPr marL="2742072" indent="0">
              <a:buNone/>
              <a:defRPr sz="900"/>
            </a:lvl7pPr>
            <a:lvl8pPr marL="3199084" indent="0">
              <a:buNone/>
              <a:defRPr sz="900"/>
            </a:lvl8pPr>
            <a:lvl9pPr marL="365609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2" tIns="45701" rIns="91402" bIns="4570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02" tIns="45701" rIns="91402" bIns="4570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02" tIns="45701" rIns="91402" bIns="4570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02" tIns="45701" rIns="91402" bIns="4570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02" tIns="45701" rIns="91402" bIns="4570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02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0" indent="-342760" algn="l" defTabSz="9140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4" indent="-285632" algn="l" defTabSz="91402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0" indent="-228506" algn="l" defTabSz="91402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42" indent="-228506" algn="l" defTabSz="91402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54" indent="-228506" algn="l" defTabSz="91402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66" indent="-228506" algn="l" defTabSz="9140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8" indent="-228506" algn="l" defTabSz="9140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0" indent="-228506" algn="l" defTabSz="9140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06" algn="l" defTabSz="9140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6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96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5184"/>
            <a:ext cx="7767481" cy="58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9" y="6062244"/>
            <a:ext cx="7646579" cy="831296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Опыт работы </a:t>
            </a:r>
          </a:p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воспитателя  СП 1105  Быковой Натальи Александровны  </a:t>
            </a:r>
          </a:p>
        </p:txBody>
      </p:sp>
    </p:spTree>
    <p:extLst>
      <p:ext uri="{BB962C8B-B14F-4D97-AF65-F5344CB8AC3E}">
        <p14:creationId xmlns:p14="http://schemas.microsoft.com/office/powerpoint/2010/main" val="180490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34076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«Бородинская панорама»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Любовь\Documents Мои документы\ДЕТСКИЙ САД 1105\Подготовительная группа 2016-17\Быкова Н.А\проекты\великая отеч. война\Бородинская  панорама\DSCN22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1340768"/>
            <a:ext cx="3853729" cy="5138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юбовь\Documents Мои документы\ДЕТСКИЙ САД 1105\Подготовительная группа 2016-17\Быкова Н.А\проекты\великая отеч. война\Бородинская  панорама\DSCN2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91" y="1340768"/>
            <a:ext cx="3745717" cy="4994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80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58417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«Памятник Минину и Пожарскому»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Любовь\Documents Мои документы\ДЕТСКИЙ САД 1105\Подготовительная группа 2016-17\Быкова Н.А\проекты\великая отеч. война\МИНИН И ПОЖАРСКИЙ АРТЁМ КОВАЛЬЧУК\IMGP07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612356" cy="496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Любовь\Documents Мои документы\ДЕТСКИЙ САД 1105\Подготовительная группа 2016-17\Быкова Н.А\проекты\великая отеч. война\МИНИН И ПОЖАРСКИЙ АРТЁМ КОВАЛЬЧУК\IMGP07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563" y="1669085"/>
            <a:ext cx="3948484" cy="496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13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158417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«Памятник маршалу Жукову»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Любовь\Documents Мои документы\ДЕТСКИЙ САД 1105\Подготовительная группа 2016-17\Быкова Н.А\проекты\великая отеч. война\памятник Жукову\DSC_1076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3280218" cy="518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Любовь\Documents Мои документы\ДЕТСКИЙ САД 1105\Подготовительная группа 2016-17\Быкова Н.А\проекты\великая отеч. война\памятник Жукову\DSC_1088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041" y="1412776"/>
            <a:ext cx="3363094" cy="518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60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158417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«Памятник М.И. Кутузову»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Любовь\Documents Мои документы\ДЕТСКИЙ САД 1105\Подготовительная группа 2016-17\Быкова Н.А\проекты\великая отеч. война\памятник Кутузову, Посашкова\IMG_6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794" y="1268762"/>
            <a:ext cx="3844247" cy="5313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1238881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«Поклонная гора»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Любовь\Documents Мои документы\ДЕТСКИЙ САД 1105\Подготовительная группа 2016-17\Быкова Н.А\проекты\великая отеч. война\поклонная  гора, Самсонов к.!!!!!!!\SANY0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73" y="1052736"/>
            <a:ext cx="3360373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Любовь\Documents Мои документы\ДЕТСКИЙ САД 1105\Подготовительная группа 2016-17\Быкова Н.А\проекты\великая отеч. война\поклонная  гора, Самсонов к.!!!!!!!\SANY01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38881"/>
            <a:ext cx="4031178" cy="5374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Любовь\Documents Мои документы\ДЕТСКИЙ САД 1105\Подготовительная группа 2016-17\Быкова Н.А\проекты\великая отеч. война\поклонная  гора, Самсонов к.!!!!!!!\SANY01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17136"/>
            <a:ext cx="3629588" cy="2722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02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158417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«Казанский собор в Москве»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Любовь\Documents Мои документы\ДЕТСКИЙ САД 1105\Подготовительная группа 2016-17\Быкова Н.А\проекты\великая отеч. война\проект  Памятники  Москвы\казанский  собор\IMG_38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09" y="1340768"/>
            <a:ext cx="3888432" cy="5184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87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158417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«Собор Василия Блаженного»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Любовь\Documents Мои документы\ДЕТСКИЙ САД 1105\Подготовительная группа 2016-17\Быкова Н.А\проекты\великая отеч. война\собов Василия блаженного, Покровский\IMG_2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340768"/>
            <a:ext cx="3797754" cy="50638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Любовь\Documents Мои документы\ДЕТСКИЙ САД 1105\Подготовительная группа 2016-17\Быкова Н.А\проекты\великая отеч. война\собов Василия блаженного, Покровский\IMG_2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8" y="1320545"/>
            <a:ext cx="3828089" cy="5104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57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648072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парк </a:t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пойме реки «</a:t>
            </a:r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Чермянка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фестиваля</a:t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«Я покажу тебе Москву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воспитание патриотических чувств и любви к родному городу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48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парк в пойме реки «</a:t>
            </a:r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Чермянка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Рисунок 3" descr="IMG_3667.JP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66654" y="1688308"/>
            <a:ext cx="2580562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IMG_3685 (2)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11760" y="1464831"/>
            <a:ext cx="2736304" cy="2413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user\Desktop\ПОЛОЖЕНИЯ о конкурсах\конкурсы 2014-2015\Я покажу тебе Москву\Я ПОКАЖУ ТЕБЕ МОСКВУ\Народный парк в пойме реки Чермянка\Фотогаллерея\IMG_375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33850"/>
            <a:ext cx="2592288" cy="2466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user\Desktop\ПОЛОЖЕНИЯ о конкурсах\конкурсы 2014-2015\Я покажу тебе Москву\Я ПОКАЖУ ТЕБЕ МОСКВУ\Народный парк в пойме реки Чермянка\Фотогаллерея\IMG_376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4033850"/>
            <a:ext cx="2880322" cy="2466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user\Desktop\ПОЛОЖЕНИЯ о конкурсах\конкурсы 2014-2015\Я покажу тебе Москву\Я ПОКАЖУ ТЕБЕ МОСКВУ\Народный парк в пойме реки Чермянка\Фотогаллерея\IMG_377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77072"/>
            <a:ext cx="2664296" cy="2422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user\Desktop\ПОЛОЖЕНИЯ о конкурсах\конкурсы 2014-2015\Я покажу тебе Москву\Я ПОКАЖУ ТЕБЕ МОСКВУ\Народный парк в пойме реки Чермянка\Фотогаллерея\IMG_378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81479"/>
            <a:ext cx="2709548" cy="2413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9653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8538"/>
            <a:ext cx="8712968" cy="29523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«Бессмертный полк» </a:t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сохранить память о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фронтовиках, воспитание уважения к старшему поколению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6" y="2852938"/>
            <a:ext cx="3259166" cy="32377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36911"/>
            <a:ext cx="4235964" cy="383860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2647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486916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различные формы активности детей, логично связанные с разными этапами реализации замысла </a:t>
            </a:r>
            <a:b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AppData\Local\Microsoft\Windows\Temporary Internet Files\Content.IE5\1AJJOZ44\LEGO-01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r="5171"/>
          <a:stretch/>
        </p:blipFill>
        <p:spPr bwMode="auto">
          <a:xfrm>
            <a:off x="1547664" y="4096971"/>
            <a:ext cx="5903829" cy="273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51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«Бессмертный полк»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68808" cy="26766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79354"/>
            <a:ext cx="3568807" cy="26766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55959"/>
            <a:ext cx="3710025" cy="27825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87702"/>
            <a:ext cx="3582144" cy="26866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64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«Бессмертный полк»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194" name="Picture 2" descr="C:\Users\Любовь\Documents Мои документы\ДЕТСКИЙ САД 1105\Подготовительная группа 2016-17\Быкова Н.А\проекты\великая отеч. война\Оксана  , Надежда Александровна\P10403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69743"/>
            <a:ext cx="4968552" cy="47584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Любовь\Documents Мои документы\ДЕТСКИЙ САД 1105\Подготовительная группа 2016-17\Быкова Н.А\проекты\великая отеч. война\Оксана  , Надежда Александровна\P1040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18" y="1244586"/>
            <a:ext cx="4223558" cy="5136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31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88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2" r="12047"/>
          <a:stretch/>
        </p:blipFill>
        <p:spPr bwMode="auto">
          <a:xfrm>
            <a:off x="251520" y="126321"/>
            <a:ext cx="3744416" cy="380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88" y="128697"/>
            <a:ext cx="3489728" cy="261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374" y="1772816"/>
            <a:ext cx="2883131" cy="216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625" y="3132680"/>
            <a:ext cx="3234253" cy="242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7309" r="4820" b="6413"/>
          <a:stretch/>
        </p:blipFill>
        <p:spPr bwMode="auto">
          <a:xfrm>
            <a:off x="5724128" y="4766834"/>
            <a:ext cx="2593075" cy="191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93244"/>
            <a:ext cx="3312368" cy="248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2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96908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«Человек и космос» 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5" y="964391"/>
            <a:ext cx="4143403" cy="310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0800"/>
            <a:ext cx="3357586" cy="251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5" y="4125523"/>
            <a:ext cx="3286148" cy="246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42" y="928670"/>
            <a:ext cx="4214842" cy="316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4764021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0"/>
            <a:ext cx="5364088" cy="778098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«Человек и космос» 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06942"/>
            <a:ext cx="4944549" cy="37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5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471" y="214290"/>
            <a:ext cx="8596373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075240" cy="70609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  С   МАМОЙ</a:t>
            </a:r>
          </a:p>
        </p:txBody>
      </p:sp>
      <p:sp>
        <p:nvSpPr>
          <p:cNvPr id="5" name="object 2"/>
          <p:cNvSpPr/>
          <p:nvPr/>
        </p:nvSpPr>
        <p:spPr>
          <a:xfrm>
            <a:off x="971600" y="1556791"/>
            <a:ext cx="7272808" cy="51089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79512" y="692696"/>
            <a:ext cx="8484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ель:    обеспечение эмоционального благополучия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24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kern="0" spc="-75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3200" b="1" kern="0" spc="-59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 деятельности во взаимодействии с семьей: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5408" y="1272778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0581" marR="2309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400" b="1" i="1" u="none" strike="noStrike" kern="0" cap="none" spc="8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</a:t>
            </a:r>
            <a:r>
              <a:rPr kumimoji="0" lang="ru-RU" sz="2400" b="1" i="1" u="none" strike="noStrike" kern="0" cap="none" spc="384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kumimoji="0" lang="ru-RU" sz="2400" b="1" i="1" u="none" strike="noStrike" kern="0" cap="none" spc="93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активные </a:t>
            </a:r>
            <a:r>
              <a:rPr kumimoji="0" lang="ru-RU" sz="2400" b="1" i="1" u="none" strike="noStrike" kern="0" cap="none" spc="118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</a:t>
            </a:r>
            <a:r>
              <a:rPr kumimoji="0" lang="ru-RU" sz="2400" b="1" i="1" u="none" strike="noStrike" kern="0" cap="none" spc="-268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kern="0" cap="none" spc="84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</a:t>
            </a:r>
            <a:r>
              <a:rPr kumimoji="0" lang="ru-RU" sz="2400" b="1" i="1" u="none" strike="noStrike" kern="0" cap="none" spc="86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  </a:t>
            </a:r>
            <a:r>
              <a:rPr kumimoji="0" lang="ru-RU" sz="2400" b="1" i="1" u="none" strike="noStrike" kern="0" cap="none" spc="91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kumimoji="0" lang="ru-RU" sz="2400" b="1" i="1" u="none" strike="noStrike" kern="0" cap="none" spc="89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kumimoji="0" lang="ru-RU" sz="2400" b="1" i="1" u="none" strike="noStrike" kern="0" cap="none" spc="3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kern="0" cap="none" spc="73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</a:p>
          <a:p>
            <a:pPr marL="594809" marR="0" lvl="0" indent="-34290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2400" b="1" i="1" u="none" strike="noStrike" kern="0" cap="none" spc="0" normalizeH="0" baseline="0" noProof="0" dirty="0" smtClean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0581" marR="634246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400" b="1" i="1" u="none" strike="noStrike" kern="0" cap="none" spc="61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доброжелательные, </a:t>
            </a:r>
            <a:r>
              <a:rPr kumimoji="0" lang="ru-RU" sz="2400" b="1" i="1" u="none" strike="noStrike" kern="0" cap="none" spc="82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доверительные </a:t>
            </a:r>
            <a:r>
              <a:rPr kumimoji="0" lang="ru-RU" sz="2400" b="1" i="1" u="none" strike="noStrike" kern="0" cap="none" spc="10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</a:t>
            </a:r>
            <a:r>
              <a:rPr kumimoji="0" lang="ru-RU" sz="2400" b="1" i="1" u="none" strike="noStrike" kern="0" cap="none" spc="77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kern="0" cap="none" spc="107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между  </a:t>
            </a:r>
            <a:r>
              <a:rPr kumimoji="0" lang="ru-RU" sz="2400" b="1" i="1" u="none" strike="noStrike" kern="0" cap="none" spc="86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педагогом </a:t>
            </a:r>
            <a:r>
              <a:rPr kumimoji="0" lang="ru-RU" sz="2400" b="1" i="1" u="none" strike="noStrike" kern="0" cap="none" spc="91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kumimoji="0" lang="ru-RU" sz="2400" b="1" i="1" u="none" strike="noStrike" kern="0" cap="none" spc="3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kern="0" cap="none" spc="132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семьями</a:t>
            </a:r>
          </a:p>
          <a:p>
            <a:pPr marL="594809" marR="0" lvl="0" indent="-34290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2400" b="1" i="1" u="none" strike="noStrike" kern="0" cap="none" spc="0" normalizeH="0" baseline="0" noProof="0" dirty="0" smtClean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0581" marR="606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400" b="1" i="1" u="none" strike="noStrike" kern="0" cap="none" spc="68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положительный </a:t>
            </a:r>
            <a:r>
              <a:rPr kumimoji="0" lang="ru-RU" sz="2400" b="1" i="1" u="none" strike="noStrike" kern="0" cap="none" spc="89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эмоциональный </a:t>
            </a:r>
            <a:r>
              <a:rPr kumimoji="0" lang="ru-RU" sz="2400" b="1" i="1" u="none" strike="noStrike" kern="0" cap="none" spc="107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 </a:t>
            </a:r>
            <a:r>
              <a:rPr kumimoji="0" lang="ru-RU" sz="2400" b="1" i="1" u="none" strike="noStrike" kern="0" cap="none" spc="68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ребенка,  </a:t>
            </a:r>
            <a:r>
              <a:rPr kumimoji="0" lang="ru-RU" sz="2400" b="1" i="1" u="none" strike="noStrike" kern="0" cap="none" spc="114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способствующий </a:t>
            </a:r>
            <a:r>
              <a:rPr kumimoji="0" lang="ru-RU" sz="2400" b="1" i="1" u="none" strike="noStrike" kern="0" cap="none" spc="9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эмоциональному </a:t>
            </a:r>
            <a:r>
              <a:rPr kumimoji="0" lang="ru-RU" sz="2400" b="1" i="1" u="none" strike="noStrike" kern="0" cap="none" spc="86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благополучию,  </a:t>
            </a:r>
            <a:r>
              <a:rPr kumimoji="0" lang="ru-RU" sz="2400" b="1" i="1" u="none" strike="noStrike" kern="0" cap="none" spc="84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доверительное </a:t>
            </a:r>
            <a:r>
              <a:rPr kumimoji="0" lang="ru-RU" sz="2400" b="1" i="1" u="none" strike="noStrike" kern="0" cap="none" spc="91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kumimoji="0" lang="ru-RU" sz="2400" b="1" i="1" u="none" strike="noStrike" kern="0" cap="none" spc="10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</a:t>
            </a:r>
            <a:r>
              <a:rPr kumimoji="0" lang="ru-RU" sz="2400" b="1" i="1" u="none" strike="noStrike" kern="0" cap="none" spc="86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 миру, </a:t>
            </a:r>
            <a:r>
              <a:rPr kumimoji="0" lang="ru-RU" sz="2400" b="1" i="1" u="none" strike="noStrike" kern="0" cap="none" spc="57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  </a:t>
            </a:r>
            <a:r>
              <a:rPr kumimoji="0" lang="ru-RU" sz="2400" b="1" i="1" u="none" strike="noStrike" kern="0" cap="none" spc="107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общаться </a:t>
            </a:r>
            <a:r>
              <a:rPr kumimoji="0" lang="ru-RU" sz="2400" b="1" i="1" u="none" strike="noStrike" kern="0" cap="none" spc="91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kumimoji="0" lang="ru-RU" sz="2400" b="1" i="1" u="none" strike="noStrike" kern="0" cap="none" spc="102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делиться </a:t>
            </a:r>
            <a:r>
              <a:rPr kumimoji="0" lang="ru-RU" sz="2400" b="1" i="1" u="none" strike="noStrike" kern="0" cap="none" spc="98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полученными </a:t>
            </a:r>
            <a:r>
              <a:rPr kumimoji="0" lang="ru-RU" sz="2400" b="1" i="1" u="none" strike="noStrike" kern="0" cap="none" spc="13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знаниями </a:t>
            </a:r>
            <a:r>
              <a:rPr kumimoji="0" lang="ru-RU" sz="2400" b="1" i="1" u="none" strike="noStrike" kern="0" cap="none" spc="104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ru-RU" sz="2400" b="1" i="1" u="none" strike="noStrike" kern="0" cap="none" spc="-10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kern="0" cap="none" spc="84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коллективе</a:t>
            </a:r>
          </a:p>
          <a:p>
            <a:pPr marL="594809" marR="0" lvl="0" indent="-34290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2400" b="1" i="1" u="none" strike="noStrike" kern="0" cap="none" spc="0" normalizeH="0" baseline="0" noProof="0" dirty="0" smtClean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0581" marR="862207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400" b="1" i="1" u="none" strike="noStrike" kern="0" cap="none" spc="111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kumimoji="0" lang="ru-RU" sz="2400" b="1" i="1" u="none" strike="noStrike" kern="0" cap="none" spc="68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высокой </a:t>
            </a:r>
            <a:r>
              <a:rPr kumimoji="0" lang="ru-RU" sz="2400" b="1" i="1" u="none" strike="noStrike" kern="0" cap="none" spc="93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самооценки,</a:t>
            </a:r>
            <a:r>
              <a:rPr kumimoji="0" lang="ru-RU" sz="2400" b="1" i="1" u="none" strike="noStrike" kern="0" cap="none" spc="14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kern="0" cap="none" spc="98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самоконтроля,  </a:t>
            </a:r>
            <a:r>
              <a:rPr kumimoji="0" lang="ru-RU" sz="2400" b="1" i="1" u="none" strike="noStrike" kern="0" cap="none" spc="89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ориентации </a:t>
            </a:r>
            <a:r>
              <a:rPr kumimoji="0" lang="ru-RU" sz="2400" b="1" i="1" u="none" strike="noStrike" kern="0" cap="none" spc="9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kumimoji="0" lang="ru-RU" sz="2400" b="1" i="1" u="none" strike="noStrike" kern="0" cap="none" spc="8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жизненный</a:t>
            </a:r>
            <a:r>
              <a:rPr kumimoji="0" lang="ru-RU" sz="2400" b="1" i="1" u="none" strike="noStrike" kern="0" cap="none" spc="2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kern="0" cap="none" spc="93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успех.</a:t>
            </a:r>
            <a:endParaRPr kumimoji="0" lang="ru-RU" sz="2400" b="1" i="1" u="none" strike="noStrike" kern="0" cap="none" spc="93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72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256584"/>
          </a:xfrm>
          <a:ln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txBody>
          <a:bodyPr>
            <a:normAutofit fontScale="90000"/>
          </a:bodyPr>
          <a:lstStyle/>
          <a:p>
            <a:r>
              <a:rPr lang="ru-RU" sz="10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sz="10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br>
              <a:rPr lang="ru-RU" sz="10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3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ПРОЕКТНОЙ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92696"/>
            <a:ext cx="8568952" cy="6555602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marL="285632" indent="-285632">
              <a:buFont typeface="Wingdings" panose="05000000000000000000" pitchFamily="2" charset="2"/>
              <a:buChar char="v"/>
            </a:pPr>
            <a:r>
              <a:rPr lang="ru-RU" sz="2800" b="1" i="1" dirty="0">
                <a:cs typeface="Aharoni" panose="02010803020104030203" pitchFamily="2" charset="-79"/>
              </a:rPr>
              <a:t>поиск новых форм взаимодействия детского сада и семьи для гармоничного разностороннего развития ребенка, раскрытия его способностей и его самореализации</a:t>
            </a:r>
          </a:p>
          <a:p>
            <a:endParaRPr lang="ru-RU" sz="2800" b="1" i="1" dirty="0" smtClean="0">
              <a:cs typeface="Aharoni" panose="02010803020104030203" pitchFamily="2" charset="-79"/>
            </a:endParaRPr>
          </a:p>
          <a:p>
            <a:endParaRPr lang="ru-RU" sz="2800" b="1" i="1" dirty="0">
              <a:cs typeface="Aharoni" panose="02010803020104030203" pitchFamily="2" charset="-79"/>
            </a:endParaRPr>
          </a:p>
          <a:p>
            <a:pPr marL="285632" indent="-285632">
              <a:buFont typeface="Wingdings" panose="05000000000000000000" pitchFamily="2" charset="2"/>
              <a:buChar char="v"/>
            </a:pPr>
            <a:r>
              <a:rPr lang="ru-RU" sz="2800" b="1" i="1" dirty="0">
                <a:cs typeface="Aharoni" panose="02010803020104030203" pitchFamily="2" charset="-79"/>
              </a:rPr>
              <a:t>создание в детском саду атмосферы творческого общения, взаимопонимания и поддержки</a:t>
            </a:r>
          </a:p>
          <a:p>
            <a:endParaRPr lang="ru-RU" sz="2800" b="1" i="1" dirty="0" smtClean="0">
              <a:cs typeface="Aharoni" panose="02010803020104030203" pitchFamily="2" charset="-79"/>
            </a:endParaRPr>
          </a:p>
          <a:p>
            <a:endParaRPr lang="ru-RU" sz="2800" b="1" i="1" dirty="0">
              <a:cs typeface="Aharoni" panose="02010803020104030203" pitchFamily="2" charset="-79"/>
            </a:endParaRPr>
          </a:p>
          <a:p>
            <a:pPr marL="285632" indent="-285632">
              <a:buFont typeface="Wingdings" panose="05000000000000000000" pitchFamily="2" charset="2"/>
              <a:buChar char="v"/>
            </a:pPr>
            <a:r>
              <a:rPr lang="ru-RU" sz="2800" b="1" i="1" dirty="0">
                <a:cs typeface="Aharoni" panose="02010803020104030203" pitchFamily="2" charset="-79"/>
              </a:rPr>
              <a:t>обеспечение чувства психологической защищенности и эмоционального благополучия посредством совместной проектной деятельности;</a:t>
            </a:r>
            <a:br>
              <a:rPr lang="ru-RU" sz="2800" b="1" i="1" dirty="0">
                <a:cs typeface="Aharoni" panose="02010803020104030203" pitchFamily="2" charset="-79"/>
              </a:rPr>
            </a:br>
            <a:endParaRPr lang="ru-RU" sz="2800" b="1" i="1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8976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6905" y="188640"/>
            <a:ext cx="7623301" cy="1208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4" marR="2309">
              <a:lnSpc>
                <a:spcPct val="100600"/>
              </a:lnSpc>
            </a:pPr>
            <a:r>
              <a:rPr sz="4000" spc="-104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sz="4000" spc="-32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</a:t>
            </a:r>
            <a:r>
              <a:rPr sz="4000" spc="-66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</a:t>
            </a:r>
            <a:r>
              <a:rPr sz="4000" spc="-12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4000" spc="-75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  </a:t>
            </a:r>
            <a:r>
              <a:rPr sz="4000" spc="-39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1560" y="1844824"/>
            <a:ext cx="7893993" cy="44319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4" marR="1272480"/>
            <a:r>
              <a:rPr sz="2400" spc="-1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Мотивационная </a:t>
            </a:r>
            <a:r>
              <a:rPr sz="2400" spc="-155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поддержка </a:t>
            </a:r>
            <a:r>
              <a:rPr sz="2100" spc="93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–</a:t>
            </a:r>
            <a:r>
              <a:rPr sz="2100" spc="-361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 </a:t>
            </a:r>
            <a:r>
              <a:rPr sz="2100" spc="-13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показать </a:t>
            </a:r>
            <a:r>
              <a:rPr sz="2100" spc="-114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собственную  </a:t>
            </a:r>
            <a:r>
              <a:rPr sz="2100" spc="-115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заинтересованность </a:t>
            </a:r>
            <a:r>
              <a:rPr sz="2100" spc="-184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к </a:t>
            </a:r>
            <a:r>
              <a:rPr sz="2100" spc="-52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теме </a:t>
            </a:r>
            <a:r>
              <a:rPr sz="2100" spc="-104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реализуемого</a:t>
            </a:r>
            <a:r>
              <a:rPr sz="2100" spc="-412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 </a:t>
            </a:r>
            <a:r>
              <a:rPr sz="2100" spc="-139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проекта</a:t>
            </a:r>
            <a:endParaRPr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  <a:p>
            <a:pPr>
              <a:spcBef>
                <a:spcPts val="5"/>
              </a:spcBef>
            </a:pPr>
            <a:endParaRPr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5774" marR="2309"/>
            <a:r>
              <a:rPr sz="2400" spc="-104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Информационная </a:t>
            </a:r>
            <a:r>
              <a:rPr sz="2400" spc="-1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поддержка </a:t>
            </a:r>
            <a:r>
              <a:rPr sz="2100" spc="93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– </a:t>
            </a:r>
            <a:r>
              <a:rPr sz="2100" spc="-12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родители </a:t>
            </a:r>
            <a:r>
              <a:rPr sz="2100" spc="-13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выступают  </a:t>
            </a:r>
            <a:r>
              <a:rPr sz="2100" spc="-114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источником </a:t>
            </a:r>
            <a:r>
              <a:rPr sz="2100" spc="-109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информации </a:t>
            </a:r>
            <a:r>
              <a:rPr sz="2100" spc="-7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для </a:t>
            </a:r>
            <a:r>
              <a:rPr sz="2100" spc="-155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ребенка, </a:t>
            </a:r>
            <a:r>
              <a:rPr sz="2100" spc="-95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помощником </a:t>
            </a:r>
            <a:r>
              <a:rPr sz="2100" spc="-139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в </a:t>
            </a:r>
            <a:r>
              <a:rPr sz="2100" spc="-152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поиске  </a:t>
            </a:r>
            <a:r>
              <a:rPr sz="2100" spc="-139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нужной </a:t>
            </a:r>
            <a:r>
              <a:rPr sz="2100" spc="-109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информации </a:t>
            </a:r>
            <a:r>
              <a:rPr sz="2100" spc="-132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(поиск </a:t>
            </a:r>
            <a:r>
              <a:rPr sz="2100" spc="-13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художественной</a:t>
            </a:r>
            <a:r>
              <a:rPr sz="2100" spc="-393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 </a:t>
            </a:r>
            <a:r>
              <a:rPr sz="2100" spc="-132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литературы)</a:t>
            </a:r>
            <a:endParaRPr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  <a:p>
            <a:pPr>
              <a:spcBef>
                <a:spcPts val="5"/>
              </a:spcBef>
            </a:pPr>
            <a:endParaRPr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5774" marR="2309"/>
            <a:r>
              <a:rPr sz="2400" spc="-127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Организационная </a:t>
            </a:r>
            <a:r>
              <a:rPr sz="2400" spc="-15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подде</a:t>
            </a:r>
            <a:r>
              <a:rPr sz="2100" spc="-15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ржка </a:t>
            </a:r>
            <a:r>
              <a:rPr sz="2100" spc="93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–</a:t>
            </a:r>
            <a:r>
              <a:rPr sz="2100" spc="-498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 </a:t>
            </a:r>
            <a:r>
              <a:rPr sz="2100" spc="-125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сопровождение </a:t>
            </a:r>
            <a:r>
              <a:rPr sz="2100" spc="-115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детей </a:t>
            </a:r>
            <a:r>
              <a:rPr sz="2100" spc="-139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в </a:t>
            </a:r>
            <a:r>
              <a:rPr sz="2100" spc="-89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музей,  </a:t>
            </a:r>
            <a:r>
              <a:rPr sz="2100" spc="-127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библиотеку </a:t>
            </a:r>
            <a:r>
              <a:rPr sz="2100" spc="-118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и</a:t>
            </a:r>
            <a:r>
              <a:rPr sz="2100" spc="-282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 </a:t>
            </a:r>
            <a:r>
              <a:rPr sz="2100" spc="-125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т.д.</a:t>
            </a:r>
            <a:endParaRPr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  <a:p>
            <a:pPr>
              <a:spcBef>
                <a:spcPts val="5"/>
              </a:spcBef>
            </a:pPr>
            <a:endParaRPr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5774" marR="160792"/>
            <a:r>
              <a:rPr sz="2400" spc="-164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Техническая</a:t>
            </a:r>
            <a:r>
              <a:rPr sz="2400" spc="-19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 </a:t>
            </a:r>
            <a:r>
              <a:rPr sz="2400" spc="-15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поддержка</a:t>
            </a:r>
            <a:r>
              <a:rPr sz="2400" spc="-19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 </a:t>
            </a:r>
            <a:r>
              <a:rPr sz="2100" spc="93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–</a:t>
            </a:r>
            <a:r>
              <a:rPr sz="2100" spc="-191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 </a:t>
            </a:r>
            <a:r>
              <a:rPr sz="2100" spc="-8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фото-</a:t>
            </a:r>
            <a:r>
              <a:rPr sz="2100" spc="-191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 </a:t>
            </a:r>
            <a:r>
              <a:rPr sz="2100" spc="-118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и</a:t>
            </a:r>
            <a:r>
              <a:rPr sz="2100" spc="-191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 </a:t>
            </a:r>
            <a:r>
              <a:rPr sz="2100" spc="-77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видео-</a:t>
            </a:r>
            <a:r>
              <a:rPr sz="2100" spc="-191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 </a:t>
            </a:r>
            <a:r>
              <a:rPr sz="2100" spc="-125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съемка,</a:t>
            </a:r>
            <a:r>
              <a:rPr sz="2100" spc="-191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 </a:t>
            </a:r>
            <a:r>
              <a:rPr sz="2100" spc="-148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подготовка  </a:t>
            </a:r>
            <a:r>
              <a:rPr sz="2100" spc="-15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художественных</a:t>
            </a:r>
            <a:r>
              <a:rPr sz="2100" spc="-234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 </a:t>
            </a:r>
            <a:r>
              <a:rPr sz="2100" spc="-132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работ.</a:t>
            </a:r>
            <a:endParaRPr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4103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832648"/>
          </a:xfrm>
        </p:spPr>
        <p:txBody>
          <a:bodyPr>
            <a:normAutofit/>
          </a:bodyPr>
          <a:lstStyle/>
          <a:p>
            <a:r>
              <a:rPr lang="ru-RU" b="1" dirty="0" smtClean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bevel/>
                </a:ln>
                <a:effectLst>
                  <a:innerShdw blurRad="63500" dist="50800" dir="18900000">
                    <a:srgbClr val="7030A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родителями и детьми были реализованы проекты </a:t>
            </a:r>
            <a:endParaRPr lang="ru-RU" b="1" dirty="0"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bevel/>
              </a:ln>
              <a:effectLst>
                <a:innerShdw blurRad="63500" dist="50800" dir="18900000">
                  <a:srgbClr val="7030A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17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394" y="0"/>
            <a:ext cx="8229600" cy="184482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пишем книгу» </a:t>
            </a:r>
            <a:b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атмосферы творческого общения</a:t>
            </a:r>
            <a:endParaRPr lang="ru-RU" sz="27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11820"/>
            <a:ext cx="3240361" cy="4464494"/>
          </a:xfrm>
          <a:prstGeom prst="rect">
            <a:avLst/>
          </a:prstGeom>
          <a:ln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  <a:reflection blurRad="6350" stA="50000" endA="300" endPos="90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060850"/>
            <a:ext cx="4873058" cy="3528390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7529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08912" cy="79208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ллюстрации для книги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Любовь\Documents Мои документы\ДЕТСКИЙ САД 1105\Подготовительная группа 2016-17\Быкова Н.А\проекты\великая отеч. война\Мы пишем книгу\P10206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1"/>
            <a:ext cx="2304256" cy="2880321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юбовь\Documents Мои документы\ДЕТСКИЙ САД 1105\Подготовительная группа 2016-17\Быкова Н.А\проекты\великая отеч. война\Мы пишем книгу\P10206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47" y="924389"/>
            <a:ext cx="2291721" cy="2864653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Любовь\Documents Мои документы\ДЕТСКИЙ САД 1105\Подготовительная группа 2016-17\Быкова Н.А\проекты\великая отеч. война\Мы пишем книгу\P10206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24389"/>
            <a:ext cx="2397942" cy="2864653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Любовь\Documents Мои документы\ДЕТСКИЙ САД 1105\Подготовительная группа 2016-17\Быкова Н.А\проекты\великая отеч. война\Мы пишем книгу\P10206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22" y="3988942"/>
            <a:ext cx="2016224" cy="268829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Любовь\Documents Мои документы\ДЕТСКИЙ САД 1105\Подготовительная группа 2016-17\Быкова Н.А\проекты\великая отеч. война\Мы пишем книгу\P10206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498" y="3960484"/>
            <a:ext cx="2017334" cy="2689778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Любовь\Documents Мои документы\ДЕТСКИЙ САД 1105\Подготовительная группа 2016-17\Быкова Н.А\проекты\великая отеч. война\Мы пишем книгу\P10206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3988940"/>
            <a:ext cx="2025927" cy="270123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20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263691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«Башни Московского Кремля»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знания детей о истории Кремля и назначении каждой башни при строительстве крепости </a:t>
            </a:r>
          </a:p>
        </p:txBody>
      </p:sp>
      <p:pic>
        <p:nvPicPr>
          <p:cNvPr id="9218" name="Picture 2" descr="C:\Users\Любовь\Documents Мои документы\ДЕТСКИЙ САД 1105\Подготовительная группа 2016-17\Быкова Н.А\проекты\Башни кремля\IMG_06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018" y="2315025"/>
            <a:ext cx="2546521" cy="45271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 descr="C:\Users\Любовь\Documents Мои документы\ДЕТСКИЙ САД 1105\Подготовительная группа 2016-17\Быкова Н.А\проекты\Башни кремля\IMG_063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39" y="2708920"/>
            <a:ext cx="5544616" cy="3312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6515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597666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«Памятники защитникам отечества»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к исторической памяти и культурному наследию своего народа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воспитания патриотизма и любви к Отечеству у подрастающего поколения</a:t>
            </a:r>
          </a:p>
        </p:txBody>
      </p:sp>
    </p:spTree>
    <p:extLst>
      <p:ext uri="{BB962C8B-B14F-4D97-AF65-F5344CB8AC3E}">
        <p14:creationId xmlns:p14="http://schemas.microsoft.com/office/powerpoint/2010/main" val="234830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остав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281</Words>
  <Application>Microsoft Office PowerPoint</Application>
  <PresentationFormat>Экран (4:3)</PresentationFormat>
  <Paragraphs>49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Проектная деятельность –   предполагает различные формы активности детей, логично связанные с разными этапами реализации замысла  </vt:lpstr>
      <vt:lpstr>ЦЕЛЬ ПРОЕКТНОЙ ДЕЯТЕЛЬНОСТИ</vt:lpstr>
      <vt:lpstr>Формы участия родителей в проектной  деятельности:</vt:lpstr>
      <vt:lpstr>Совместно с родителями и детьми были реализованы проекты </vt:lpstr>
      <vt:lpstr>«Мы пишем книгу»  цель: создание атмосферы творческого общения</vt:lpstr>
      <vt:lpstr>иллюстрации для книги</vt:lpstr>
      <vt:lpstr>«Башни Московского Кремля»  цель:  закрепить знания детей о истории Кремля и назначении каждой башни при строительстве крепости </vt:lpstr>
      <vt:lpstr>«Памятники защитникам отечества»   цель:  Обращение к исторической памяти и культурному наследию своего народа для воспитания патриотизма и любви к Отечеству у подрастающего поколения</vt:lpstr>
      <vt:lpstr>«Бородинская панорама» </vt:lpstr>
      <vt:lpstr>«Памятник Минину и Пожарскому» </vt:lpstr>
      <vt:lpstr>«Памятник маршалу Жукову» </vt:lpstr>
      <vt:lpstr>«Памятник М.И. Кутузову» </vt:lpstr>
      <vt:lpstr>«Поклонная гора» </vt:lpstr>
      <vt:lpstr>«Казанский собор в Москве» </vt:lpstr>
      <vt:lpstr>«Собор Василия Блаженного» </vt:lpstr>
      <vt:lpstr>Народный парк  в пойме реки «Чермянка»  в рамках  городского фестиваля  «Я покажу тебе Москву»  цель: воспитание патриотических чувств и любви к родному городу   </vt:lpstr>
      <vt:lpstr>Народный парк в пойме реки «Чермянка»</vt:lpstr>
      <vt:lpstr>«Бессмертный полк»  цель: сохранить память о фронтовиках, воспитание уважения к старшему поколению  </vt:lpstr>
      <vt:lpstr>«Бессмертный полк»</vt:lpstr>
      <vt:lpstr>«Бессмертный полк»</vt:lpstr>
      <vt:lpstr>Презентация PowerPoint</vt:lpstr>
      <vt:lpstr>«Человек и космос» </vt:lpstr>
      <vt:lpstr>«Человек и космос» </vt:lpstr>
      <vt:lpstr>Презентация PowerPoint</vt:lpstr>
      <vt:lpstr>ВМЕСТЕ   С   МАМОЙ</vt:lpstr>
      <vt:lpstr>Результаты проектной деятельности во взаимодействии с семьей:</vt:lpstr>
      <vt:lpstr>Спасибо  за  внимание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Приемы формирования самостоятельной речевой деятельности при ознакомлении детей с художественной литературой</dc:title>
  <dc:creator>Любовь</dc:creator>
  <cp:lastModifiedBy>admin</cp:lastModifiedBy>
  <cp:revision>215</cp:revision>
  <cp:lastPrinted>2016-11-15T17:12:59Z</cp:lastPrinted>
  <dcterms:created xsi:type="dcterms:W3CDTF">2014-12-12T15:22:52Z</dcterms:created>
  <dcterms:modified xsi:type="dcterms:W3CDTF">2016-12-09T10:32:35Z</dcterms:modified>
</cp:coreProperties>
</file>