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57" r:id="rId3"/>
    <p:sldId id="258" r:id="rId4"/>
    <p:sldId id="259" r:id="rId5"/>
    <p:sldId id="260" r:id="rId6"/>
    <p:sldId id="261" r:id="rId7"/>
    <p:sldId id="262" r:id="rId8"/>
    <p:sldId id="264" r:id="rId9"/>
    <p:sldId id="265" r:id="rId10"/>
    <p:sldId id="270" r:id="rId11"/>
    <p:sldId id="285" r:id="rId12"/>
    <p:sldId id="286" r:id="rId13"/>
    <p:sldId id="287" r:id="rId14"/>
    <p:sldId id="273" r:id="rId15"/>
    <p:sldId id="275" r:id="rId16"/>
    <p:sldId id="279" r:id="rId17"/>
    <p:sldId id="280" r:id="rId18"/>
    <p:sldId id="281" r:id="rId19"/>
    <p:sldId id="282" r:id="rId20"/>
    <p:sldId id="283" r:id="rId21"/>
    <p:sldId id="28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p:cViewPr varScale="1">
        <p:scale>
          <a:sx n="75" d="100"/>
          <a:sy n="75" d="100"/>
        </p:scale>
        <p:origin x="6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7A1EF30-5E03-4230-A0C9-ABE108184846}" type="datetimeFigureOut">
              <a:rPr lang="ru-RU" smtClean="0"/>
              <a:t>25.11.2016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168995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A1EF30-5E03-4230-A0C9-ABE108184846}" type="datetimeFigureOut">
              <a:rPr lang="ru-RU" smtClean="0"/>
              <a:t>25.11.2016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411994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A1EF30-5E03-4230-A0C9-ABE108184846}" type="datetimeFigureOut">
              <a:rPr lang="ru-RU" smtClean="0"/>
              <a:t>25.11.2016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2D45F0-C64A-496B-A123-5FFE73EA3381}"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94016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A1EF30-5E03-4230-A0C9-ABE108184846}" type="datetimeFigureOut">
              <a:rPr lang="ru-RU" smtClean="0"/>
              <a:t>25.11.2016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1889483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A1EF30-5E03-4230-A0C9-ABE108184846}" type="datetimeFigureOut">
              <a:rPr lang="ru-RU" smtClean="0"/>
              <a:t>25.11.2016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2D45F0-C64A-496B-A123-5FFE73EA338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4508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A1EF30-5E03-4230-A0C9-ABE108184846}" type="datetimeFigureOut">
              <a:rPr lang="ru-RU" smtClean="0"/>
              <a:t>25.11.2016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349114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A1EF30-5E03-4230-A0C9-ABE108184846}" type="datetimeFigureOut">
              <a:rPr lang="ru-RU" smtClean="0"/>
              <a:t>25.11.2016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65206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A1EF30-5E03-4230-A0C9-ABE108184846}" type="datetimeFigureOut">
              <a:rPr lang="ru-RU" smtClean="0"/>
              <a:t>25.11.2016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132931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A1EF30-5E03-4230-A0C9-ABE108184846}" type="datetimeFigureOut">
              <a:rPr lang="ru-RU" smtClean="0"/>
              <a:t>25.11.2016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116411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A1EF30-5E03-4230-A0C9-ABE108184846}" type="datetimeFigureOut">
              <a:rPr lang="ru-RU" smtClean="0"/>
              <a:t>25.11.2016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125768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7A1EF30-5E03-4230-A0C9-ABE108184846}" type="datetimeFigureOut">
              <a:rPr lang="ru-RU" smtClean="0"/>
              <a:t>25.11.2016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202913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7A1EF30-5E03-4230-A0C9-ABE108184846}" type="datetimeFigureOut">
              <a:rPr lang="ru-RU" smtClean="0"/>
              <a:t>25.11.2016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184118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7A1EF30-5E03-4230-A0C9-ABE108184846}" type="datetimeFigureOut">
              <a:rPr lang="ru-RU" smtClean="0"/>
              <a:t>25.11.2016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240734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1EF30-5E03-4230-A0C9-ABE108184846}" type="datetimeFigureOut">
              <a:rPr lang="ru-RU" smtClean="0"/>
              <a:t>25.11.2016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24126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A1EF30-5E03-4230-A0C9-ABE108184846}" type="datetimeFigureOut">
              <a:rPr lang="ru-RU" smtClean="0"/>
              <a:t>25.11.2016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301288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A1EF30-5E03-4230-A0C9-ABE108184846}" type="datetimeFigureOut">
              <a:rPr lang="ru-RU" smtClean="0"/>
              <a:t>25.11.2016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2D45F0-C64A-496B-A123-5FFE73EA3381}" type="slidenum">
              <a:rPr lang="ru-RU" smtClean="0"/>
              <a:t>‹#›</a:t>
            </a:fld>
            <a:endParaRPr lang="ru-RU"/>
          </a:p>
        </p:txBody>
      </p:sp>
    </p:spTree>
    <p:extLst>
      <p:ext uri="{BB962C8B-B14F-4D97-AF65-F5344CB8AC3E}">
        <p14:creationId xmlns:p14="http://schemas.microsoft.com/office/powerpoint/2010/main" val="333352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A1EF30-5E03-4230-A0C9-ABE108184846}" type="datetimeFigureOut">
              <a:rPr lang="ru-RU" smtClean="0"/>
              <a:t>25.11.2016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2D45F0-C64A-496B-A123-5FFE73EA3381}" type="slidenum">
              <a:rPr lang="ru-RU" smtClean="0"/>
              <a:t>‹#›</a:t>
            </a:fld>
            <a:endParaRPr lang="ru-RU"/>
          </a:p>
        </p:txBody>
      </p:sp>
    </p:spTree>
    <p:extLst>
      <p:ext uri="{BB962C8B-B14F-4D97-AF65-F5344CB8AC3E}">
        <p14:creationId xmlns:p14="http://schemas.microsoft.com/office/powerpoint/2010/main" val="14679058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Развитие учебной мотивации у детей с ОВЗ</a:t>
            </a:r>
            <a:br>
              <a:rPr lang="ru-RU" dirty="0"/>
            </a:br>
            <a:endParaRPr lang="ru-RU" dirty="0"/>
          </a:p>
        </p:txBody>
      </p:sp>
      <p:sp>
        <p:nvSpPr>
          <p:cNvPr id="3" name="Подзаголовок 2"/>
          <p:cNvSpPr>
            <a:spLocks noGrp="1"/>
          </p:cNvSpPr>
          <p:nvPr>
            <p:ph type="subTitle" idx="1"/>
          </p:nvPr>
        </p:nvSpPr>
        <p:spPr/>
        <p:txBody>
          <a:bodyPr>
            <a:normAutofit fontScale="85000" lnSpcReduction="20000"/>
          </a:bodyPr>
          <a:lstStyle/>
          <a:p>
            <a:r>
              <a:rPr lang="ru-RU" dirty="0" smtClean="0"/>
              <a:t>Учитель-логопед Наталья Николаевна </a:t>
            </a:r>
            <a:r>
              <a:rPr lang="ru-RU" dirty="0" err="1" smtClean="0"/>
              <a:t>Мусихина</a:t>
            </a:r>
            <a:endParaRPr lang="ru-RU" dirty="0" smtClean="0"/>
          </a:p>
          <a:p>
            <a:r>
              <a:rPr lang="ru-RU" dirty="0" err="1" smtClean="0"/>
              <a:t>Шушенская</a:t>
            </a:r>
            <a:r>
              <a:rPr lang="ru-RU" dirty="0" smtClean="0"/>
              <a:t> начальная школа</a:t>
            </a:r>
          </a:p>
          <a:p>
            <a:r>
              <a:rPr lang="ru-RU" dirty="0" smtClean="0">
                <a:solidFill>
                  <a:schemeClr val="accent4"/>
                </a:solidFill>
              </a:rPr>
              <a:t>Базовая площадка по внедрению ФГОС с обучающимися с ограниченными возможностями здоровья </a:t>
            </a:r>
            <a:endParaRPr lang="ru-RU" dirty="0">
              <a:solidFill>
                <a:schemeClr val="accent4"/>
              </a:solidFill>
            </a:endParaRPr>
          </a:p>
        </p:txBody>
      </p:sp>
    </p:spTree>
    <p:extLst>
      <p:ext uri="{BB962C8B-B14F-4D97-AF65-F5344CB8AC3E}">
        <p14:creationId xmlns:p14="http://schemas.microsoft.com/office/powerpoint/2010/main" val="89947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9500" y="660401"/>
            <a:ext cx="4699000" cy="5253962"/>
          </a:xfrm>
        </p:spPr>
        <p:txBody>
          <a:bodyPr>
            <a:normAutofit fontScale="77500" lnSpcReduction="20000"/>
          </a:bodyPr>
          <a:lstStyle/>
          <a:p>
            <a:pPr marL="0" indent="0">
              <a:buNone/>
            </a:pPr>
            <a:r>
              <a:rPr lang="ru-RU" sz="2800" b="1" dirty="0">
                <a:solidFill>
                  <a:schemeClr val="accent2">
                    <a:lumMod val="60000"/>
                    <a:lumOff val="40000"/>
                  </a:schemeClr>
                </a:solidFill>
              </a:rPr>
              <a:t>Для детей с ОВЗ в образовании наиболее значимой является мотивация, связанная с </a:t>
            </a:r>
            <a:endParaRPr lang="ru-RU" sz="2800" b="1" dirty="0" smtClean="0">
              <a:solidFill>
                <a:schemeClr val="accent2">
                  <a:lumMod val="60000"/>
                  <a:lumOff val="40000"/>
                </a:schemeClr>
              </a:solidFill>
            </a:endParaRPr>
          </a:p>
          <a:p>
            <a:pPr marL="0" indent="0">
              <a:buNone/>
            </a:pPr>
            <a:endParaRPr lang="ru-RU" sz="2800" b="1" dirty="0" smtClean="0">
              <a:solidFill>
                <a:schemeClr val="accent2">
                  <a:lumMod val="60000"/>
                  <a:lumOff val="40000"/>
                </a:schemeClr>
              </a:solidFill>
            </a:endParaRPr>
          </a:p>
          <a:p>
            <a:pPr marL="0" indent="0">
              <a:buNone/>
            </a:pPr>
            <a:r>
              <a:rPr lang="ru-RU" sz="2800" b="1" dirty="0" smtClean="0">
                <a:solidFill>
                  <a:schemeClr val="accent2">
                    <a:lumMod val="60000"/>
                    <a:lumOff val="40000"/>
                  </a:schemeClr>
                </a:solidFill>
              </a:rPr>
              <a:t>1.Получением </a:t>
            </a:r>
            <a:r>
              <a:rPr lang="ru-RU" sz="2800" b="1" dirty="0">
                <a:solidFill>
                  <a:schemeClr val="accent2">
                    <a:lumMod val="60000"/>
                    <a:lumOff val="40000"/>
                  </a:schemeClr>
                </a:solidFill>
              </a:rPr>
              <a:t>высоких отметок, — это сильные, реально действующие мотивы</a:t>
            </a:r>
            <a:r>
              <a:rPr lang="ru-RU" sz="2800" b="1" dirty="0" smtClean="0">
                <a:solidFill>
                  <a:schemeClr val="accent2">
                    <a:lumMod val="60000"/>
                    <a:lumOff val="40000"/>
                  </a:schemeClr>
                </a:solidFill>
              </a:rPr>
              <a:t>.</a:t>
            </a:r>
          </a:p>
          <a:p>
            <a:pPr marL="0" indent="0">
              <a:buNone/>
            </a:pPr>
            <a:endParaRPr lang="ru-RU" sz="2800" b="1" dirty="0" smtClean="0">
              <a:solidFill>
                <a:schemeClr val="accent2">
                  <a:lumMod val="60000"/>
                  <a:lumOff val="40000"/>
                </a:schemeClr>
              </a:solidFill>
            </a:endParaRPr>
          </a:p>
          <a:p>
            <a:pPr marL="0" indent="0">
              <a:buNone/>
            </a:pPr>
            <a:r>
              <a:rPr lang="ru-RU" sz="2800" b="1" dirty="0" smtClean="0">
                <a:solidFill>
                  <a:schemeClr val="accent2">
                    <a:lumMod val="60000"/>
                    <a:lumOff val="40000"/>
                  </a:schemeClr>
                </a:solidFill>
              </a:rPr>
              <a:t> 2.На </a:t>
            </a:r>
            <a:r>
              <a:rPr lang="ru-RU" sz="2800" b="1" dirty="0">
                <a:solidFill>
                  <a:schemeClr val="accent2">
                    <a:lumMod val="60000"/>
                    <a:lumOff val="40000"/>
                  </a:schemeClr>
                </a:solidFill>
              </a:rPr>
              <a:t>втором месте по степени выраженности у детей с ОВЗ находится престижная мотивация — «хочу учиться лучше всех». Это обусловлено отставанием в развитии такого ядерного личностного образования, как самооценка.</a:t>
            </a:r>
            <a:endParaRPr lang="ru-RU" sz="2800" dirty="0">
              <a:solidFill>
                <a:schemeClr val="accent2">
                  <a:lumMod val="60000"/>
                  <a:lumOff val="40000"/>
                </a:schemeClr>
              </a:solidFill>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28406">
            <a:off x="6226824" y="1272160"/>
            <a:ext cx="3794560" cy="3488921"/>
          </a:xfrm>
          <a:prstGeom prst="rect">
            <a:avLst/>
          </a:prstGeom>
        </p:spPr>
      </p:pic>
    </p:spTree>
    <p:extLst>
      <p:ext uri="{BB962C8B-B14F-4D97-AF65-F5344CB8AC3E}">
        <p14:creationId xmlns:p14="http://schemas.microsoft.com/office/powerpoint/2010/main" val="227296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1000" y="127000"/>
            <a:ext cx="6159500" cy="7017306"/>
          </a:xfrm>
          <a:prstGeom prst="rect">
            <a:avLst/>
          </a:prstGeom>
        </p:spPr>
        <p:txBody>
          <a:bodyPr wrap="square">
            <a:spAutoFit/>
          </a:bodyPr>
          <a:lstStyle/>
          <a:p>
            <a:r>
              <a:rPr lang="ru-RU" dirty="0" smtClean="0">
                <a:solidFill>
                  <a:schemeClr val="accent2">
                    <a:lumMod val="60000"/>
                    <a:lumOff val="40000"/>
                  </a:schemeClr>
                </a:solidFill>
              </a:rPr>
              <a:t>Для </a:t>
            </a:r>
            <a:r>
              <a:rPr lang="ru-RU" dirty="0" err="1" smtClean="0">
                <a:solidFill>
                  <a:schemeClr val="accent2">
                    <a:lumMod val="60000"/>
                    <a:lumOff val="40000"/>
                  </a:schemeClr>
                </a:solidFill>
              </a:rPr>
              <a:t>самооценивания</a:t>
            </a:r>
            <a:r>
              <a:rPr lang="ru-RU" dirty="0" smtClean="0">
                <a:solidFill>
                  <a:schemeClr val="accent2">
                    <a:lumMod val="60000"/>
                    <a:lumOff val="40000"/>
                  </a:schemeClr>
                </a:solidFill>
              </a:rPr>
              <a:t> и фиксации результатов используются линейки достижений.</a:t>
            </a:r>
          </a:p>
          <a:p>
            <a:r>
              <a:rPr lang="ru-RU" dirty="0" smtClean="0">
                <a:solidFill>
                  <a:schemeClr val="accent2">
                    <a:lumMod val="60000"/>
                    <a:lumOff val="40000"/>
                  </a:schemeClr>
                </a:solidFill>
              </a:rPr>
              <a:t>Они помогают ребенку увидеть свои успехи. К сожалению, ученику с </a:t>
            </a:r>
            <a:r>
              <a:rPr lang="ru-RU" dirty="0" err="1" smtClean="0">
                <a:solidFill>
                  <a:schemeClr val="accent2">
                    <a:lumMod val="60000"/>
                    <a:lumOff val="40000"/>
                  </a:schemeClr>
                </a:solidFill>
              </a:rPr>
              <a:t>дисграфией</a:t>
            </a:r>
            <a:r>
              <a:rPr lang="ru-RU" dirty="0" smtClean="0">
                <a:solidFill>
                  <a:schemeClr val="accent2">
                    <a:lumMod val="60000"/>
                    <a:lumOff val="40000"/>
                  </a:schemeClr>
                </a:solidFill>
              </a:rPr>
              <a:t> на уроке чаще приходится отмечать свои неудачи. Но ведь отметка –это вовсе не единственный результат, который дает учеба. Уверенность в своих силах, желание учится и работать над собой-вот то, что действительно пригодится в жизни.</a:t>
            </a:r>
          </a:p>
          <a:p>
            <a:r>
              <a:rPr lang="ru-RU" dirty="0" smtClean="0">
                <a:solidFill>
                  <a:schemeClr val="accent2">
                    <a:lumMod val="60000"/>
                    <a:lumOff val="40000"/>
                  </a:schemeClr>
                </a:solidFill>
              </a:rPr>
              <a:t>Линейка достижений позволяет увидеть не столько улучшение успеваемости, но и те усилия, которые ученик приложил , и те знания, умения и навыки, которые им в результате приобретены.</a:t>
            </a:r>
          </a:p>
          <a:p>
            <a:r>
              <a:rPr lang="ru-RU" b="1" dirty="0" smtClean="0">
                <a:solidFill>
                  <a:schemeClr val="accent2">
                    <a:lumMod val="75000"/>
                  </a:schemeClr>
                </a:solidFill>
              </a:rPr>
              <a:t>«Линейка достижений».</a:t>
            </a:r>
            <a:r>
              <a:rPr lang="ru-RU" dirty="0" smtClean="0">
                <a:solidFill>
                  <a:schemeClr val="accent2">
                    <a:lumMod val="75000"/>
                  </a:schemeClr>
                </a:solidFill>
              </a:rPr>
              <a:t> </a:t>
            </a:r>
            <a:r>
              <a:rPr lang="ru-RU" dirty="0" smtClean="0">
                <a:solidFill>
                  <a:schemeClr val="accent2">
                    <a:lumMod val="60000"/>
                    <a:lumOff val="40000"/>
                  </a:schemeClr>
                </a:solidFill>
              </a:rPr>
              <a:t>Логопед предлагает детям в конце занятия сделать от метки на линейках достижений.</a:t>
            </a:r>
          </a:p>
          <a:p>
            <a:r>
              <a:rPr lang="ru-RU" dirty="0" smtClean="0">
                <a:solidFill>
                  <a:schemeClr val="accent2">
                    <a:lumMod val="60000"/>
                    <a:lumOff val="40000"/>
                  </a:schemeClr>
                </a:solidFill>
              </a:rPr>
              <a:t>Каждому ребенку дается карточка, например такого содержания:</a:t>
            </a:r>
          </a:p>
          <a:p>
            <a:r>
              <a:rPr lang="ru-RU" dirty="0" smtClean="0">
                <a:solidFill>
                  <a:schemeClr val="accent2">
                    <a:lumMod val="60000"/>
                    <a:lumOff val="40000"/>
                  </a:schemeClr>
                </a:solidFill>
              </a:rPr>
              <a:t>Научился различать буквы Б и Д (по теме занятия)</a:t>
            </a:r>
          </a:p>
          <a:p>
            <a:r>
              <a:rPr lang="ru-RU" dirty="0" smtClean="0">
                <a:solidFill>
                  <a:schemeClr val="accent2">
                    <a:lumMod val="60000"/>
                    <a:lumOff val="40000"/>
                  </a:schemeClr>
                </a:solidFill>
              </a:rPr>
              <a:t>Оценка от 0 до 5</a:t>
            </a:r>
          </a:p>
          <a:p>
            <a:r>
              <a:rPr lang="ru-RU" dirty="0" smtClean="0">
                <a:solidFill>
                  <a:schemeClr val="accent2">
                    <a:lumMod val="60000"/>
                    <a:lumOff val="40000"/>
                  </a:schemeClr>
                </a:solidFill>
              </a:rPr>
              <a:t>Я старался</a:t>
            </a:r>
          </a:p>
          <a:p>
            <a:r>
              <a:rPr lang="ru-RU" dirty="0" smtClean="0">
                <a:solidFill>
                  <a:schemeClr val="accent2">
                    <a:lumMod val="60000"/>
                    <a:lumOff val="40000"/>
                  </a:schemeClr>
                </a:solidFill>
              </a:rPr>
              <a:t>Оценка от 0 до 5</a:t>
            </a:r>
          </a:p>
          <a:p>
            <a:r>
              <a:rPr lang="ru-RU" dirty="0" smtClean="0">
                <a:solidFill>
                  <a:schemeClr val="accent2">
                    <a:lumMod val="60000"/>
                    <a:lumOff val="40000"/>
                  </a:schemeClr>
                </a:solidFill>
              </a:rPr>
              <a:t>Какую оценку я сам себе поставлю</a:t>
            </a:r>
          </a:p>
          <a:p>
            <a:r>
              <a:rPr lang="ru-RU" dirty="0" smtClean="0">
                <a:solidFill>
                  <a:schemeClr val="accent2">
                    <a:lumMod val="60000"/>
                    <a:lumOff val="40000"/>
                  </a:schemeClr>
                </a:solidFill>
              </a:rPr>
              <a:t>Оценка от 0 до </a:t>
            </a:r>
            <a:r>
              <a:rPr lang="ru-RU" dirty="0" smtClean="0">
                <a:solidFill>
                  <a:schemeClr val="accent2"/>
                </a:solidFill>
              </a:rPr>
              <a:t>5  </a:t>
            </a:r>
            <a:r>
              <a:rPr lang="ru-RU" dirty="0" smtClean="0"/>
              <a:t>                         Критерии могут постоянно меняться.</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08148">
            <a:off x="6640133" y="1280695"/>
            <a:ext cx="5170146" cy="3888204"/>
          </a:xfrm>
          <a:prstGeom prst="rect">
            <a:avLst/>
          </a:prstGeom>
        </p:spPr>
      </p:pic>
    </p:spTree>
    <p:extLst>
      <p:ext uri="{BB962C8B-B14F-4D97-AF65-F5344CB8AC3E}">
        <p14:creationId xmlns:p14="http://schemas.microsoft.com/office/powerpoint/2010/main" val="86370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1434" y="319089"/>
            <a:ext cx="8596668" cy="5815011"/>
          </a:xfrm>
        </p:spPr>
        <p:txBody>
          <a:bodyPr>
            <a:normAutofit/>
          </a:bodyPr>
          <a:lstStyle/>
          <a:p>
            <a:pPr marL="0" indent="0" algn="ctr">
              <a:buNone/>
            </a:pPr>
            <a:r>
              <a:rPr lang="ru-RU" sz="2400" dirty="0" smtClean="0">
                <a:solidFill>
                  <a:schemeClr val="accent2">
                    <a:lumMod val="75000"/>
                  </a:schemeClr>
                </a:solidFill>
              </a:rPr>
              <a:t>Образец карты самонаблюдения</a:t>
            </a:r>
          </a:p>
          <a:p>
            <a:pPr marL="0" indent="0" algn="ctr">
              <a:buNone/>
            </a:pPr>
            <a:r>
              <a:rPr lang="ru-RU" sz="2400" dirty="0" smtClean="0">
                <a:solidFill>
                  <a:schemeClr val="accent2">
                    <a:lumMod val="60000"/>
                    <a:lumOff val="40000"/>
                  </a:schemeClr>
                </a:solidFill>
              </a:rPr>
              <a:t>Я на занятии</a:t>
            </a:r>
          </a:p>
          <a:p>
            <a:pPr marL="0" indent="0">
              <a:buNone/>
            </a:pPr>
            <a:r>
              <a:rPr lang="ru-RU" sz="2400" dirty="0" smtClean="0">
                <a:solidFill>
                  <a:schemeClr val="accent2">
                    <a:lumMod val="60000"/>
                    <a:lumOff val="40000"/>
                  </a:schemeClr>
                </a:solidFill>
              </a:rPr>
              <a:t>Старался писать без ошибок</a:t>
            </a:r>
          </a:p>
          <a:p>
            <a:pPr marL="0" indent="0">
              <a:buNone/>
            </a:pPr>
            <a:r>
              <a:rPr lang="ru-RU" sz="2400" dirty="0" smtClean="0">
                <a:solidFill>
                  <a:schemeClr val="accent2">
                    <a:lumMod val="60000"/>
                    <a:lumOff val="40000"/>
                  </a:schemeClr>
                </a:solidFill>
              </a:rPr>
              <a:t>Проверял свою работу</a:t>
            </a:r>
          </a:p>
          <a:p>
            <a:pPr marL="0" indent="0">
              <a:buNone/>
            </a:pPr>
            <a:r>
              <a:rPr lang="ru-RU" sz="2400" dirty="0" smtClean="0">
                <a:solidFill>
                  <a:schemeClr val="accent2">
                    <a:lumMod val="60000"/>
                    <a:lumOff val="40000"/>
                  </a:schemeClr>
                </a:solidFill>
              </a:rPr>
              <a:t>Следил за осанкой и правильной посадкой</a:t>
            </a:r>
          </a:p>
          <a:p>
            <a:pPr marL="0" indent="0">
              <a:buNone/>
            </a:pPr>
            <a:r>
              <a:rPr lang="ru-RU" sz="2400" dirty="0" smtClean="0">
                <a:solidFill>
                  <a:schemeClr val="accent2">
                    <a:lumMod val="60000"/>
                    <a:lumOff val="40000"/>
                  </a:schemeClr>
                </a:solidFill>
              </a:rPr>
              <a:t>Работал внимательно</a:t>
            </a:r>
          </a:p>
          <a:p>
            <a:pPr marL="0" indent="0">
              <a:buNone/>
            </a:pPr>
            <a:r>
              <a:rPr lang="ru-RU" sz="2400" dirty="0" smtClean="0">
                <a:solidFill>
                  <a:schemeClr val="accent2">
                    <a:lumMod val="60000"/>
                    <a:lumOff val="40000"/>
                  </a:schemeClr>
                </a:solidFill>
              </a:rPr>
              <a:t>Писал аккуратно разборчиво</a:t>
            </a:r>
          </a:p>
          <a:p>
            <a:pPr marL="0" indent="0">
              <a:buNone/>
            </a:pPr>
            <a:r>
              <a:rPr lang="ru-RU" sz="2400" dirty="0" smtClean="0">
                <a:solidFill>
                  <a:schemeClr val="accent2">
                    <a:lumMod val="60000"/>
                    <a:lumOff val="40000"/>
                  </a:schemeClr>
                </a:solidFill>
              </a:rPr>
              <a:t>Соблюдал чистоту и порядок в тетради</a:t>
            </a:r>
          </a:p>
          <a:p>
            <a:pPr marL="0" indent="0">
              <a:buNone/>
            </a:pPr>
            <a:r>
              <a:rPr lang="ru-RU" sz="2400" dirty="0" smtClean="0">
                <a:solidFill>
                  <a:schemeClr val="accent2">
                    <a:lumMod val="60000"/>
                    <a:lumOff val="40000"/>
                  </a:schemeClr>
                </a:solidFill>
              </a:rPr>
              <a:t>Соблюдал дисциплину</a:t>
            </a:r>
          </a:p>
          <a:p>
            <a:pPr marL="0" indent="0">
              <a:buNone/>
            </a:pPr>
            <a:r>
              <a:rPr lang="ru-RU" sz="2400" dirty="0" smtClean="0">
                <a:solidFill>
                  <a:schemeClr val="accent2">
                    <a:lumMod val="60000"/>
                    <a:lumOff val="40000"/>
                  </a:schemeClr>
                </a:solidFill>
              </a:rPr>
              <a:t>Работал активно, поднимал руку.</a:t>
            </a:r>
          </a:p>
          <a:p>
            <a:pPr marL="0" indent="0">
              <a:buNone/>
            </a:pPr>
            <a:r>
              <a:rPr lang="ru-RU" sz="2400" dirty="0">
                <a:solidFill>
                  <a:schemeClr val="accent2">
                    <a:lumMod val="60000"/>
                    <a:lumOff val="40000"/>
                  </a:schemeClr>
                </a:solidFill>
              </a:rPr>
              <a:t> </a:t>
            </a:r>
            <a:r>
              <a:rPr lang="ru-RU" sz="2400" dirty="0" smtClean="0">
                <a:solidFill>
                  <a:schemeClr val="accent2">
                    <a:lumMod val="60000"/>
                    <a:lumOff val="40000"/>
                  </a:schemeClr>
                </a:solidFill>
              </a:rPr>
              <a:t>ученик ставит себе «+» или « - ».</a:t>
            </a:r>
            <a:endParaRPr lang="ru-RU" sz="2400" dirty="0">
              <a:solidFill>
                <a:schemeClr val="accent2">
                  <a:lumMod val="60000"/>
                  <a:lumOff val="40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5811">
            <a:off x="6661190" y="2447638"/>
            <a:ext cx="3601215" cy="2700911"/>
          </a:xfrm>
          <a:prstGeom prst="rect">
            <a:avLst/>
          </a:prstGeom>
        </p:spPr>
      </p:pic>
    </p:spTree>
    <p:extLst>
      <p:ext uri="{BB962C8B-B14F-4D97-AF65-F5344CB8AC3E}">
        <p14:creationId xmlns:p14="http://schemas.microsoft.com/office/powerpoint/2010/main" val="575884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8300" y="228600"/>
            <a:ext cx="8915400" cy="6248399"/>
          </a:xfrm>
        </p:spPr>
        <p:txBody>
          <a:bodyPr/>
          <a:lstStyle/>
          <a:p>
            <a:pPr marL="0" indent="0">
              <a:buNone/>
            </a:pPr>
            <a:endParaRPr lang="ru-RU" dirty="0" smtClean="0"/>
          </a:p>
          <a:p>
            <a:pPr marL="0" indent="0" algn="ctr">
              <a:buNone/>
            </a:pPr>
            <a:r>
              <a:rPr lang="ru-RU" sz="2800" dirty="0" smtClean="0">
                <a:solidFill>
                  <a:schemeClr val="accent2">
                    <a:lumMod val="60000"/>
                    <a:lumOff val="40000"/>
                  </a:schemeClr>
                </a:solidFill>
              </a:rPr>
              <a:t>«Лесенка успеха»</a:t>
            </a:r>
          </a:p>
          <a:p>
            <a:pPr marL="0" indent="0">
              <a:buNone/>
            </a:pPr>
            <a:r>
              <a:rPr lang="ru-RU" sz="2800" dirty="0" smtClean="0">
                <a:solidFill>
                  <a:schemeClr val="accent2">
                    <a:lumMod val="60000"/>
                    <a:lumOff val="40000"/>
                  </a:schemeClr>
                </a:solidFill>
              </a:rPr>
              <a:t>Завершив выполнение какого-либо письменного задания, ученики рисуют карандашом лесенку из 3 ступенек. Логопед просит , чтобы каждый  из детей сам оценил успешность выполнения этого задания, нарисовав на одной из ступенек  лесенки человечка - себя. Если ученик считает, что был внимательным, старательным и сдает работу без ошибок, то рисует себя на верхней ступеньке. Лесенка успеха позволяет узнать на сколько объективно дети оценивают свое письмо.</a:t>
            </a:r>
            <a:endParaRPr lang="ru-RU" sz="2800" dirty="0">
              <a:solidFill>
                <a:schemeClr val="accent2">
                  <a:lumMod val="60000"/>
                  <a:lumOff val="40000"/>
                </a:schemeClr>
              </a:solidFill>
            </a:endParaRPr>
          </a:p>
        </p:txBody>
      </p:sp>
    </p:spTree>
    <p:extLst>
      <p:ext uri="{BB962C8B-B14F-4D97-AF65-F5344CB8AC3E}">
        <p14:creationId xmlns:p14="http://schemas.microsoft.com/office/powerpoint/2010/main" val="403939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6400" y="292100"/>
            <a:ext cx="6248400" cy="5163593"/>
          </a:xfrm>
          <a:prstGeom prst="rect">
            <a:avLst/>
          </a:prstGeom>
        </p:spPr>
        <p:txBody>
          <a:bodyPr wrap="square">
            <a:spAutoFit/>
          </a:bodyPr>
          <a:lstStyle/>
          <a:p>
            <a:pPr>
              <a:lnSpc>
                <a:spcPct val="107000"/>
              </a:lnSpc>
              <a:spcAft>
                <a:spcPts val="750"/>
              </a:spcAft>
            </a:pPr>
            <a:r>
              <a:rPr lang="ru-RU" sz="2800" i="1"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На общем фоне положительного отношения к школе И.П. Ушакова отмечает, что в большинстве своём их привлекают не учебный процесс, не серьёзная учебная деятельность, а совершенно другие стороны учебного процесса: </a:t>
            </a:r>
            <a:r>
              <a:rPr lang="ru-RU" sz="2800" b="1" i="1"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внешняя школьная обстановка, школьные принадлежности, игры с товарищами и т.д.</a:t>
            </a:r>
            <a:endParaRPr lang="ru-RU" sz="28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24" y="483770"/>
            <a:ext cx="4276725" cy="5702300"/>
          </a:xfrm>
          <a:prstGeom prst="rect">
            <a:avLst/>
          </a:prstGeom>
        </p:spPr>
      </p:pic>
    </p:spTree>
    <p:extLst>
      <p:ext uri="{BB962C8B-B14F-4D97-AF65-F5344CB8AC3E}">
        <p14:creationId xmlns:p14="http://schemas.microsoft.com/office/powerpoint/2010/main" val="266555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5600" y="393700"/>
            <a:ext cx="8788400" cy="5078313"/>
          </a:xfrm>
          <a:prstGeom prst="rect">
            <a:avLst/>
          </a:prstGeom>
        </p:spPr>
        <p:txBody>
          <a:bodyPr wrap="square">
            <a:spAutoFit/>
          </a:bodyPr>
          <a:lstStyle/>
          <a:p>
            <a:r>
              <a:rPr lang="ru-RU" sz="3600" b="1" dirty="0" smtClean="0">
                <a:solidFill>
                  <a:schemeClr val="accent2">
                    <a:lumMod val="60000"/>
                    <a:lumOff val="40000"/>
                  </a:schemeClr>
                </a:solidFill>
                <a:effectLst/>
                <a:latin typeface="Helvetica" panose="020B0604020202020204" pitchFamily="34" charset="0"/>
                <a:ea typeface="Times New Roman" panose="02020603050405020304" pitchFamily="18" charset="0"/>
              </a:rPr>
              <a:t>Надеяться на то, что учебная мотивация возникнет сама по себе, стихийно, не приходится. Это требует от педагога большой подготовительной работы к уроку и напряженного труда во время его проведения, глубокого понимания особенностей развития каждого ученика.</a:t>
            </a:r>
            <a:r>
              <a:rPr lang="ru-RU" sz="3600" dirty="0" smtClean="0">
                <a:solidFill>
                  <a:schemeClr val="accent2">
                    <a:lumMod val="60000"/>
                    <a:lumOff val="40000"/>
                  </a:schemeClr>
                </a:solidFill>
                <a:effectLst/>
                <a:latin typeface="Helvetica" panose="020B0604020202020204" pitchFamily="34" charset="0"/>
                <a:ea typeface="Times New Roman" panose="02020603050405020304" pitchFamily="18" charset="0"/>
              </a:rPr>
              <a:t> </a:t>
            </a:r>
            <a:endParaRPr lang="ru-RU" sz="3600" dirty="0">
              <a:solidFill>
                <a:schemeClr val="accent2">
                  <a:lumMod val="60000"/>
                  <a:lumOff val="40000"/>
                </a:schemeClr>
              </a:solidFill>
            </a:endParaRPr>
          </a:p>
        </p:txBody>
      </p:sp>
    </p:spTree>
    <p:extLst>
      <p:ext uri="{BB962C8B-B14F-4D97-AF65-F5344CB8AC3E}">
        <p14:creationId xmlns:p14="http://schemas.microsoft.com/office/powerpoint/2010/main" val="260143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6100" y="508001"/>
            <a:ext cx="5918200" cy="5427320"/>
          </a:xfrm>
          <a:prstGeom prst="rect">
            <a:avLst/>
          </a:prstGeom>
        </p:spPr>
        <p:txBody>
          <a:bodyPr wrap="square">
            <a:spAutoFit/>
          </a:bodyPr>
          <a:lstStyle/>
          <a:p>
            <a:pPr>
              <a:lnSpc>
                <a:spcPct val="107000"/>
              </a:lnSpc>
              <a:spcAft>
                <a:spcPts val="750"/>
              </a:spcAft>
            </a:pPr>
            <a:r>
              <a:rPr lang="ru-RU" sz="4000" b="1"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Нужно использовать любую возможность, чтобы на уроке каждый ученик получил поддержку словом педагога, взглядом или прикосновением.</a:t>
            </a:r>
            <a:endParaRPr lang="ru-RU" sz="4000"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700" y="952501"/>
            <a:ext cx="3952875" cy="5270500"/>
          </a:xfrm>
          <a:prstGeom prst="rect">
            <a:avLst/>
          </a:prstGeom>
        </p:spPr>
      </p:pic>
    </p:spTree>
    <p:extLst>
      <p:ext uri="{BB962C8B-B14F-4D97-AF65-F5344CB8AC3E}">
        <p14:creationId xmlns:p14="http://schemas.microsoft.com/office/powerpoint/2010/main" val="362444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5600" y="457201"/>
            <a:ext cx="8969202" cy="5571462"/>
          </a:xfrm>
        </p:spPr>
        <p:txBody>
          <a:bodyPr>
            <a:noAutofit/>
          </a:bodyPr>
          <a:lstStyle/>
          <a:p>
            <a:pPr marL="0" indent="0">
              <a:buNone/>
            </a:pPr>
            <a:r>
              <a:rPr lang="ru-RU" sz="2800" b="1" dirty="0">
                <a:solidFill>
                  <a:schemeClr val="accent2">
                    <a:lumMod val="60000"/>
                    <a:lumOff val="40000"/>
                  </a:schemeClr>
                </a:solidFill>
              </a:rPr>
              <a:t>Использовать средство: игровых ситуаций на уроке. Создание игровой атмосферы на уроке развивает активность учащихся, снимает усталость, позволяет удерживать внимание детей на уроке, активизирует словарный запас, расширяется их кругозор, развивается фантазия, воспитываются нравственные качества. А самое главное – ни одного невнимательного ребенка на уроке! Всем интересно. Играя, дети непроизвольно закрепляют, навыки счета, математические знания, запоминают небольшие рассказы, пересказывают по </a:t>
            </a:r>
            <a:r>
              <a:rPr lang="ru-RU" sz="2800" b="1" dirty="0" smtClean="0">
                <a:solidFill>
                  <a:schemeClr val="accent2">
                    <a:lumMod val="60000"/>
                    <a:lumOff val="40000"/>
                  </a:schemeClr>
                </a:solidFill>
              </a:rPr>
              <a:t>ролям.</a:t>
            </a:r>
            <a:endParaRPr lang="ru-RU" sz="2800" dirty="0">
              <a:solidFill>
                <a:schemeClr val="accent2">
                  <a:lumMod val="60000"/>
                  <a:lumOff val="40000"/>
                </a:schemeClr>
              </a:solidFill>
            </a:endParaRPr>
          </a:p>
        </p:txBody>
      </p:sp>
    </p:spTree>
    <p:extLst>
      <p:ext uri="{BB962C8B-B14F-4D97-AF65-F5344CB8AC3E}">
        <p14:creationId xmlns:p14="http://schemas.microsoft.com/office/powerpoint/2010/main" val="405157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03700" y="977901"/>
            <a:ext cx="4953000" cy="4834657"/>
          </a:xfrm>
          <a:prstGeom prst="rect">
            <a:avLst/>
          </a:prstGeom>
        </p:spPr>
        <p:txBody>
          <a:bodyPr wrap="square">
            <a:spAutoFit/>
          </a:bodyPr>
          <a:lstStyle/>
          <a:p>
            <a:pPr>
              <a:lnSpc>
                <a:spcPct val="107000"/>
              </a:lnSpc>
              <a:spcAft>
                <a:spcPts val="750"/>
              </a:spcAft>
            </a:pPr>
            <a:r>
              <a:rPr lang="ru-RU" sz="3600" b="1"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Использование разнообразных видов стимуляции: похвала, моральное поощрение, ситуация успеха, опережающее поощрение</a:t>
            </a:r>
            <a:r>
              <a:rPr lang="ru-RU" sz="36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57329">
            <a:off x="660399" y="1405005"/>
            <a:ext cx="2813051" cy="3750735"/>
          </a:xfrm>
          <a:prstGeom prst="rect">
            <a:avLst/>
          </a:prstGeom>
        </p:spPr>
      </p:pic>
    </p:spTree>
    <p:extLst>
      <p:ext uri="{BB962C8B-B14F-4D97-AF65-F5344CB8AC3E}">
        <p14:creationId xmlns:p14="http://schemas.microsoft.com/office/powerpoint/2010/main" val="3933666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1800" y="546101"/>
            <a:ext cx="8842202" cy="5495262"/>
          </a:xfrm>
        </p:spPr>
        <p:txBody>
          <a:bodyPr>
            <a:noAutofit/>
          </a:bodyPr>
          <a:lstStyle/>
          <a:p>
            <a:pPr marL="0" indent="0">
              <a:buNone/>
            </a:pPr>
            <a:r>
              <a:rPr lang="ru-RU" sz="2800" i="1" dirty="0">
                <a:solidFill>
                  <a:schemeClr val="accent2">
                    <a:lumMod val="60000"/>
                    <a:lumOff val="40000"/>
                  </a:schemeClr>
                </a:solidFill>
              </a:rPr>
              <a:t>Очень важно похвалить ребенка с утра, и как можно раньше. Это аванс на весь долгий и трудный день. Например: </a:t>
            </a:r>
            <a:r>
              <a:rPr lang="ru-RU" sz="2800" i="1" dirty="0" smtClean="0">
                <a:solidFill>
                  <a:schemeClr val="accent2">
                    <a:lumMod val="60000"/>
                    <a:lumOff val="40000"/>
                  </a:schemeClr>
                </a:solidFill>
              </a:rPr>
              <a:t> </a:t>
            </a:r>
            <a:r>
              <a:rPr lang="ru-RU" sz="2800" i="1" dirty="0">
                <a:solidFill>
                  <a:schemeClr val="accent2">
                    <a:lumMod val="60000"/>
                    <a:lumOff val="40000"/>
                  </a:schemeClr>
                </a:solidFill>
              </a:rPr>
              <a:t>Ты это сможешь! Ты это почти можешь! </a:t>
            </a:r>
            <a:r>
              <a:rPr lang="ru-RU" sz="2800" i="1" dirty="0" smtClean="0">
                <a:solidFill>
                  <a:schemeClr val="accent2">
                    <a:lumMod val="60000"/>
                    <a:lumOff val="40000"/>
                  </a:schemeClr>
                </a:solidFill>
              </a:rPr>
              <a:t>У тебя все получится!</a:t>
            </a:r>
          </a:p>
          <a:p>
            <a:pPr marL="0" indent="0">
              <a:buNone/>
            </a:pPr>
            <a:r>
              <a:rPr lang="ru-RU" sz="2800" i="1" dirty="0" smtClean="0">
                <a:solidFill>
                  <a:schemeClr val="accent2">
                    <a:lumMod val="60000"/>
                    <a:lumOff val="40000"/>
                  </a:schemeClr>
                </a:solidFill>
              </a:rPr>
              <a:t>Для </a:t>
            </a:r>
            <a:r>
              <a:rPr lang="ru-RU" sz="2800" i="1" dirty="0">
                <a:solidFill>
                  <a:schemeClr val="accent2">
                    <a:lumMod val="60000"/>
                    <a:lumOff val="40000"/>
                  </a:schemeClr>
                </a:solidFill>
              </a:rPr>
              <a:t>формирования активности школьника можно использовать словесное внушение, в частности, чувства должного отношения к учению, к школе. Учитель должен так организовать учебную деятельность школьников, чтобы она стала для них не просто обязанностью, а радостью познания мира. </a:t>
            </a:r>
            <a:r>
              <a:rPr lang="ru-RU" sz="2800" i="1" dirty="0" smtClean="0">
                <a:solidFill>
                  <a:schemeClr val="accent2">
                    <a:lumMod val="60000"/>
                    <a:lumOff val="40000"/>
                  </a:schemeClr>
                </a:solidFill>
              </a:rPr>
              <a:t>Широко </a:t>
            </a:r>
            <a:r>
              <a:rPr lang="ru-RU" sz="2800" i="1" dirty="0">
                <a:solidFill>
                  <a:schemeClr val="accent2">
                    <a:lumMod val="60000"/>
                    <a:lumOff val="40000"/>
                  </a:schemeClr>
                </a:solidFill>
              </a:rPr>
              <a:t>использовать интегрированные уроки и совершенствовать наглядно-дидактическое сопровождение.</a:t>
            </a:r>
            <a:endParaRPr lang="ru-RU" sz="2800" dirty="0">
              <a:solidFill>
                <a:schemeClr val="accent2">
                  <a:lumMod val="60000"/>
                  <a:lumOff val="40000"/>
                </a:schemeClr>
              </a:solidFill>
            </a:endParaRPr>
          </a:p>
          <a:p>
            <a:endParaRPr lang="ru-RU" sz="2400" dirty="0"/>
          </a:p>
        </p:txBody>
      </p:sp>
    </p:spTree>
    <p:extLst>
      <p:ext uri="{BB962C8B-B14F-4D97-AF65-F5344CB8AC3E}">
        <p14:creationId xmlns:p14="http://schemas.microsoft.com/office/powerpoint/2010/main" val="4120092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7700" y="736600"/>
            <a:ext cx="8928100" cy="5440363"/>
          </a:xfrm>
        </p:spPr>
        <p:txBody>
          <a:bodyPr>
            <a:normAutofit/>
          </a:bodyPr>
          <a:lstStyle/>
          <a:p>
            <a:pPr marL="0" indent="0" algn="ctr">
              <a:buNone/>
            </a:pPr>
            <a:r>
              <a:rPr lang="ru-RU" sz="3200" b="1" dirty="0">
                <a:solidFill>
                  <a:srgbClr val="92D050"/>
                </a:solidFill>
              </a:rPr>
              <a:t>Учебная мотивация определяется как </a:t>
            </a:r>
            <a:r>
              <a:rPr lang="ru-RU" sz="3200" b="1" dirty="0">
                <a:solidFill>
                  <a:schemeClr val="accent2">
                    <a:lumMod val="75000"/>
                  </a:schemeClr>
                </a:solidFill>
              </a:rPr>
              <a:t>частный вид мотивации</a:t>
            </a:r>
            <a:r>
              <a:rPr lang="ru-RU" sz="3200" b="1" dirty="0">
                <a:solidFill>
                  <a:srgbClr val="92D050"/>
                </a:solidFill>
              </a:rPr>
              <a:t>, включенный в деятельность учения</a:t>
            </a:r>
            <a:r>
              <a:rPr lang="ru-RU" sz="3200" b="1" dirty="0" smtClean="0">
                <a:solidFill>
                  <a:srgbClr val="92D050"/>
                </a:solidFill>
              </a:rPr>
              <a:t>.</a:t>
            </a:r>
          </a:p>
          <a:p>
            <a:pPr marL="0" indent="0" algn="ctr">
              <a:buNone/>
            </a:pPr>
            <a:endParaRPr lang="ru-RU" sz="2800" b="1" dirty="0">
              <a:solidFill>
                <a:schemeClr val="accent6">
                  <a:lumMod val="75000"/>
                </a:schemeClr>
              </a:solidFill>
            </a:endParaRPr>
          </a:p>
          <a:p>
            <a:pPr algn="just"/>
            <a:r>
              <a:rPr lang="ru-RU" sz="2800" dirty="0" smtClean="0">
                <a:solidFill>
                  <a:schemeClr val="accent6">
                    <a:lumMod val="75000"/>
                  </a:schemeClr>
                </a:solidFill>
              </a:rPr>
              <a:t>«В </a:t>
            </a:r>
            <a:r>
              <a:rPr lang="ru-RU" sz="2800" dirty="0">
                <a:solidFill>
                  <a:schemeClr val="accent6">
                    <a:lumMod val="75000"/>
                  </a:schemeClr>
                </a:solidFill>
              </a:rPr>
              <a:t>общепсихологическом контексте мотивация представляет собой совокупность, систему психологически разнородных факторов, </a:t>
            </a:r>
            <a:r>
              <a:rPr lang="ru-RU" sz="2800" dirty="0" smtClean="0">
                <a:solidFill>
                  <a:schemeClr val="accent6">
                    <a:lumMod val="75000"/>
                  </a:schemeClr>
                </a:solidFill>
              </a:rPr>
              <a:t> поведения </a:t>
            </a:r>
            <a:r>
              <a:rPr lang="ru-RU" sz="2800" dirty="0">
                <a:solidFill>
                  <a:schemeClr val="accent6">
                    <a:lumMod val="75000"/>
                  </a:schemeClr>
                </a:solidFill>
              </a:rPr>
              <a:t>и </a:t>
            </a:r>
            <a:r>
              <a:rPr lang="ru-RU" sz="2800" dirty="0" smtClean="0">
                <a:solidFill>
                  <a:schemeClr val="accent6">
                    <a:lumMod val="75000"/>
                  </a:schemeClr>
                </a:solidFill>
              </a:rPr>
              <a:t>деятельности человека» </a:t>
            </a:r>
            <a:r>
              <a:rPr lang="ru-RU" sz="2800" dirty="0">
                <a:solidFill>
                  <a:schemeClr val="accent6">
                    <a:lumMod val="75000"/>
                  </a:schemeClr>
                </a:solidFill>
              </a:rPr>
              <a:t>(Л. И. </a:t>
            </a:r>
            <a:r>
              <a:rPr lang="ru-RU" sz="2800" dirty="0" err="1" smtClean="0">
                <a:solidFill>
                  <a:schemeClr val="accent6">
                    <a:lumMod val="75000"/>
                  </a:schemeClr>
                </a:solidFill>
              </a:rPr>
              <a:t>Божович</a:t>
            </a:r>
            <a:r>
              <a:rPr lang="ru-RU" sz="2800" dirty="0" smtClean="0">
                <a:solidFill>
                  <a:schemeClr val="accent6">
                    <a:lumMod val="75000"/>
                  </a:schemeClr>
                </a:solidFill>
              </a:rPr>
              <a:t>).</a:t>
            </a:r>
            <a:endParaRPr lang="ru-RU" sz="2800" dirty="0">
              <a:solidFill>
                <a:schemeClr val="accent6">
                  <a:lumMod val="75000"/>
                </a:schemeClr>
              </a:solidFill>
            </a:endParaRPr>
          </a:p>
        </p:txBody>
      </p:sp>
    </p:spTree>
    <p:extLst>
      <p:ext uri="{BB962C8B-B14F-4D97-AF65-F5344CB8AC3E}">
        <p14:creationId xmlns:p14="http://schemas.microsoft.com/office/powerpoint/2010/main" val="1878160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5100" y="292100"/>
            <a:ext cx="6235700" cy="6261100"/>
          </a:xfrm>
        </p:spPr>
        <p:txBody>
          <a:bodyPr>
            <a:normAutofit fontScale="92500"/>
          </a:bodyPr>
          <a:lstStyle/>
          <a:p>
            <a:pPr marL="0" indent="0">
              <a:buNone/>
            </a:pPr>
            <a:r>
              <a:rPr lang="ru-RU" sz="2400" b="1" dirty="0">
                <a:solidFill>
                  <a:schemeClr val="accent2">
                    <a:lumMod val="60000"/>
                    <a:lumOff val="40000"/>
                  </a:schemeClr>
                </a:solidFill>
              </a:rPr>
              <a:t>Учебная деятельность детей с ограниченными возможностями здоровья формируется по тем же законам, что и у обычных детей, и осуществляется на протяжении всего обучения ребенка в школе. Она сложна по своей структуре и требует специального формирования. Положительное отношение к учению у учащихся с ОВЗ может побуждаться следующими группами мотивов: интерес к школьной обстановке, личность учителя, различные виды оценки, подготовка к будущей работе, интерес к изучаемому материалу или получению знаний, интерес к процессу учебного труда, привычка выполнять предъявляемые школой и учителем требования и др.</a:t>
            </a:r>
            <a:endParaRPr lang="ru-RU" sz="2400" dirty="0">
              <a:solidFill>
                <a:schemeClr val="accent2">
                  <a:lumMod val="60000"/>
                  <a:lumOff val="40000"/>
                </a:schemeClr>
              </a:solidFil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800" y="469900"/>
            <a:ext cx="4133850" cy="5511800"/>
          </a:xfrm>
          <a:prstGeom prst="rect">
            <a:avLst/>
          </a:prstGeom>
        </p:spPr>
      </p:pic>
    </p:spTree>
    <p:extLst>
      <p:ext uri="{BB962C8B-B14F-4D97-AF65-F5344CB8AC3E}">
        <p14:creationId xmlns:p14="http://schemas.microsoft.com/office/powerpoint/2010/main" val="70213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0966" y="1665289"/>
            <a:ext cx="8596668" cy="3880773"/>
          </a:xfrm>
        </p:spPr>
        <p:txBody>
          <a:bodyPr>
            <a:normAutofit/>
          </a:bodyPr>
          <a:lstStyle/>
          <a:p>
            <a:pPr marL="0" indent="0" algn="ctr">
              <a:buNone/>
            </a:pPr>
            <a:r>
              <a:rPr lang="ru-RU" sz="8800" dirty="0" smtClean="0">
                <a:solidFill>
                  <a:schemeClr val="accent2">
                    <a:lumMod val="60000"/>
                    <a:lumOff val="40000"/>
                  </a:schemeClr>
                </a:solidFill>
              </a:rPr>
              <a:t>Спасибо за внимание</a:t>
            </a:r>
            <a:endParaRPr lang="ru-RU" sz="8800" dirty="0">
              <a:solidFill>
                <a:schemeClr val="accent2">
                  <a:lumMod val="60000"/>
                  <a:lumOff val="40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24817">
            <a:off x="6235700" y="762904"/>
            <a:ext cx="3721100" cy="4961467"/>
          </a:xfrm>
          <a:prstGeom prst="rect">
            <a:avLst/>
          </a:prstGeom>
        </p:spPr>
      </p:pic>
    </p:spTree>
    <p:extLst>
      <p:ext uri="{BB962C8B-B14F-4D97-AF65-F5344CB8AC3E}">
        <p14:creationId xmlns:p14="http://schemas.microsoft.com/office/powerpoint/2010/main" val="192576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68300"/>
            <a:ext cx="5880100" cy="5808663"/>
          </a:xfrm>
        </p:spPr>
        <p:txBody>
          <a:bodyPr>
            <a:normAutofit fontScale="85000" lnSpcReduction="20000"/>
          </a:bodyPr>
          <a:lstStyle/>
          <a:p>
            <a:pPr marL="0" indent="0" algn="ctr">
              <a:buNone/>
            </a:pPr>
            <a:r>
              <a:rPr lang="ru-RU" sz="2800" b="1" dirty="0">
                <a:solidFill>
                  <a:srgbClr val="92D050"/>
                </a:solidFill>
              </a:rPr>
              <a:t>Мотивы могут быть:</a:t>
            </a:r>
          </a:p>
          <a:p>
            <a:r>
              <a:rPr lang="ru-RU" sz="2800" dirty="0">
                <a:solidFill>
                  <a:srgbClr val="92D050"/>
                </a:solidFill>
              </a:rPr>
              <a:t>- внешние — наказание и награда, угроза и требование, материальная выгода, давление группы, ожидание будущих благ и т. д. Все они внешние к непосредственной цели учения. Знания и умения служат лишь средством для достижения других целей;</a:t>
            </a:r>
          </a:p>
          <a:p>
            <a:r>
              <a:rPr lang="ru-RU" sz="2800" dirty="0">
                <a:solidFill>
                  <a:srgbClr val="92D050"/>
                </a:solidFill>
              </a:rPr>
              <a:t>- внутренние — интерес к своим знаниям, любознательность, стремление повысить культурный и профессиональный уровень, потребность в активной и новой информации, т. е. все, что побуждает человека к учению как к своей цели </a:t>
            </a:r>
            <a:r>
              <a:rPr lang="ru-RU" sz="2800" dirty="0" smtClean="0">
                <a:solidFill>
                  <a:srgbClr val="92D050"/>
                </a:solidFill>
              </a:rPr>
              <a:t>.</a:t>
            </a:r>
            <a:endParaRPr lang="ru-RU" sz="2800" dirty="0">
              <a:solidFill>
                <a:srgbClr val="92D050"/>
              </a:solidFill>
            </a:endParaRPr>
          </a:p>
          <a:p>
            <a:endParaRPr lang="ru-RU" sz="2800" dirty="0">
              <a:solidFill>
                <a:srgbClr val="92D05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0100" y="368300"/>
            <a:ext cx="4114800" cy="5486400"/>
          </a:xfrm>
          <a:prstGeom prst="rect">
            <a:avLst/>
          </a:prstGeom>
        </p:spPr>
      </p:pic>
    </p:spTree>
    <p:extLst>
      <p:ext uri="{BB962C8B-B14F-4D97-AF65-F5344CB8AC3E}">
        <p14:creationId xmlns:p14="http://schemas.microsoft.com/office/powerpoint/2010/main" val="184830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66700"/>
            <a:ext cx="6654800" cy="1612900"/>
          </a:xfrm>
        </p:spPr>
        <p:txBody>
          <a:bodyPr>
            <a:noAutofit/>
          </a:bodyPr>
          <a:lstStyle/>
          <a:p>
            <a:pPr algn="ctr"/>
            <a:r>
              <a:rPr lang="ru-RU" sz="2800" b="1" dirty="0"/>
              <a:t>Мотивы учебной деятельности — это все факторы, </a:t>
            </a:r>
            <a:r>
              <a:rPr lang="ru-RU" sz="2800" b="1" dirty="0" smtClean="0"/>
              <a:t>способствующие </a:t>
            </a:r>
            <a:r>
              <a:rPr lang="ru-RU" sz="2800" b="1" dirty="0"/>
              <a:t>проявление учебной активности</a:t>
            </a:r>
          </a:p>
        </p:txBody>
      </p:sp>
      <p:sp>
        <p:nvSpPr>
          <p:cNvPr id="3" name="Объект 2"/>
          <p:cNvSpPr>
            <a:spLocks noGrp="1"/>
          </p:cNvSpPr>
          <p:nvPr>
            <p:ph idx="1"/>
          </p:nvPr>
        </p:nvSpPr>
        <p:spPr>
          <a:xfrm>
            <a:off x="381000" y="1612901"/>
            <a:ext cx="6083300" cy="4428462"/>
          </a:xfrm>
        </p:spPr>
        <p:txBody>
          <a:bodyPr>
            <a:noAutofit/>
          </a:bodyPr>
          <a:lstStyle/>
          <a:p>
            <a:pPr marL="0" indent="0">
              <a:buNone/>
            </a:pPr>
            <a:r>
              <a:rPr lang="ru-RU" sz="2400" dirty="0">
                <a:solidFill>
                  <a:srgbClr val="92D050"/>
                </a:solidFill>
              </a:rPr>
              <a:t>Основными факторами, влияющими на формирование положительной </a:t>
            </a:r>
            <a:r>
              <a:rPr lang="ru-RU" sz="2400" dirty="0">
                <a:solidFill>
                  <a:schemeClr val="accent2">
                    <a:lumMod val="75000"/>
                  </a:schemeClr>
                </a:solidFill>
              </a:rPr>
              <a:t>устойчивой</a:t>
            </a:r>
            <a:r>
              <a:rPr lang="ru-RU" sz="2400" dirty="0">
                <a:solidFill>
                  <a:srgbClr val="92D050"/>
                </a:solidFill>
              </a:rPr>
              <a:t> мотивации к учебной деятельности, по мнению Е. П. Ильина, являются:</a:t>
            </a:r>
          </a:p>
          <a:p>
            <a:r>
              <a:rPr lang="ru-RU" sz="2400" dirty="0">
                <a:solidFill>
                  <a:srgbClr val="92D050"/>
                </a:solidFill>
              </a:rPr>
              <a:t>- содержание учебного </a:t>
            </a:r>
            <a:r>
              <a:rPr lang="ru-RU" sz="2400" dirty="0" smtClean="0">
                <a:solidFill>
                  <a:srgbClr val="92D050"/>
                </a:solidFill>
              </a:rPr>
              <a:t>материала</a:t>
            </a:r>
            <a:endParaRPr lang="ru-RU" sz="2400" dirty="0">
              <a:solidFill>
                <a:srgbClr val="92D050"/>
              </a:solidFill>
            </a:endParaRPr>
          </a:p>
          <a:p>
            <a:r>
              <a:rPr lang="ru-RU" sz="2400" dirty="0">
                <a:solidFill>
                  <a:srgbClr val="92D050"/>
                </a:solidFill>
              </a:rPr>
              <a:t>- организация учебной </a:t>
            </a:r>
            <a:r>
              <a:rPr lang="ru-RU" sz="2400" dirty="0" smtClean="0">
                <a:solidFill>
                  <a:srgbClr val="92D050"/>
                </a:solidFill>
              </a:rPr>
              <a:t>деятельности </a:t>
            </a:r>
            <a:endParaRPr lang="ru-RU" sz="2400" dirty="0">
              <a:solidFill>
                <a:srgbClr val="92D050"/>
              </a:solidFill>
            </a:endParaRPr>
          </a:p>
          <a:p>
            <a:r>
              <a:rPr lang="ru-RU" sz="2400" dirty="0">
                <a:solidFill>
                  <a:srgbClr val="92D050"/>
                </a:solidFill>
              </a:rPr>
              <a:t>- коллективные </a:t>
            </a:r>
            <a:r>
              <a:rPr lang="ru-RU" sz="2400" dirty="0" smtClean="0">
                <a:solidFill>
                  <a:srgbClr val="92D050"/>
                </a:solidFill>
              </a:rPr>
              <a:t>формы работы</a:t>
            </a:r>
            <a:endParaRPr lang="ru-RU" sz="2400" dirty="0">
              <a:solidFill>
                <a:srgbClr val="92D050"/>
              </a:solidFill>
            </a:endParaRPr>
          </a:p>
          <a:p>
            <a:r>
              <a:rPr lang="ru-RU" sz="2400" dirty="0">
                <a:solidFill>
                  <a:srgbClr val="92D050"/>
                </a:solidFill>
              </a:rPr>
              <a:t>- оценка </a:t>
            </a:r>
          </a:p>
          <a:p>
            <a:r>
              <a:rPr lang="ru-RU" sz="2400" dirty="0">
                <a:solidFill>
                  <a:srgbClr val="92D050"/>
                </a:solidFill>
              </a:rPr>
              <a:t>- стиль педагогической деятельности </a:t>
            </a:r>
            <a:r>
              <a:rPr lang="ru-RU" sz="2400" dirty="0" smtClean="0">
                <a:solidFill>
                  <a:srgbClr val="92D050"/>
                </a:solidFill>
              </a:rPr>
              <a:t>.</a:t>
            </a:r>
          </a:p>
          <a:p>
            <a:endParaRPr lang="ru-RU" sz="2400" dirty="0">
              <a:solidFill>
                <a:srgbClr val="92D05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9452">
            <a:off x="6618273" y="1239839"/>
            <a:ext cx="5295900" cy="3971925"/>
          </a:xfrm>
          <a:prstGeom prst="rect">
            <a:avLst/>
          </a:prstGeom>
        </p:spPr>
      </p:pic>
    </p:spTree>
    <p:extLst>
      <p:ext uri="{BB962C8B-B14F-4D97-AF65-F5344CB8AC3E}">
        <p14:creationId xmlns:p14="http://schemas.microsoft.com/office/powerpoint/2010/main" val="168565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Можно выделить следующие функции учебных мотивов:</a:t>
            </a:r>
            <a:br>
              <a:rPr lang="ru-RU" dirty="0"/>
            </a:br>
            <a:endParaRPr lang="ru-RU" dirty="0"/>
          </a:p>
        </p:txBody>
      </p:sp>
      <p:sp>
        <p:nvSpPr>
          <p:cNvPr id="3" name="Объект 2"/>
          <p:cNvSpPr>
            <a:spLocks noGrp="1"/>
          </p:cNvSpPr>
          <p:nvPr>
            <p:ph idx="1"/>
          </p:nvPr>
        </p:nvSpPr>
        <p:spPr/>
        <p:txBody>
          <a:bodyPr>
            <a:normAutofit fontScale="92500" lnSpcReduction="20000"/>
          </a:bodyPr>
          <a:lstStyle/>
          <a:p>
            <a:r>
              <a:rPr lang="ru-RU" dirty="0" smtClean="0">
                <a:solidFill>
                  <a:srgbClr val="92D050"/>
                </a:solidFill>
              </a:rPr>
              <a:t>а</a:t>
            </a:r>
            <a:r>
              <a:rPr lang="ru-RU" b="1" dirty="0">
                <a:solidFill>
                  <a:schemeClr val="accent2">
                    <a:lumMod val="75000"/>
                  </a:schemeClr>
                </a:solidFill>
              </a:rPr>
              <a:t>) побуждающую функцию, </a:t>
            </a:r>
            <a:r>
              <a:rPr lang="ru-RU" dirty="0">
                <a:solidFill>
                  <a:srgbClr val="92D050"/>
                </a:solidFill>
              </a:rPr>
              <a:t>которая характеризует энергетику мотива, иными словами, мотив вызывает и обусловливает активность учащегося, его поведение и деятельность;</a:t>
            </a:r>
          </a:p>
          <a:p>
            <a:r>
              <a:rPr lang="ru-RU" dirty="0">
                <a:solidFill>
                  <a:srgbClr val="92D050"/>
                </a:solidFill>
              </a:rPr>
              <a:t>б) </a:t>
            </a:r>
            <a:r>
              <a:rPr lang="ru-RU" b="1" dirty="0">
                <a:solidFill>
                  <a:schemeClr val="accent2">
                    <a:lumMod val="75000"/>
                  </a:schemeClr>
                </a:solidFill>
              </a:rPr>
              <a:t>направляющую функцию</a:t>
            </a:r>
            <a:r>
              <a:rPr lang="ru-RU" dirty="0">
                <a:solidFill>
                  <a:srgbClr val="92D050"/>
                </a:solidFill>
              </a:rPr>
              <a:t>, которая отражает направленность энергии мотива на определенный объект, т.е. выбор и осуществление определенной линии поведения, поскольку личность учащегося всегда стремится к достижению конкретных познавательных целей. Направляющая функция тесно связана с устойчивостью мотива;</a:t>
            </a:r>
          </a:p>
          <a:p>
            <a:r>
              <a:rPr lang="ru-RU" dirty="0">
                <a:solidFill>
                  <a:srgbClr val="92D050"/>
                </a:solidFill>
              </a:rPr>
              <a:t>в</a:t>
            </a:r>
            <a:r>
              <a:rPr lang="ru-RU" dirty="0">
                <a:solidFill>
                  <a:schemeClr val="accent2">
                    <a:lumMod val="75000"/>
                  </a:schemeClr>
                </a:solidFill>
              </a:rPr>
              <a:t>) регулирующую функцию</a:t>
            </a:r>
            <a:r>
              <a:rPr lang="ru-RU" dirty="0">
                <a:solidFill>
                  <a:srgbClr val="92D050"/>
                </a:solidFill>
              </a:rPr>
              <a:t>, суть которой состоит в том, что мотив предопределяет характер поведения и деятельности, от чего, в свою очередь, зависит реализация в поведении и деятельности учащегося либо узколичных (эгоистических), либо общественно значимых (</a:t>
            </a:r>
            <a:r>
              <a:rPr lang="ru-RU" dirty="0" smtClean="0">
                <a:solidFill>
                  <a:srgbClr val="92D050"/>
                </a:solidFill>
              </a:rPr>
              <a:t>альтруистических)потребностей</a:t>
            </a:r>
            <a:r>
              <a:rPr lang="ru-RU" dirty="0">
                <a:solidFill>
                  <a:srgbClr val="92D050"/>
                </a:solidFill>
              </a:rPr>
              <a:t>. Реализация этой функции всегда связана с иерархией мотивов. Регуляция состоит в том, какие мотивы оказываются наиболее значимыми и, следовательно, в наибольшей мере обусловливают поведение личности.</a:t>
            </a:r>
          </a:p>
          <a:p>
            <a:endParaRPr lang="ru-RU" dirty="0"/>
          </a:p>
        </p:txBody>
      </p:sp>
    </p:spTree>
    <p:extLst>
      <p:ext uri="{BB962C8B-B14F-4D97-AF65-F5344CB8AC3E}">
        <p14:creationId xmlns:p14="http://schemas.microsoft.com/office/powerpoint/2010/main" val="140913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5600" y="673100"/>
            <a:ext cx="6464300" cy="4843188"/>
          </a:xfrm>
        </p:spPr>
        <p:txBody>
          <a:bodyPr>
            <a:normAutofit/>
          </a:bodyPr>
          <a:lstStyle/>
          <a:p>
            <a:pPr marL="0" indent="0">
              <a:buNone/>
            </a:pPr>
            <a:r>
              <a:rPr lang="ru-RU" sz="4000" dirty="0">
                <a:solidFill>
                  <a:schemeClr val="accent2">
                    <a:lumMod val="60000"/>
                    <a:lumOff val="40000"/>
                  </a:schemeClr>
                </a:solidFill>
              </a:rPr>
              <a:t>Очень часто, именно из – за </a:t>
            </a:r>
            <a:r>
              <a:rPr lang="ru-RU" sz="4000" dirty="0" err="1" smtClean="0">
                <a:solidFill>
                  <a:schemeClr val="accent2">
                    <a:lumMod val="60000"/>
                    <a:lumOff val="40000"/>
                  </a:schemeClr>
                </a:solidFill>
              </a:rPr>
              <a:t>несформированности</a:t>
            </a:r>
            <a:r>
              <a:rPr lang="ru-RU" sz="4000" dirty="0" smtClean="0">
                <a:solidFill>
                  <a:schemeClr val="accent2">
                    <a:lumMod val="60000"/>
                    <a:lumOff val="40000"/>
                  </a:schemeClr>
                </a:solidFill>
              </a:rPr>
              <a:t> </a:t>
            </a:r>
            <a:r>
              <a:rPr lang="ru-RU" sz="4000" dirty="0">
                <a:solidFill>
                  <a:schemeClr val="accent2">
                    <a:lumMod val="60000"/>
                    <a:lumOff val="40000"/>
                  </a:schemeClr>
                </a:solidFill>
              </a:rPr>
              <a:t>мотивов учения дети испытывают трудности в школе. </a:t>
            </a:r>
            <a:endParaRPr lang="ru-RU" sz="4000" b="1" dirty="0">
              <a:solidFill>
                <a:schemeClr val="accent2">
                  <a:lumMod val="60000"/>
                  <a:lumOff val="40000"/>
                </a:schemeClr>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9200" y="3462063"/>
            <a:ext cx="4076700" cy="3057525"/>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63895">
            <a:off x="7497727" y="641925"/>
            <a:ext cx="4219248" cy="3164436"/>
          </a:xfrm>
          <a:prstGeom prst="rect">
            <a:avLst/>
          </a:prstGeom>
        </p:spPr>
      </p:pic>
    </p:spTree>
    <p:extLst>
      <p:ext uri="{BB962C8B-B14F-4D97-AF65-F5344CB8AC3E}">
        <p14:creationId xmlns:p14="http://schemas.microsoft.com/office/powerpoint/2010/main" val="131932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5300" y="622300"/>
            <a:ext cx="8648700" cy="5639942"/>
          </a:xfrm>
          <a:prstGeom prst="rect">
            <a:avLst/>
          </a:prstGeom>
        </p:spPr>
        <p:txBody>
          <a:bodyPr wrap="square">
            <a:spAutoFit/>
          </a:bodyPr>
          <a:lstStyle/>
          <a:p>
            <a:pPr>
              <a:lnSpc>
                <a:spcPct val="107000"/>
              </a:lnSpc>
              <a:spcAft>
                <a:spcPts val="750"/>
              </a:spcAft>
            </a:pPr>
            <a:r>
              <a:rPr lang="ru-RU" sz="2400"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Рассмотрим причины отрицательного отношения к учению. Это могут быть как субъективные, так и объективные причины. Последние связаны с деятельностью самого учителя.</a:t>
            </a:r>
          </a:p>
          <a:p>
            <a:pPr>
              <a:lnSpc>
                <a:spcPct val="107000"/>
              </a:lnSpc>
              <a:spcAft>
                <a:spcPts val="750"/>
              </a:spcAft>
            </a:pPr>
            <a:r>
              <a:rPr lang="ru-RU" sz="2400"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 Например:</a:t>
            </a:r>
            <a:endParaRPr lang="ru-RU" sz="2400" dirty="0" smtClean="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ru-RU" sz="2400"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 учебный материал не способствует поддержанию любознательности, не соответствует уровню умственного развития учащихся, уровню личных знаний;</a:t>
            </a:r>
            <a:endParaRPr lang="ru-RU" sz="2400" dirty="0" smtClean="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ru-RU" sz="2400"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 приёмы и методы работы не соответствуют пробуждению активности и самостоятельности детей;</a:t>
            </a:r>
            <a:endParaRPr lang="ru-RU" sz="2400" dirty="0" smtClean="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ru-RU" sz="2400"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Все это требуется знать учителю для того, чтобы формирование положительной мотивации в учебной деятельности было успешным </a:t>
            </a:r>
            <a:r>
              <a:rPr lang="ru-RU" sz="2000"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ru-RU" sz="2000"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621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79800" y="596900"/>
            <a:ext cx="6937202" cy="5990563"/>
          </a:xfrm>
        </p:spPr>
        <p:txBody>
          <a:bodyPr>
            <a:noAutofit/>
          </a:bodyPr>
          <a:lstStyle/>
          <a:p>
            <a:pPr marL="0" indent="0">
              <a:buNone/>
            </a:pPr>
            <a:r>
              <a:rPr lang="ru-RU" sz="2800" b="1" dirty="0">
                <a:solidFill>
                  <a:schemeClr val="accent2">
                    <a:lumMod val="60000"/>
                    <a:lumOff val="40000"/>
                  </a:schemeClr>
                </a:solidFill>
              </a:rPr>
              <a:t>Перед младшими школьниками целесообразно ставить не отдаленные и крупномасштабные цели, а ближайшие и небольшие.</a:t>
            </a:r>
          </a:p>
          <a:p>
            <a:pPr marL="0" indent="0">
              <a:buNone/>
            </a:pPr>
            <a:r>
              <a:rPr lang="ru-RU" sz="2800" b="1" dirty="0">
                <a:solidFill>
                  <a:schemeClr val="accent2">
                    <a:lumMod val="60000"/>
                    <a:lumOff val="40000"/>
                  </a:schemeClr>
                </a:solidFill>
              </a:rPr>
              <a:t>Ведущим видом деятельности младшего школьника является учение. Оно существенно изменяет мотивы его поведения, открывает новые источники развития познавательных и нравственных сил, произвольного поведения.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0" y="406494"/>
            <a:ext cx="3225800" cy="250180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116157"/>
            <a:ext cx="3276600" cy="2741843"/>
          </a:xfrm>
          <a:prstGeom prst="rect">
            <a:avLst/>
          </a:prstGeom>
        </p:spPr>
      </p:pic>
    </p:spTree>
    <p:extLst>
      <p:ext uri="{BB962C8B-B14F-4D97-AF65-F5344CB8AC3E}">
        <p14:creationId xmlns:p14="http://schemas.microsoft.com/office/powerpoint/2010/main" val="84372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1800" y="165100"/>
            <a:ext cx="6350000" cy="4679358"/>
          </a:xfrm>
          <a:prstGeom prst="rect">
            <a:avLst/>
          </a:prstGeom>
        </p:spPr>
        <p:txBody>
          <a:bodyPr wrap="square">
            <a:spAutoFit/>
          </a:bodyPr>
          <a:lstStyle/>
          <a:p>
            <a:pPr>
              <a:lnSpc>
                <a:spcPct val="107000"/>
              </a:lnSpc>
              <a:spcAft>
                <a:spcPts val="750"/>
              </a:spcAft>
            </a:pPr>
            <a:r>
              <a:rPr lang="ru-RU" sz="2800" b="1"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Многие специалисты приходят к мысли о необходимости </a:t>
            </a:r>
            <a:r>
              <a:rPr lang="ru-RU" sz="2800" b="1" dirty="0" smtClean="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целенаправленного </a:t>
            </a:r>
            <a:r>
              <a:rPr lang="ru-RU" sz="2800" b="1"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формирования у учащихся мотивации учебной деятельности. При этом подчёркивается, что </a:t>
            </a:r>
            <a:r>
              <a:rPr lang="ru-RU" sz="2800" b="1" u="sng"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управлять формированием мотивов учебной деятельности ещё труднее, чем формировать </a:t>
            </a:r>
            <a:r>
              <a:rPr lang="ru-RU" sz="2800" b="1"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действия и операции </a:t>
            </a:r>
            <a:r>
              <a:rPr lang="ru-RU" sz="2800" dirty="0" smtClean="0">
                <a:solidFill>
                  <a:schemeClr val="accent2">
                    <a:lumMod val="60000"/>
                    <a:lumOff val="40000"/>
                  </a:schemeClr>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ru-RU" sz="2800" dirty="0" smtClean="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1797">
            <a:off x="6692898" y="1282700"/>
            <a:ext cx="4991100" cy="3732552"/>
          </a:xfrm>
          <a:prstGeom prst="rect">
            <a:avLst/>
          </a:prstGeom>
        </p:spPr>
      </p:pic>
    </p:spTree>
    <p:extLst>
      <p:ext uri="{BB962C8B-B14F-4D97-AF65-F5344CB8AC3E}">
        <p14:creationId xmlns:p14="http://schemas.microsoft.com/office/powerpoint/2010/main" val="1787367358"/>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848</TotalTime>
  <Words>1252</Words>
  <Application>Microsoft Office PowerPoint</Application>
  <PresentationFormat>Широкоэкранный</PresentationFormat>
  <Paragraphs>69</Paragraphs>
  <Slides>21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Calibri</vt:lpstr>
      <vt:lpstr>Helvetica</vt:lpstr>
      <vt:lpstr>Times New Roman</vt:lpstr>
      <vt:lpstr>Trebuchet MS</vt:lpstr>
      <vt:lpstr>Wingdings 3</vt:lpstr>
      <vt:lpstr>Грань</vt:lpstr>
      <vt:lpstr>Развитие учебной мотивации у детей с ОВЗ </vt:lpstr>
      <vt:lpstr>Презентация PowerPoint</vt:lpstr>
      <vt:lpstr>Презентация PowerPoint</vt:lpstr>
      <vt:lpstr>Мотивы учебной деятельности — это все факторы, способствующие проявление учебной активности</vt:lpstr>
      <vt:lpstr>Можно выделить следующие функции учебных мотивов: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учебной мотивации у детей с ОВЗ</dc:title>
  <dc:creator>User</dc:creator>
  <cp:lastModifiedBy>User</cp:lastModifiedBy>
  <cp:revision>41</cp:revision>
  <dcterms:created xsi:type="dcterms:W3CDTF">2016-11-18T03:15:43Z</dcterms:created>
  <dcterms:modified xsi:type="dcterms:W3CDTF">2016-11-25T01:14:19Z</dcterms:modified>
</cp:coreProperties>
</file>