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p:scale>
          <a:sx n="82" d="100"/>
          <a:sy n="82" d="100"/>
        </p:scale>
        <p:origin x="-1212" y="-4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10.11.2016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10.11.2016</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1371600" y="836613"/>
            <a:ext cx="7772400" cy="4176712"/>
          </a:xfrm>
        </p:spPr>
        <p:txBody>
          <a:bodyPr>
            <a:normAutofit/>
          </a:bodyPr>
          <a:lstStyle/>
          <a:p>
            <a:r>
              <a:rPr lang="ru-RU" b="1" dirty="0" smtClean="0"/>
              <a:t>Методика  развития речи детей дошкольного возраста</a:t>
            </a:r>
            <a:r>
              <a:rPr lang="ru-RU" dirty="0" smtClean="0"/>
              <a:t/>
            </a:r>
            <a:br>
              <a:rPr lang="ru-RU" dirty="0" smtClean="0"/>
            </a:br>
            <a:endParaRPr lang="ru-RU" dirty="0"/>
          </a:p>
        </p:txBody>
      </p:sp>
      <p:sp>
        <p:nvSpPr>
          <p:cNvPr id="3" name="TextBox 2"/>
          <p:cNvSpPr txBox="1"/>
          <p:nvPr/>
        </p:nvSpPr>
        <p:spPr>
          <a:xfrm>
            <a:off x="4644008" y="5229200"/>
            <a:ext cx="4032448" cy="923330"/>
          </a:xfrm>
          <a:prstGeom prst="rect">
            <a:avLst/>
          </a:prstGeom>
          <a:noFill/>
        </p:spPr>
        <p:txBody>
          <a:bodyPr wrap="square" rtlCol="0">
            <a:spAutoFit/>
          </a:bodyPr>
          <a:lstStyle/>
          <a:p>
            <a:r>
              <a:rPr lang="ru-RU" dirty="0" smtClean="0"/>
              <a:t>Подготовила : </a:t>
            </a:r>
          </a:p>
          <a:p>
            <a:r>
              <a:rPr lang="ru-RU" dirty="0" smtClean="0"/>
              <a:t>Лазуткина </a:t>
            </a:r>
            <a:r>
              <a:rPr lang="ru-RU" dirty="0" smtClean="0"/>
              <a:t>О</a:t>
            </a:r>
            <a:r>
              <a:rPr lang="ru-RU" dirty="0" smtClean="0"/>
              <a:t>льга Николаевна -            учитель-логопед  </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5677240"/>
          </a:xfrm>
        </p:spPr>
        <p:txBody>
          <a:bodyPr>
            <a:normAutofit fontScale="90000"/>
          </a:bodyPr>
          <a:lstStyle/>
          <a:p>
            <a:r>
              <a:rPr lang="ru-RU" sz="3100" dirty="0" smtClean="0"/>
              <a:t>«</a:t>
            </a:r>
            <a:r>
              <a:rPr lang="ru-RU" sz="3100" dirty="0"/>
              <a:t>Речевой опыт человека не просто подкрепляет какие-то </a:t>
            </a:r>
            <a:r>
              <a:rPr lang="ru-RU" sz="3100" dirty="0" err="1"/>
              <a:t>условнорефлекторные</a:t>
            </a:r>
            <a:r>
              <a:rPr lang="ru-RU" sz="3100" dirty="0"/>
              <a:t> связи, а ведет к появлению в организме человека </a:t>
            </a:r>
            <a:r>
              <a:rPr lang="ru-RU" sz="3100" b="1" dirty="0"/>
              <a:t>речевого механизма, </a:t>
            </a:r>
            <a:r>
              <a:rPr lang="ru-RU" sz="3100" dirty="0"/>
              <a:t>или </a:t>
            </a:r>
            <a:r>
              <a:rPr lang="ru-RU" sz="3100" b="1" dirty="0"/>
              <a:t>речевой способности... </a:t>
            </a:r>
            <a:r>
              <a:rPr lang="ru-RU" sz="3100" dirty="0"/>
              <a:t>Этот механизм именно </a:t>
            </a:r>
            <a:r>
              <a:rPr lang="ru-RU" sz="3100" b="1" dirty="0"/>
              <a:t>формируется </a:t>
            </a:r>
            <a:r>
              <a:rPr lang="ru-RU" sz="3100" dirty="0"/>
              <a:t>у каждого отдельного человека на основе врожденных психофизиологических особенностей организма и под влиянием речевого общения» (А.А. Леонтьев). Языковая способность – это совокупность речевых навыков и умений, сформированных на основе врожденных предпосылок.</a:t>
            </a:r>
            <a:r>
              <a:rPr lang="ru-RU" sz="5400" dirty="0"/>
              <a:t/>
            </a:r>
            <a:br>
              <a:rPr lang="ru-RU" sz="5400" dirty="0"/>
            </a:br>
            <a:endParaRPr lang="ru-RU" dirty="0"/>
          </a:p>
        </p:txBody>
      </p:sp>
    </p:spTree>
    <p:extLst>
      <p:ext uri="{BB962C8B-B14F-4D97-AF65-F5344CB8AC3E}">
        <p14:creationId xmlns="" xmlns:p14="http://schemas.microsoft.com/office/powerpoint/2010/main" val="1016370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645024"/>
            <a:ext cx="8305800" cy="1143000"/>
          </a:xfrm>
        </p:spPr>
        <p:txBody>
          <a:bodyPr>
            <a:noAutofit/>
          </a:bodyPr>
          <a:lstStyle/>
          <a:p>
            <a:r>
              <a:rPr lang="ru-RU" sz="3200" b="1" dirty="0" smtClean="0"/>
              <a:t>Особенности восприятия и запоминания стихотворений детьми дошкольного возраста</a:t>
            </a:r>
            <a:r>
              <a:rPr lang="ru-RU" sz="3200" dirty="0" smtClean="0"/>
              <a:t/>
            </a:r>
            <a:br>
              <a:rPr lang="ru-RU" sz="3200" dirty="0" smtClean="0"/>
            </a:br>
            <a:r>
              <a:rPr lang="ru-RU" sz="3200" dirty="0" smtClean="0"/>
              <a:t>	Существуют два пути запоминания:</a:t>
            </a:r>
            <a:br>
              <a:rPr lang="ru-RU" sz="3200" dirty="0" smtClean="0"/>
            </a:br>
            <a:r>
              <a:rPr lang="ru-RU" sz="3200" dirty="0" smtClean="0"/>
              <a:t>	- непроизвольное (без волевых усилий);</a:t>
            </a:r>
            <a:br>
              <a:rPr lang="ru-RU" sz="3200" dirty="0" smtClean="0"/>
            </a:br>
            <a:r>
              <a:rPr lang="ru-RU" sz="3200" dirty="0" smtClean="0"/>
              <a:t>	- произвольное – сознательное намерение запомнить.</a:t>
            </a:r>
            <a:br>
              <a:rPr lang="ru-RU" sz="3200" dirty="0" smtClean="0"/>
            </a:br>
            <a:endParaRPr lang="ru-RU" sz="3200"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013176"/>
            <a:ext cx="8305800" cy="1143000"/>
          </a:xfrm>
        </p:spPr>
        <p:txBody>
          <a:bodyPr>
            <a:noAutofit/>
          </a:bodyPr>
          <a:lstStyle/>
          <a:p>
            <a:r>
              <a:rPr lang="ru-RU" sz="2000" b="1" dirty="0" smtClean="0"/>
              <a:t>Как учат лучше запомнить:</a:t>
            </a:r>
            <a:r>
              <a:rPr lang="ru-RU" sz="2000" dirty="0" smtClean="0"/>
              <a:t/>
            </a:r>
            <a:br>
              <a:rPr lang="ru-RU" sz="2000" dirty="0" smtClean="0"/>
            </a:br>
            <a:r>
              <a:rPr lang="ru-RU" sz="2000" dirty="0" smtClean="0"/>
              <a:t>	1. Объяснить детям само значение слова «помни, запомни», т.е. «повтори за мной».</a:t>
            </a:r>
            <a:br>
              <a:rPr lang="ru-RU" sz="2000" dirty="0" smtClean="0"/>
            </a:br>
            <a:r>
              <a:rPr lang="ru-RU" sz="2000" dirty="0" smtClean="0"/>
              <a:t>	2. Само художественное произведение должно нравиться детям.</a:t>
            </a:r>
            <a:br>
              <a:rPr lang="ru-RU" sz="2000" dirty="0" smtClean="0"/>
            </a:br>
            <a:r>
              <a:rPr lang="ru-RU" sz="2000" dirty="0" smtClean="0"/>
              <a:t>	3. Дети могут выполнять просьбу педагога из любви к самому педагогу, стремления порадовать его, заслужить похвалу.</a:t>
            </a:r>
            <a:br>
              <a:rPr lang="ru-RU" sz="2000" dirty="0" smtClean="0"/>
            </a:br>
            <a:r>
              <a:rPr lang="ru-RU" sz="2000" dirty="0" smtClean="0"/>
              <a:t>	4. Педагог должен уметь убедить каждого ребенка, особенно в этом нуждаются робкие, застенчивые, что он запомнит то, что предложит педагог.</a:t>
            </a:r>
            <a:br>
              <a:rPr lang="ru-RU" sz="2000" dirty="0" smtClean="0"/>
            </a:br>
            <a:r>
              <a:rPr lang="ru-RU" sz="2000" dirty="0" smtClean="0"/>
              <a:t>	5. Чувство соревнования или сделать сюрприз.</a:t>
            </a:r>
            <a:br>
              <a:rPr lang="ru-RU" sz="2000" dirty="0" smtClean="0"/>
            </a:br>
            <a:r>
              <a:rPr lang="ru-RU" sz="2000" dirty="0" smtClean="0"/>
              <a:t>	6. Атмосфера поэзии в группе и дома.</a:t>
            </a:r>
            <a:br>
              <a:rPr lang="ru-RU" sz="2000" dirty="0" smtClean="0"/>
            </a:br>
            <a:r>
              <a:rPr lang="ru-RU" sz="2000" dirty="0" smtClean="0"/>
              <a:t>	7. Научить детей видеть образы художественного произведения в воображении.</a:t>
            </a:r>
            <a:br>
              <a:rPr lang="ru-RU" sz="2000" dirty="0" smtClean="0"/>
            </a:br>
            <a:r>
              <a:rPr lang="ru-RU" sz="2000" dirty="0" smtClean="0"/>
              <a:t>	Для запоминания текста, по данным психолога, ребенку нужно повторить 8-10 раз не на одном занятии, и 2-3 раза припомнить. </a:t>
            </a:r>
            <a:br>
              <a:rPr lang="ru-RU" sz="2000" dirty="0" smtClean="0"/>
            </a:br>
            <a:r>
              <a:rPr lang="ru-RU" sz="2000" dirty="0" smtClean="0"/>
              <a:t> </a:t>
            </a:r>
            <a:br>
              <a:rPr lang="ru-RU" sz="2000" dirty="0" smtClean="0"/>
            </a:br>
            <a:endParaRPr lang="ru-RU" sz="2000"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2849488"/>
          </a:xfrm>
        </p:spPr>
        <p:txBody>
          <a:bodyPr>
            <a:normAutofit/>
          </a:bodyPr>
          <a:lstStyle/>
          <a:p>
            <a:r>
              <a:rPr lang="ru-RU" dirty="0" smtClean="0"/>
              <a:t>Спасибо </a:t>
            </a:r>
            <a:r>
              <a:rPr lang="ru-RU" dirty="0" smtClean="0"/>
              <a:t>за внимание!</a:t>
            </a:r>
            <a:br>
              <a:rPr lang="ru-RU" dirty="0" smtClean="0"/>
            </a:b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268760"/>
            <a:ext cx="8305800" cy="4608512"/>
          </a:xfrm>
        </p:spPr>
        <p:txBody>
          <a:bodyPr>
            <a:normAutofit fontScale="90000"/>
          </a:bodyPr>
          <a:lstStyle/>
          <a:p>
            <a:r>
              <a:rPr lang="ru-RU" sz="3600" b="1" dirty="0"/>
              <a:t>Речевой навык</a:t>
            </a:r>
            <a:r>
              <a:rPr lang="ru-RU" sz="3600" dirty="0"/>
              <a:t> – это речевое действие, достигшее степени совершенства, способность осуществить оптимальным образом ту или иную операцию. Речевые навыки включают: навыки оформления языковых явлений (внешнее оформление – произношение, членение фраз, интонирование; внутреннее – выбор падежа, рода, числа).</a:t>
            </a:r>
            <a:r>
              <a:rPr lang="ru-RU" dirty="0"/>
              <a:t/>
            </a:r>
            <a:br>
              <a:rPr lang="ru-RU" dirty="0"/>
            </a:br>
            <a:endParaRPr lang="ru-RU" dirty="0"/>
          </a:p>
        </p:txBody>
      </p:sp>
    </p:spTree>
    <p:extLst>
      <p:ext uri="{BB962C8B-B14F-4D97-AF65-F5344CB8AC3E}">
        <p14:creationId xmlns="" xmlns:p14="http://schemas.microsoft.com/office/powerpoint/2010/main" val="1184511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340768"/>
            <a:ext cx="8305800" cy="3528392"/>
          </a:xfrm>
        </p:spPr>
        <p:txBody>
          <a:bodyPr>
            <a:noAutofit/>
          </a:bodyPr>
          <a:lstStyle/>
          <a:p>
            <a:r>
              <a:rPr lang="ru-RU" sz="3000" b="1" dirty="0"/>
              <a:t>Речевое умение</a:t>
            </a:r>
            <a:r>
              <a:rPr lang="ru-RU" sz="3000" dirty="0"/>
              <a:t> – особая способность человека, которая становится возможной в результате развития речевых навыков. А.А. Леонтьев считает, что навыки – это «складывание речевых механизмов», а умение – это использование данных механизмов для различных целей. Навыки обладают устойчивостью и способностью к переносу в новые условия, на новые языковые единицы и их </a:t>
            </a:r>
            <a:r>
              <a:rPr lang="ru-RU" sz="3000" dirty="0" smtClean="0"/>
              <a:t>сочетания.</a:t>
            </a:r>
            <a:endParaRPr lang="ru-RU" sz="3000" dirty="0"/>
          </a:p>
        </p:txBody>
      </p:sp>
    </p:spTree>
    <p:extLst>
      <p:ext uri="{BB962C8B-B14F-4D97-AF65-F5344CB8AC3E}">
        <p14:creationId xmlns="" xmlns:p14="http://schemas.microsoft.com/office/powerpoint/2010/main" val="3679627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8305800" cy="4536504"/>
          </a:xfrm>
        </p:spPr>
        <p:txBody>
          <a:bodyPr>
            <a:normAutofit fontScale="90000"/>
          </a:bodyPr>
          <a:lstStyle/>
          <a:p>
            <a:r>
              <a:rPr lang="ru-RU" sz="3600" b="1" dirty="0"/>
              <a:t>Р</a:t>
            </a:r>
            <a:r>
              <a:rPr lang="ru-RU" sz="3600" b="1" dirty="0" smtClean="0"/>
              <a:t>ечевые </a:t>
            </a:r>
            <a:r>
              <a:rPr lang="ru-RU" sz="3600" b="1" dirty="0"/>
              <a:t>умения включают комбинирование языковых единиц, применение последних в любых ситуациях общения и носят творческий, продуктивный характер. </a:t>
            </a:r>
            <a:r>
              <a:rPr lang="ru-RU" sz="3600" dirty="0"/>
              <a:t>Следовательно, развивать языковую способность ребенка – значит развивать у него коммуникативно-речевые умения и навыки.</a:t>
            </a:r>
            <a:r>
              <a:rPr lang="ru-RU" sz="5400" dirty="0"/>
              <a:t/>
            </a:r>
            <a:br>
              <a:rPr lang="ru-RU" sz="5400" dirty="0"/>
            </a:br>
            <a:endParaRPr lang="ru-RU" dirty="0"/>
          </a:p>
        </p:txBody>
      </p:sp>
    </p:spTree>
    <p:extLst>
      <p:ext uri="{BB962C8B-B14F-4D97-AF65-F5344CB8AC3E}">
        <p14:creationId xmlns="" xmlns:p14="http://schemas.microsoft.com/office/powerpoint/2010/main" val="3904376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5677240"/>
          </a:xfrm>
        </p:spPr>
        <p:txBody>
          <a:bodyPr>
            <a:normAutofit fontScale="90000"/>
          </a:bodyPr>
          <a:lstStyle/>
          <a:p>
            <a:r>
              <a:rPr lang="ru-RU" sz="3800" b="1" dirty="0"/>
              <a:t>Различают четыре вида речевых умений:</a:t>
            </a:r>
            <a:r>
              <a:rPr lang="ru-RU" sz="3800" dirty="0"/>
              <a:t/>
            </a:r>
            <a:br>
              <a:rPr lang="ru-RU" sz="3800" dirty="0"/>
            </a:br>
            <a:r>
              <a:rPr lang="ru-RU" sz="3800" dirty="0"/>
              <a:t>1. Умение говорить, т. е. излагать свои мысли в устной форме;</a:t>
            </a:r>
            <a:br>
              <a:rPr lang="ru-RU" sz="3800" dirty="0"/>
            </a:br>
            <a:r>
              <a:rPr lang="ru-RU" sz="3800" dirty="0"/>
              <a:t>2. Умение </a:t>
            </a:r>
            <a:r>
              <a:rPr lang="ru-RU" sz="3800" dirty="0" err="1"/>
              <a:t>аудировать</a:t>
            </a:r>
            <a:r>
              <a:rPr lang="ru-RU" sz="3800" dirty="0"/>
              <a:t>, т. е. понимать речь в ее звуковом оформлении;</a:t>
            </a:r>
            <a:br>
              <a:rPr lang="ru-RU" sz="3800" dirty="0"/>
            </a:br>
            <a:r>
              <a:rPr lang="ru-RU" sz="3800" dirty="0"/>
              <a:t>3. Умение излагать свои мысли в письменной речи;</a:t>
            </a:r>
            <a:br>
              <a:rPr lang="ru-RU" sz="3800" dirty="0"/>
            </a:br>
            <a:r>
              <a:rPr lang="ru-RU" sz="3800" dirty="0"/>
              <a:t>4. Умение читать, т. е. понимать речь в ее графическом изображении.</a:t>
            </a:r>
            <a:r>
              <a:rPr lang="ru-RU" dirty="0"/>
              <a:t/>
            </a:r>
            <a:br>
              <a:rPr lang="ru-RU" dirty="0"/>
            </a:br>
            <a:endParaRPr lang="ru-RU" dirty="0"/>
          </a:p>
        </p:txBody>
      </p:sp>
    </p:spTree>
    <p:extLst>
      <p:ext uri="{BB962C8B-B14F-4D97-AF65-F5344CB8AC3E}">
        <p14:creationId xmlns="" xmlns:p14="http://schemas.microsoft.com/office/powerpoint/2010/main" val="3594594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365104"/>
            <a:ext cx="7992888" cy="1872208"/>
          </a:xfrm>
        </p:spPr>
        <p:txBody>
          <a:bodyPr>
            <a:noAutofit/>
          </a:bodyPr>
          <a:lstStyle/>
          <a:p>
            <a:r>
              <a:rPr lang="ru-RU" sz="3000" dirty="0" smtClean="0"/>
              <a:t/>
            </a:r>
            <a:br>
              <a:rPr lang="ru-RU" sz="3000" dirty="0" smtClean="0"/>
            </a:br>
            <a:r>
              <a:rPr lang="ru-RU" sz="3000" b="1" dirty="0"/>
              <a:t/>
            </a:r>
            <a:br>
              <a:rPr lang="ru-RU" sz="3000" b="1" dirty="0"/>
            </a:br>
            <a:r>
              <a:rPr lang="ru-RU" sz="2600" b="1" dirty="0" smtClean="0"/>
              <a:t>Методика </a:t>
            </a:r>
            <a:r>
              <a:rPr lang="ru-RU" sz="2600" b="1" dirty="0"/>
              <a:t>развития речи </a:t>
            </a:r>
            <a:r>
              <a:rPr lang="ru-RU" sz="2600" b="1" dirty="0" smtClean="0"/>
              <a:t/>
            </a:r>
            <a:br>
              <a:rPr lang="ru-RU" sz="2600" b="1" dirty="0" smtClean="0"/>
            </a:br>
            <a:r>
              <a:rPr lang="ru-RU" sz="2600" dirty="0" smtClean="0"/>
              <a:t>опирается </a:t>
            </a:r>
            <a:r>
              <a:rPr lang="ru-RU" sz="2600" dirty="0"/>
              <a:t>не только на общую психологическую теорию речи, но и на данные детской психологии, изучающей закономерности и особенности психического и речевого развития детей на разных этапах дошкольного детства, возможности овладения детьми разными функциями и формами речи. Проблемы развития речи и речевого общения в дошкольном детстве раскрыты в работах Л.С. Выготского, С.Л. Рубинштейна, А.Р. </a:t>
            </a:r>
            <a:r>
              <a:rPr lang="ru-RU" sz="2600" dirty="0" err="1"/>
              <a:t>Лурии</a:t>
            </a:r>
            <a:r>
              <a:rPr lang="ru-RU" sz="2600" dirty="0"/>
              <a:t>, А.Н. Леонтьева, Н.Х. </a:t>
            </a:r>
            <a:r>
              <a:rPr lang="ru-RU" sz="2600" dirty="0" err="1"/>
              <a:t>Швачкина</a:t>
            </a:r>
            <a:r>
              <a:rPr lang="ru-RU" sz="2600" dirty="0"/>
              <a:t>, Д.Б. </a:t>
            </a:r>
            <a:r>
              <a:rPr lang="ru-RU" sz="2600" dirty="0" err="1"/>
              <a:t>Эльконина</a:t>
            </a:r>
            <a:r>
              <a:rPr lang="ru-RU" sz="2600" dirty="0"/>
              <a:t>, М.И. Лисиной, Ф.А. Сохина и других.</a:t>
            </a:r>
            <a:br>
              <a:rPr lang="ru-RU" sz="2600" dirty="0"/>
            </a:br>
            <a:r>
              <a:rPr lang="ru-RU" sz="3200" dirty="0"/>
              <a:t> </a:t>
            </a:r>
            <a:br>
              <a:rPr lang="ru-RU" sz="3200" dirty="0"/>
            </a:br>
            <a:endParaRPr lang="ru-RU" sz="3200" dirty="0"/>
          </a:p>
        </p:txBody>
      </p:sp>
    </p:spTree>
    <p:extLst>
      <p:ext uri="{BB962C8B-B14F-4D97-AF65-F5344CB8AC3E}">
        <p14:creationId xmlns="" xmlns:p14="http://schemas.microsoft.com/office/powerpoint/2010/main" val="3843047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933056"/>
            <a:ext cx="8305800" cy="1143000"/>
          </a:xfrm>
        </p:spPr>
        <p:txBody>
          <a:bodyPr>
            <a:noAutofit/>
          </a:bodyPr>
          <a:lstStyle/>
          <a:p>
            <a:pPr algn="ctr"/>
            <a:r>
              <a:rPr lang="ru-RU" sz="3600" b="1" dirty="0"/>
              <a:t>Задачи, содержание, формы работы по развитию речи детей дошкольного </a:t>
            </a:r>
            <a:r>
              <a:rPr lang="ru-RU" sz="3600" b="1" dirty="0" smtClean="0"/>
              <a:t>возраста</a:t>
            </a:r>
            <a:br>
              <a:rPr lang="ru-RU" sz="3600" b="1" dirty="0" smtClean="0"/>
            </a:br>
            <a:r>
              <a:rPr lang="ru-RU" sz="3600" dirty="0"/>
              <a:t/>
            </a:r>
            <a:br>
              <a:rPr lang="ru-RU" sz="3600" dirty="0"/>
            </a:br>
            <a:r>
              <a:rPr lang="ru-RU" sz="2800" dirty="0"/>
              <a:t> </a:t>
            </a:r>
            <a:br>
              <a:rPr lang="ru-RU" sz="2800" dirty="0"/>
            </a:br>
            <a:r>
              <a:rPr lang="ru-RU" sz="2800" dirty="0"/>
              <a:t/>
            </a:r>
            <a:br>
              <a:rPr lang="ru-RU" sz="2800" dirty="0"/>
            </a:br>
            <a:endParaRPr lang="ru-RU" sz="2800" dirty="0"/>
          </a:p>
        </p:txBody>
      </p:sp>
    </p:spTree>
    <p:extLst>
      <p:ext uri="{BB962C8B-B14F-4D97-AF65-F5344CB8AC3E}">
        <p14:creationId xmlns="" xmlns:p14="http://schemas.microsoft.com/office/powerpoint/2010/main" val="250151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085184"/>
            <a:ext cx="8305800" cy="1143000"/>
          </a:xfrm>
        </p:spPr>
        <p:txBody>
          <a:bodyPr>
            <a:noAutofit/>
          </a:bodyPr>
          <a:lstStyle/>
          <a:p>
            <a:r>
              <a:rPr lang="ru-RU" sz="2000" dirty="0"/>
              <a:t>1. </a:t>
            </a:r>
            <a:r>
              <a:rPr lang="ru-RU" sz="2000" b="1" dirty="0"/>
              <a:t>Развитие словаря</a:t>
            </a:r>
            <a:r>
              <a:rPr lang="ru-RU" sz="2000" dirty="0"/>
              <a:t>.</a:t>
            </a:r>
            <a:br>
              <a:rPr lang="ru-RU" sz="2000" dirty="0"/>
            </a:br>
            <a:r>
              <a:rPr lang="ru-RU" sz="2000" dirty="0"/>
              <a:t>Обогатить слова ребенка: закрепление, уточнение, активизация словаря через ознакомление с окружающим (наблюдение, экскурсия, рассматривание предметов, картин, дидактические игры, занятия, загадки).</a:t>
            </a:r>
            <a:br>
              <a:rPr lang="ru-RU" sz="2000" dirty="0"/>
            </a:br>
            <a:r>
              <a:rPr lang="ru-RU" sz="2000" dirty="0"/>
              <a:t>2. </a:t>
            </a:r>
            <a:r>
              <a:rPr lang="ru-RU" sz="2000" b="1" dirty="0"/>
              <a:t>Формирование грамматической стороны речи</a:t>
            </a:r>
            <a:r>
              <a:rPr lang="ru-RU" sz="2000" dirty="0"/>
              <a:t>.</a:t>
            </a:r>
            <a:br>
              <a:rPr lang="ru-RU" sz="2000" dirty="0"/>
            </a:br>
            <a:r>
              <a:rPr lang="ru-RU" sz="2000" dirty="0"/>
              <a:t>Чтобы не было грамматических ошибок учить грамотно говорить.</a:t>
            </a:r>
            <a:br>
              <a:rPr lang="ru-RU" sz="2000" dirty="0"/>
            </a:br>
            <a:r>
              <a:rPr lang="ru-RU" sz="2000" dirty="0"/>
              <a:t>Например: Я иду гулять (а не Петя идет гулять), если о себе.</a:t>
            </a:r>
            <a:br>
              <a:rPr lang="ru-RU" sz="2000" dirty="0"/>
            </a:br>
            <a:r>
              <a:rPr lang="ru-RU" sz="2000" dirty="0"/>
              <a:t>3. </a:t>
            </a:r>
            <a:r>
              <a:rPr lang="ru-RU" sz="2000" b="1" dirty="0"/>
              <a:t>Воспитание звуковой культуры речи.</a:t>
            </a:r>
            <a:r>
              <a:rPr lang="ru-RU" sz="2000" dirty="0"/>
              <a:t/>
            </a:r>
            <a:br>
              <a:rPr lang="ru-RU" sz="2000" dirty="0"/>
            </a:br>
            <a:r>
              <a:rPr lang="ru-RU" sz="2000" dirty="0"/>
              <a:t>В каждом слове правильно произносить звуки точно, ясно, развитие интонационных средств выразительности речи (паузы, ударения, темп)</a:t>
            </a:r>
            <a:br>
              <a:rPr lang="ru-RU" sz="2000" dirty="0"/>
            </a:br>
            <a:r>
              <a:rPr lang="ru-RU" sz="2000" dirty="0"/>
              <a:t>4. </a:t>
            </a:r>
            <a:r>
              <a:rPr lang="ru-RU" sz="2000" b="1" dirty="0"/>
              <a:t>Формирование разговорной (диалогической речи).</a:t>
            </a:r>
            <a:r>
              <a:rPr lang="ru-RU" sz="2000" dirty="0"/>
              <a:t/>
            </a:r>
            <a:br>
              <a:rPr lang="ru-RU" sz="2000" dirty="0"/>
            </a:br>
            <a:r>
              <a:rPr lang="ru-RU" sz="2000" dirty="0"/>
              <a:t>Умение выстроить диалог с ровесником, взрослым, старшим ребенком, малышом.</a:t>
            </a:r>
            <a:br>
              <a:rPr lang="ru-RU" sz="2000" dirty="0"/>
            </a:br>
            <a:r>
              <a:rPr lang="ru-RU" sz="2000" dirty="0"/>
              <a:t>5. </a:t>
            </a:r>
            <a:r>
              <a:rPr lang="ru-RU" sz="2000" b="1" dirty="0"/>
              <a:t>Обучение рассказыванию</a:t>
            </a:r>
            <a:r>
              <a:rPr lang="ru-RU" sz="2000" dirty="0"/>
              <a:t> – это развитие монологической речи.</a:t>
            </a:r>
            <a:br>
              <a:rPr lang="ru-RU" sz="2000" dirty="0"/>
            </a:br>
            <a:r>
              <a:rPr lang="ru-RU" sz="2000" dirty="0"/>
              <a:t>6. </a:t>
            </a:r>
            <a:r>
              <a:rPr lang="ru-RU" sz="2000" b="1" dirty="0"/>
              <a:t>Ознакомление с художественной литературой.</a:t>
            </a:r>
            <a:r>
              <a:rPr lang="ru-RU" sz="2000" dirty="0"/>
              <a:t/>
            </a:r>
            <a:br>
              <a:rPr lang="ru-RU" sz="2000" dirty="0"/>
            </a:br>
            <a:r>
              <a:rPr lang="ru-RU" sz="2000" dirty="0"/>
              <a:t>Слушать текст, понимать, отличать плохих и хороших героев, рассуждать: Как бы я? Кто он – герой? Какой он? Хочу я быть таким же? Почему?</a:t>
            </a:r>
          </a:p>
        </p:txBody>
      </p:sp>
    </p:spTree>
    <p:extLst>
      <p:ext uri="{BB962C8B-B14F-4D97-AF65-F5344CB8AC3E}">
        <p14:creationId xmlns="" xmlns:p14="http://schemas.microsoft.com/office/powerpoint/2010/main" val="3506488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229200"/>
            <a:ext cx="8305800" cy="1143000"/>
          </a:xfrm>
        </p:spPr>
        <p:txBody>
          <a:bodyPr>
            <a:noAutofit/>
          </a:bodyPr>
          <a:lstStyle/>
          <a:p>
            <a:r>
              <a:rPr lang="ru-RU" sz="2000" dirty="0"/>
              <a:t> </a:t>
            </a:r>
            <a:br>
              <a:rPr lang="ru-RU" sz="2000" dirty="0"/>
            </a:br>
            <a:r>
              <a:rPr lang="ru-RU" sz="2000" b="1" dirty="0"/>
              <a:t>Существуют три формы работы по развитию речи:</a:t>
            </a:r>
            <a:r>
              <a:rPr lang="ru-RU" sz="2000" dirty="0"/>
              <a:t/>
            </a:r>
            <a:br>
              <a:rPr lang="ru-RU" sz="2000" dirty="0"/>
            </a:br>
            <a:r>
              <a:rPr lang="ru-RU" sz="2000" dirty="0"/>
              <a:t>1. Занятие.</a:t>
            </a:r>
            <a:br>
              <a:rPr lang="ru-RU" sz="2000" dirty="0"/>
            </a:br>
            <a:r>
              <a:rPr lang="ru-RU" sz="2000" dirty="0"/>
              <a:t>2. Повседневная жизнь ребенка.</a:t>
            </a:r>
            <a:br>
              <a:rPr lang="ru-RU" sz="2000" dirty="0"/>
            </a:br>
            <a:r>
              <a:rPr lang="ru-RU" sz="2000" dirty="0"/>
              <a:t>3. Индивидуальная работа с ребенком по развитию речи.</a:t>
            </a:r>
            <a:br>
              <a:rPr lang="ru-RU" sz="2000" dirty="0"/>
            </a:br>
            <a:r>
              <a:rPr lang="ru-RU" sz="2000" b="1" dirty="0"/>
              <a:t>Принципы работы с детьми дошкольного возраста по развитию речи:</a:t>
            </a:r>
            <a:r>
              <a:rPr lang="ru-RU" sz="2000" dirty="0"/>
              <a:t/>
            </a:r>
            <a:br>
              <a:rPr lang="ru-RU" sz="2000" dirty="0"/>
            </a:br>
            <a:r>
              <a:rPr lang="ru-RU" sz="2000" dirty="0"/>
              <a:t>Научность </a:t>
            </a:r>
            <a:br>
              <a:rPr lang="ru-RU" sz="2000" dirty="0"/>
            </a:br>
            <a:r>
              <a:rPr lang="ru-RU" sz="2000" dirty="0"/>
              <a:t>Учет психологических, возрастных особенностей детей.</a:t>
            </a:r>
            <a:br>
              <a:rPr lang="ru-RU" sz="2000" dirty="0"/>
            </a:br>
            <a:r>
              <a:rPr lang="ru-RU" sz="2000" dirty="0"/>
              <a:t>Учет дошкольной деятельности детей (игра, быт, занятие).</a:t>
            </a:r>
            <a:br>
              <a:rPr lang="ru-RU" sz="2000" dirty="0"/>
            </a:br>
            <a:r>
              <a:rPr lang="ru-RU" sz="2000" dirty="0"/>
              <a:t>Систематическая взаимосвязь учебного материала и интереса ребенка к родной речи.</a:t>
            </a:r>
            <a:br>
              <a:rPr lang="ru-RU" sz="2000" dirty="0"/>
            </a:br>
            <a:r>
              <a:rPr lang="ru-RU" sz="2000" dirty="0"/>
              <a:t>Доступность, конкретность.</a:t>
            </a:r>
            <a:br>
              <a:rPr lang="ru-RU" sz="2000" dirty="0"/>
            </a:br>
            <a:r>
              <a:rPr lang="ru-RU" sz="2000" dirty="0"/>
              <a:t>Концентричность.</a:t>
            </a:r>
            <a:br>
              <a:rPr lang="ru-RU" sz="2000" dirty="0"/>
            </a:br>
            <a:r>
              <a:rPr lang="ru-RU" sz="2000" b="1" dirty="0"/>
              <a:t>Развитие речи детей раннего возраста</a:t>
            </a:r>
            <a:r>
              <a:rPr lang="ru-RU" sz="2000" dirty="0"/>
              <a:t/>
            </a:r>
            <a:br>
              <a:rPr lang="ru-RU" sz="2000" dirty="0"/>
            </a:br>
            <a:r>
              <a:rPr lang="ru-RU" sz="2000" dirty="0"/>
              <a:t>Значение речи в развитии детей первых двух лет жизни.</a:t>
            </a:r>
            <a:br>
              <a:rPr lang="ru-RU" sz="2000" dirty="0"/>
            </a:br>
            <a:r>
              <a:rPr lang="ru-RU" sz="2000" dirty="0"/>
              <a:t>Развитие зрительного и слухового сосредоточения.</a:t>
            </a:r>
            <a:br>
              <a:rPr lang="ru-RU" sz="2000" dirty="0"/>
            </a:br>
            <a:r>
              <a:rPr lang="ru-RU" sz="2000" dirty="0"/>
              <a:t>Развитие голосовых реакций.</a:t>
            </a:r>
            <a:br>
              <a:rPr lang="ru-RU" sz="2000" dirty="0"/>
            </a:br>
            <a:r>
              <a:rPr lang="ru-RU" sz="2000" dirty="0"/>
              <a:t>Развитие понимания речи окружающих.</a:t>
            </a:r>
          </a:p>
        </p:txBody>
      </p:sp>
    </p:spTree>
    <p:extLst>
      <p:ext uri="{BB962C8B-B14F-4D97-AF65-F5344CB8AC3E}">
        <p14:creationId xmlns="" xmlns:p14="http://schemas.microsoft.com/office/powerpoint/2010/main" val="3750266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05064"/>
            <a:ext cx="8305800" cy="1143000"/>
          </a:xfrm>
        </p:spPr>
        <p:txBody>
          <a:bodyPr>
            <a:noAutofit/>
          </a:bodyPr>
          <a:lstStyle/>
          <a:p>
            <a:r>
              <a:rPr lang="ru-RU" sz="3600" dirty="0"/>
              <a:t>С развитием речи изменяется </a:t>
            </a:r>
            <a:r>
              <a:rPr lang="ru-RU" sz="3600" b="1" dirty="0"/>
              <a:t>восприятие </a:t>
            </a:r>
            <a:r>
              <a:rPr lang="ru-RU" sz="3600" dirty="0"/>
              <a:t>ребенка. </a:t>
            </a:r>
            <a:br>
              <a:rPr lang="ru-RU" sz="3600" dirty="0"/>
            </a:br>
            <a:r>
              <a:rPr lang="ru-RU" sz="3600" dirty="0"/>
              <a:t>Ребенок первого года (</a:t>
            </a:r>
            <a:r>
              <a:rPr lang="ru-RU" sz="3600" b="1" dirty="0"/>
              <a:t>доречевой</a:t>
            </a:r>
            <a:r>
              <a:rPr lang="ru-RU" sz="3600" dirty="0"/>
              <a:t> </a:t>
            </a:r>
            <a:r>
              <a:rPr lang="ru-RU" sz="3600" b="1" dirty="0"/>
              <a:t>период) </a:t>
            </a:r>
            <a:r>
              <a:rPr lang="ru-RU" sz="3600" dirty="0"/>
              <a:t>воспринимает внешние качества предметов (цвет, форму), т.е. сенсорное восприятие, а затем предметное.</a:t>
            </a:r>
          </a:p>
        </p:txBody>
      </p:sp>
    </p:spTree>
    <p:extLst>
      <p:ext uri="{BB962C8B-B14F-4D97-AF65-F5344CB8AC3E}">
        <p14:creationId xmlns="" xmlns:p14="http://schemas.microsoft.com/office/powerpoint/2010/main" val="3648595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39552" y="404664"/>
            <a:ext cx="8183880" cy="5400600"/>
          </a:xfrm>
        </p:spPr>
        <p:txBody>
          <a:bodyPr>
            <a:normAutofit/>
          </a:bodyPr>
          <a:lstStyle/>
          <a:p>
            <a:r>
              <a:rPr lang="en-US" sz="2400" dirty="0" smtClean="0"/>
              <a:t>C</a:t>
            </a:r>
            <a:r>
              <a:rPr lang="ru-RU" sz="2400" dirty="0" err="1" smtClean="0"/>
              <a:t>уществует</a:t>
            </a:r>
            <a:r>
              <a:rPr lang="ru-RU" sz="2400" dirty="0" smtClean="0"/>
              <a:t> педагогическая наука - «Методика развития речи». Методика развития речи в дошкольном возрасте - основа, фундамент развития всех когнитивных </a:t>
            </a:r>
            <a:r>
              <a:rPr lang="ru-RU" sz="2400" dirty="0" err="1" smtClean="0"/>
              <a:t>функцй</a:t>
            </a:r>
            <a:r>
              <a:rPr lang="ru-RU" sz="2400" dirty="0" smtClean="0"/>
              <a:t>. Ребёнок с хорошо развитой речью легко вступает в общение с окружающим его миром. Он может понятно выразить свои мысли, желания, посоветоваться со сверстниками, родителями, педагогами. Неясная речь ребёнка затрудняет его общение и накладывает на характер ребёнка много комплексов, которые будут нуждаться во внимании специалистов, таких как логопед, дефектолог, психолог и других. </a:t>
            </a:r>
            <a:br>
              <a:rPr lang="ru-RU" sz="2400" dirty="0" smtClean="0"/>
            </a:br>
            <a:r>
              <a:rPr lang="ru-RU" sz="2400" dirty="0" smtClean="0"/>
              <a:t> </a:t>
            </a:r>
            <a:br>
              <a:rPr lang="ru-RU" sz="2400" dirty="0" smtClean="0"/>
            </a:br>
            <a:endParaRPr lang="ru-RU"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085184"/>
            <a:ext cx="8305800" cy="1143000"/>
          </a:xfrm>
        </p:spPr>
        <p:txBody>
          <a:bodyPr>
            <a:noAutofit/>
          </a:bodyPr>
          <a:lstStyle/>
          <a:p>
            <a:r>
              <a:rPr lang="ru-RU" sz="2500" dirty="0"/>
              <a:t>С </a:t>
            </a:r>
            <a:r>
              <a:rPr lang="ru-RU" sz="2500" u="sng" dirty="0"/>
              <a:t>возникновением речи</a:t>
            </a:r>
            <a:r>
              <a:rPr lang="ru-RU" sz="2500" dirty="0"/>
              <a:t> происходят и </a:t>
            </a:r>
            <a:r>
              <a:rPr lang="ru-RU" sz="2500" u="sng" dirty="0"/>
              <a:t>изменения в памяти.</a:t>
            </a:r>
            <a:r>
              <a:rPr lang="ru-RU" sz="2500" dirty="0"/>
              <a:t> У ребенка, не владеющего речью, воспоминания появляются лишь при наличии конкретной ситуации. У говорящего ребенка это воспоминание происходит на слова. Под влиянием </a:t>
            </a:r>
            <a:r>
              <a:rPr lang="ru-RU" sz="2500" u="sng" dirty="0"/>
              <a:t>речи и мышления очень меняется деятельность ребенка.</a:t>
            </a:r>
            <a:r>
              <a:rPr lang="ru-RU" sz="2500" dirty="0"/>
              <a:t> </a:t>
            </a:r>
            <a:br>
              <a:rPr lang="ru-RU" sz="2500" dirty="0"/>
            </a:br>
            <a:r>
              <a:rPr lang="ru-RU" sz="2500" dirty="0"/>
              <a:t>В начале </a:t>
            </a:r>
            <a:r>
              <a:rPr lang="ru-RU" sz="2500" u="sng" dirty="0"/>
              <a:t>третьего года</a:t>
            </a:r>
            <a:r>
              <a:rPr lang="ru-RU" sz="2500" dirty="0"/>
              <a:t> жизни </a:t>
            </a:r>
            <a:r>
              <a:rPr lang="ru-RU" sz="2500" u="sng" dirty="0"/>
              <a:t>речь</a:t>
            </a:r>
            <a:r>
              <a:rPr lang="ru-RU" sz="2500" dirty="0"/>
              <a:t> – </a:t>
            </a:r>
            <a:r>
              <a:rPr lang="ru-RU" sz="2500" u="sng" dirty="0"/>
              <a:t>средство познания.</a:t>
            </a:r>
            <a:r>
              <a:rPr lang="ru-RU" sz="2500" dirty="0"/>
              <a:t> С развитием речи детей повышается роль речи взрослого как </a:t>
            </a:r>
            <a:r>
              <a:rPr lang="ru-RU" sz="2500" u="sng" dirty="0"/>
              <a:t>средство воспитания.</a:t>
            </a:r>
            <a:r>
              <a:rPr lang="ru-RU" sz="2500" dirty="0"/>
              <a:t> Слово может изменить </a:t>
            </a:r>
            <a:r>
              <a:rPr lang="ru-RU" sz="2500" u="sng" dirty="0"/>
              <a:t>эмоциональное состояние</a:t>
            </a:r>
            <a:r>
              <a:rPr lang="ru-RU" sz="2500" dirty="0"/>
              <a:t> ребенка. Темп развития речи детей больше, чем все остальное, зависит от условий воспитания и, главным образом, от непосредственного воздействия взрослых. </a:t>
            </a:r>
            <a:br>
              <a:rPr lang="ru-RU" sz="2500" dirty="0"/>
            </a:br>
            <a:endParaRPr lang="ru-RU" sz="2500" dirty="0"/>
          </a:p>
        </p:txBody>
      </p:sp>
    </p:spTree>
    <p:extLst>
      <p:ext uri="{BB962C8B-B14F-4D97-AF65-F5344CB8AC3E}">
        <p14:creationId xmlns="" xmlns:p14="http://schemas.microsoft.com/office/powerpoint/2010/main" val="2003997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538384"/>
          </a:xfrm>
        </p:spPr>
        <p:txBody>
          <a:bodyPr/>
          <a:lstStyle/>
          <a:p>
            <a:endParaRPr lang="ru-RU" dirty="0"/>
          </a:p>
        </p:txBody>
      </p:sp>
      <p:sp>
        <p:nvSpPr>
          <p:cNvPr id="3" name="Текст 2"/>
          <p:cNvSpPr>
            <a:spLocks noGrp="1"/>
          </p:cNvSpPr>
          <p:nvPr>
            <p:ph type="body" idx="2"/>
          </p:nvPr>
        </p:nvSpPr>
        <p:spPr/>
        <p:txBody>
          <a:bodyPr>
            <a:normAutofit/>
          </a:bodyPr>
          <a:lstStyle/>
          <a:p>
            <a:r>
              <a:rPr lang="ru-RU" sz="2000" dirty="0"/>
              <a:t>В раннем детстве развитие речи делится на два периода:</a:t>
            </a:r>
            <a:br>
              <a:rPr lang="ru-RU" sz="2000" dirty="0"/>
            </a:br>
            <a:r>
              <a:rPr lang="ru-RU" sz="2000" dirty="0"/>
              <a:t>1. Подготовительный</a:t>
            </a:r>
            <a:r>
              <a:rPr lang="ru-RU" sz="2000" dirty="0" smtClean="0"/>
              <a:t>;</a:t>
            </a:r>
          </a:p>
          <a:p>
            <a:r>
              <a:rPr lang="ru-RU" sz="2000" dirty="0"/>
              <a:t/>
            </a:r>
            <a:br>
              <a:rPr lang="ru-RU" sz="2000" dirty="0"/>
            </a:br>
            <a:r>
              <a:rPr lang="ru-RU" sz="2000" dirty="0"/>
              <a:t>2. Овладение самостоятельной речью.</a:t>
            </a:r>
            <a:br>
              <a:rPr lang="ru-RU" sz="2000" dirty="0"/>
            </a:br>
            <a:endParaRPr lang="ru-RU" sz="2000" dirty="0"/>
          </a:p>
        </p:txBody>
      </p:sp>
      <p:graphicFrame>
        <p:nvGraphicFramePr>
          <p:cNvPr id="5" name="Объект 4"/>
          <p:cNvGraphicFramePr>
            <a:graphicFrameLocks noGrp="1"/>
          </p:cNvGraphicFramePr>
          <p:nvPr>
            <p:ph sz="half" idx="1"/>
            <p:extLst>
              <p:ext uri="{D42A27DB-BD31-4B8C-83A1-F6EECF244321}">
                <p14:modId xmlns="" xmlns:p14="http://schemas.microsoft.com/office/powerpoint/2010/main" val="2314142266"/>
              </p:ext>
            </p:extLst>
          </p:nvPr>
        </p:nvGraphicFramePr>
        <p:xfrm>
          <a:off x="3491880" y="692696"/>
          <a:ext cx="5122912" cy="6134100"/>
        </p:xfrm>
        <a:graphic>
          <a:graphicData uri="http://schemas.openxmlformats.org/drawingml/2006/table">
            <a:tbl>
              <a:tblPr firstRow="1" firstCol="1" lastRow="1" lastCol="1" bandRow="1" bandCol="1">
                <a:tableStyleId>{5C22544A-7EE6-4342-B048-85BDC9FD1C3A}</a:tableStyleId>
              </a:tblPr>
              <a:tblGrid>
                <a:gridCol w="2561456"/>
                <a:gridCol w="2561456"/>
              </a:tblGrid>
              <a:tr h="204685">
                <a:tc>
                  <a:txBody>
                    <a:bodyPr/>
                    <a:lstStyle/>
                    <a:p>
                      <a:pPr marL="466725" marR="298450" indent="180340" algn="just">
                        <a:lnSpc>
                          <a:spcPct val="115000"/>
                        </a:lnSpc>
                        <a:spcAft>
                          <a:spcPts val="0"/>
                        </a:spcAft>
                      </a:pPr>
                      <a:r>
                        <a:rPr lang="ru-RU" sz="1400" dirty="0">
                          <a:effectLst/>
                        </a:rPr>
                        <a:t>Возраст</a:t>
                      </a:r>
                      <a:endParaRPr lang="ru-RU" sz="1400" dirty="0">
                        <a:effectLst/>
                        <a:latin typeface="Calibri"/>
                        <a:ea typeface="Times New Roman"/>
                        <a:cs typeface="Times New Roman"/>
                      </a:endParaRPr>
                    </a:p>
                  </a:txBody>
                  <a:tcPr marL="42598" marR="42598" marT="0" marB="0" anchor="ctr"/>
                </a:tc>
                <a:tc>
                  <a:txBody>
                    <a:bodyPr/>
                    <a:lstStyle/>
                    <a:p>
                      <a:pPr marL="466725" marR="298450" indent="180340" algn="just">
                        <a:lnSpc>
                          <a:spcPct val="115000"/>
                        </a:lnSpc>
                        <a:spcAft>
                          <a:spcPts val="0"/>
                        </a:spcAft>
                      </a:pPr>
                      <a:r>
                        <a:rPr lang="ru-RU" sz="1400" dirty="0">
                          <a:effectLst/>
                        </a:rPr>
                        <a:t>Голосовые реакции</a:t>
                      </a:r>
                      <a:endParaRPr lang="ru-RU" sz="1400" dirty="0">
                        <a:effectLst/>
                        <a:latin typeface="Calibri"/>
                        <a:ea typeface="Times New Roman"/>
                        <a:cs typeface="Times New Roman"/>
                      </a:endParaRPr>
                    </a:p>
                  </a:txBody>
                  <a:tcPr marL="42598" marR="42598" marT="0" marB="0" anchor="ctr"/>
                </a:tc>
              </a:tr>
              <a:tr h="409370">
                <a:tc>
                  <a:txBody>
                    <a:bodyPr/>
                    <a:lstStyle/>
                    <a:p>
                      <a:pPr marL="466725" marR="298450" indent="180340" algn="just">
                        <a:lnSpc>
                          <a:spcPct val="115000"/>
                        </a:lnSpc>
                        <a:spcAft>
                          <a:spcPts val="0"/>
                        </a:spcAft>
                      </a:pPr>
                      <a:r>
                        <a:rPr lang="ru-RU" sz="1400" dirty="0">
                          <a:effectLst/>
                        </a:rPr>
                        <a:t>1,5 месяца</a:t>
                      </a:r>
                      <a:endParaRPr lang="ru-RU" sz="1400" dirty="0">
                        <a:effectLst/>
                        <a:latin typeface="Calibri"/>
                        <a:ea typeface="Times New Roman"/>
                        <a:cs typeface="Times New Roman"/>
                      </a:endParaRPr>
                    </a:p>
                  </a:txBody>
                  <a:tcPr marL="42598" marR="42598" marT="0" marB="0" anchor="ctr"/>
                </a:tc>
                <a:tc>
                  <a:txBody>
                    <a:bodyPr/>
                    <a:lstStyle/>
                    <a:p>
                      <a:pPr marL="466725" marR="298450" indent="180340" algn="just">
                        <a:lnSpc>
                          <a:spcPct val="115000"/>
                        </a:lnSpc>
                        <a:spcAft>
                          <a:spcPts val="0"/>
                        </a:spcAft>
                      </a:pPr>
                      <a:r>
                        <a:rPr lang="ru-RU" sz="1400" dirty="0" err="1">
                          <a:effectLst/>
                        </a:rPr>
                        <a:t>Гуление</a:t>
                      </a:r>
                      <a:r>
                        <a:rPr lang="ru-RU" sz="1400" dirty="0">
                          <a:effectLst/>
                        </a:rPr>
                        <a:t> (появление гласных звуков).</a:t>
                      </a:r>
                      <a:endParaRPr lang="ru-RU" sz="1400" dirty="0">
                        <a:effectLst/>
                        <a:latin typeface="Calibri"/>
                        <a:ea typeface="Times New Roman"/>
                        <a:cs typeface="Times New Roman"/>
                      </a:endParaRPr>
                    </a:p>
                  </a:txBody>
                  <a:tcPr marL="42598" marR="42598" marT="0" marB="0" anchor="ctr"/>
                </a:tc>
              </a:tr>
              <a:tr h="409370">
                <a:tc>
                  <a:txBody>
                    <a:bodyPr/>
                    <a:lstStyle/>
                    <a:p>
                      <a:pPr marL="466725" marR="298450" indent="180340" algn="just">
                        <a:lnSpc>
                          <a:spcPct val="115000"/>
                        </a:lnSpc>
                        <a:spcAft>
                          <a:spcPts val="0"/>
                        </a:spcAft>
                      </a:pPr>
                      <a:r>
                        <a:rPr lang="ru-RU" sz="1400" dirty="0">
                          <a:effectLst/>
                        </a:rPr>
                        <a:t>2-3 месяца</a:t>
                      </a:r>
                      <a:endParaRPr lang="ru-RU" sz="1400" dirty="0">
                        <a:effectLst/>
                        <a:latin typeface="Calibri"/>
                        <a:ea typeface="Times New Roman"/>
                        <a:cs typeface="Times New Roman"/>
                      </a:endParaRPr>
                    </a:p>
                  </a:txBody>
                  <a:tcPr marL="42598" marR="42598" marT="0" marB="0" anchor="ctr"/>
                </a:tc>
                <a:tc>
                  <a:txBody>
                    <a:bodyPr/>
                    <a:lstStyle/>
                    <a:p>
                      <a:pPr marL="466725" marR="298450" indent="180340" algn="just">
                        <a:lnSpc>
                          <a:spcPct val="115000"/>
                        </a:lnSpc>
                        <a:spcAft>
                          <a:spcPts val="0"/>
                        </a:spcAft>
                      </a:pPr>
                      <a:r>
                        <a:rPr lang="ru-RU" sz="1400" dirty="0" err="1">
                          <a:effectLst/>
                        </a:rPr>
                        <a:t>Гуление</a:t>
                      </a:r>
                      <a:r>
                        <a:rPr lang="ru-RU" sz="1400" dirty="0">
                          <a:effectLst/>
                        </a:rPr>
                        <a:t> (гласные + согласные звуки).</a:t>
                      </a:r>
                      <a:endParaRPr lang="ru-RU" sz="1400" dirty="0">
                        <a:effectLst/>
                        <a:latin typeface="Calibri"/>
                        <a:ea typeface="Times New Roman"/>
                        <a:cs typeface="Times New Roman"/>
                      </a:endParaRPr>
                    </a:p>
                  </a:txBody>
                  <a:tcPr marL="42598" marR="42598" marT="0" marB="0" anchor="ctr"/>
                </a:tc>
              </a:tr>
              <a:tr h="399825">
                <a:tc>
                  <a:txBody>
                    <a:bodyPr/>
                    <a:lstStyle/>
                    <a:p>
                      <a:pPr marL="466725" marR="298450" indent="180340" algn="just">
                        <a:lnSpc>
                          <a:spcPct val="115000"/>
                        </a:lnSpc>
                        <a:spcAft>
                          <a:spcPts val="0"/>
                        </a:spcAft>
                      </a:pPr>
                      <a:r>
                        <a:rPr lang="ru-RU" sz="1400" dirty="0">
                          <a:effectLst/>
                        </a:rPr>
                        <a:t>4 месяца</a:t>
                      </a:r>
                      <a:endParaRPr lang="ru-RU" sz="1400" dirty="0">
                        <a:effectLst/>
                        <a:latin typeface="Calibri"/>
                        <a:ea typeface="Times New Roman"/>
                        <a:cs typeface="Times New Roman"/>
                      </a:endParaRPr>
                    </a:p>
                  </a:txBody>
                  <a:tcPr marL="42598" marR="42598" marT="0" marB="0" anchor="ctr"/>
                </a:tc>
                <a:tc>
                  <a:txBody>
                    <a:bodyPr/>
                    <a:lstStyle/>
                    <a:p>
                      <a:pPr marL="466725" marR="298450" indent="180340" algn="just">
                        <a:lnSpc>
                          <a:spcPct val="115000"/>
                        </a:lnSpc>
                        <a:spcAft>
                          <a:spcPts val="0"/>
                        </a:spcAft>
                      </a:pPr>
                      <a:r>
                        <a:rPr lang="ru-RU" sz="1400" dirty="0">
                          <a:effectLst/>
                        </a:rPr>
                        <a:t>Свирель (аль-и-е-</a:t>
                      </a:r>
                      <a:r>
                        <a:rPr lang="ru-RU" sz="1400" dirty="0" err="1">
                          <a:effectLst/>
                        </a:rPr>
                        <a:t>лы</a:t>
                      </a:r>
                      <a:r>
                        <a:rPr lang="ru-RU" sz="1400" dirty="0">
                          <a:effectLst/>
                        </a:rPr>
                        <a:t>, </a:t>
                      </a:r>
                      <a:r>
                        <a:rPr lang="ru-RU" sz="1400" dirty="0" err="1">
                          <a:effectLst/>
                        </a:rPr>
                        <a:t>агы</a:t>
                      </a:r>
                      <a:r>
                        <a:rPr lang="ru-RU" sz="1400" dirty="0">
                          <a:effectLst/>
                        </a:rPr>
                        <a:t>-ап…).</a:t>
                      </a:r>
                      <a:endParaRPr lang="ru-RU" sz="1400" dirty="0">
                        <a:effectLst/>
                        <a:latin typeface="Calibri"/>
                        <a:ea typeface="Times New Roman"/>
                        <a:cs typeface="Times New Roman"/>
                      </a:endParaRPr>
                    </a:p>
                  </a:txBody>
                  <a:tcPr marL="42598" marR="42598" marT="0" marB="0" anchor="ctr"/>
                </a:tc>
              </a:tr>
              <a:tr h="399825">
                <a:tc>
                  <a:txBody>
                    <a:bodyPr/>
                    <a:lstStyle/>
                    <a:p>
                      <a:pPr marL="466725" marR="298450" indent="180340" algn="just">
                        <a:lnSpc>
                          <a:spcPct val="115000"/>
                        </a:lnSpc>
                        <a:spcAft>
                          <a:spcPts val="0"/>
                        </a:spcAft>
                      </a:pPr>
                      <a:r>
                        <a:rPr lang="ru-RU" sz="1400" dirty="0">
                          <a:effectLst/>
                        </a:rPr>
                        <a:t>8,5 месяцев</a:t>
                      </a:r>
                      <a:endParaRPr lang="ru-RU" sz="1400" dirty="0">
                        <a:effectLst/>
                        <a:latin typeface="Calibri"/>
                        <a:ea typeface="Times New Roman"/>
                        <a:cs typeface="Times New Roman"/>
                      </a:endParaRPr>
                    </a:p>
                  </a:txBody>
                  <a:tcPr marL="42598" marR="42598" marT="0" marB="0" anchor="ctr"/>
                </a:tc>
                <a:tc>
                  <a:txBody>
                    <a:bodyPr/>
                    <a:lstStyle/>
                    <a:p>
                      <a:pPr marL="466725" marR="298450" indent="180340" algn="just">
                        <a:lnSpc>
                          <a:spcPct val="115000"/>
                        </a:lnSpc>
                        <a:spcAft>
                          <a:spcPts val="0"/>
                        </a:spcAft>
                      </a:pPr>
                      <a:r>
                        <a:rPr lang="ru-RU" sz="1400" dirty="0">
                          <a:effectLst/>
                        </a:rPr>
                        <a:t>Лепет (слоги ба-ба, па-па).</a:t>
                      </a:r>
                      <a:endParaRPr lang="ru-RU" sz="1400" dirty="0">
                        <a:effectLst/>
                        <a:latin typeface="Calibri"/>
                        <a:ea typeface="Times New Roman"/>
                        <a:cs typeface="Times New Roman"/>
                      </a:endParaRPr>
                    </a:p>
                  </a:txBody>
                  <a:tcPr marL="42598" marR="42598" marT="0" marB="0" anchor="ctr"/>
                </a:tc>
              </a:tr>
              <a:tr h="605781">
                <a:tc>
                  <a:txBody>
                    <a:bodyPr/>
                    <a:lstStyle/>
                    <a:p>
                      <a:pPr marL="466725" marR="298450" indent="180340" algn="just">
                        <a:lnSpc>
                          <a:spcPct val="115000"/>
                        </a:lnSpc>
                        <a:spcAft>
                          <a:spcPts val="0"/>
                        </a:spcAft>
                      </a:pPr>
                      <a:r>
                        <a:rPr lang="ru-RU" sz="1400" dirty="0">
                          <a:effectLst/>
                        </a:rPr>
                        <a:t>8,5-9,5 месяцев</a:t>
                      </a:r>
                      <a:endParaRPr lang="ru-RU" sz="1400" dirty="0">
                        <a:effectLst/>
                        <a:latin typeface="Calibri"/>
                        <a:ea typeface="Times New Roman"/>
                        <a:cs typeface="Times New Roman"/>
                      </a:endParaRPr>
                    </a:p>
                  </a:txBody>
                  <a:tcPr marL="42598" marR="42598" marT="0" marB="0" anchor="ctr"/>
                </a:tc>
                <a:tc>
                  <a:txBody>
                    <a:bodyPr/>
                    <a:lstStyle/>
                    <a:p>
                      <a:pPr marL="466725" marR="298450" indent="180340" algn="just">
                        <a:lnSpc>
                          <a:spcPct val="115000"/>
                        </a:lnSpc>
                        <a:spcAft>
                          <a:spcPts val="0"/>
                        </a:spcAft>
                      </a:pPr>
                      <a:r>
                        <a:rPr lang="ru-RU" sz="1400" dirty="0">
                          <a:effectLst/>
                        </a:rPr>
                        <a:t>Модулированный лепет (слоги с разной интонацией ба?, ба!).</a:t>
                      </a:r>
                      <a:endParaRPr lang="ru-RU" sz="1400" dirty="0">
                        <a:effectLst/>
                        <a:latin typeface="Calibri"/>
                        <a:ea typeface="Times New Roman"/>
                        <a:cs typeface="Times New Roman"/>
                      </a:endParaRPr>
                    </a:p>
                  </a:txBody>
                  <a:tcPr marL="42598" marR="42598" marT="0" marB="0" anchor="ctr"/>
                </a:tc>
              </a:tr>
              <a:tr h="399825">
                <a:tc>
                  <a:txBody>
                    <a:bodyPr/>
                    <a:lstStyle/>
                    <a:p>
                      <a:pPr marL="466725" marR="298450" indent="180340" algn="just">
                        <a:lnSpc>
                          <a:spcPct val="115000"/>
                        </a:lnSpc>
                        <a:spcAft>
                          <a:spcPts val="0"/>
                        </a:spcAft>
                      </a:pPr>
                      <a:r>
                        <a:rPr lang="ru-RU" sz="1400" dirty="0">
                          <a:effectLst/>
                        </a:rPr>
                        <a:t>10 месяцев</a:t>
                      </a:r>
                      <a:endParaRPr lang="ru-RU" sz="1400" dirty="0">
                        <a:effectLst/>
                        <a:latin typeface="Calibri"/>
                        <a:ea typeface="Times New Roman"/>
                        <a:cs typeface="Times New Roman"/>
                      </a:endParaRPr>
                    </a:p>
                  </a:txBody>
                  <a:tcPr marL="42598" marR="42598" marT="0" marB="0" anchor="ctr"/>
                </a:tc>
                <a:tc>
                  <a:txBody>
                    <a:bodyPr/>
                    <a:lstStyle/>
                    <a:p>
                      <a:pPr marL="466725" marR="298450" indent="180340" algn="just">
                        <a:lnSpc>
                          <a:spcPct val="115000"/>
                        </a:lnSpc>
                        <a:spcAft>
                          <a:spcPts val="0"/>
                        </a:spcAft>
                      </a:pPr>
                      <a:r>
                        <a:rPr lang="ru-RU" sz="1400" dirty="0">
                          <a:effectLst/>
                        </a:rPr>
                        <a:t>30-40 (пассивный словарь).</a:t>
                      </a:r>
                      <a:endParaRPr lang="ru-RU" sz="1400" dirty="0">
                        <a:effectLst/>
                        <a:latin typeface="Calibri"/>
                        <a:ea typeface="Times New Roman"/>
                        <a:cs typeface="Times New Roman"/>
                      </a:endParaRPr>
                    </a:p>
                  </a:txBody>
                  <a:tcPr marL="42598" marR="42598" marT="0" marB="0" anchor="ctr"/>
                </a:tc>
              </a:tr>
              <a:tr h="605781">
                <a:tc>
                  <a:txBody>
                    <a:bodyPr/>
                    <a:lstStyle/>
                    <a:p>
                      <a:pPr marL="466725" marR="298450" indent="180340" algn="just">
                        <a:lnSpc>
                          <a:spcPct val="115000"/>
                        </a:lnSpc>
                        <a:spcAft>
                          <a:spcPts val="0"/>
                        </a:spcAft>
                      </a:pPr>
                      <a:r>
                        <a:rPr lang="ru-RU" sz="1400" dirty="0">
                          <a:effectLst/>
                        </a:rPr>
                        <a:t>1-1,6 года</a:t>
                      </a:r>
                      <a:endParaRPr lang="ru-RU" sz="1400" dirty="0">
                        <a:effectLst/>
                        <a:latin typeface="Calibri"/>
                        <a:ea typeface="Times New Roman"/>
                        <a:cs typeface="Times New Roman"/>
                      </a:endParaRPr>
                    </a:p>
                  </a:txBody>
                  <a:tcPr marL="42598" marR="42598" marT="0" marB="0" anchor="ctr"/>
                </a:tc>
                <a:tc>
                  <a:txBody>
                    <a:bodyPr/>
                    <a:lstStyle/>
                    <a:p>
                      <a:pPr marL="466725" marR="298450" indent="180340" algn="just">
                        <a:lnSpc>
                          <a:spcPct val="115000"/>
                        </a:lnSpc>
                        <a:spcAft>
                          <a:spcPts val="0"/>
                        </a:spcAft>
                      </a:pPr>
                      <a:r>
                        <a:rPr lang="ru-RU" sz="1400" dirty="0">
                          <a:effectLst/>
                        </a:rPr>
                        <a:t>30-40 (пассивный словарь); 8-15 (активный словарь).</a:t>
                      </a:r>
                      <a:endParaRPr lang="ru-RU" sz="1400" dirty="0">
                        <a:effectLst/>
                        <a:latin typeface="Calibri"/>
                        <a:ea typeface="Times New Roman"/>
                        <a:cs typeface="Times New Roman"/>
                      </a:endParaRPr>
                    </a:p>
                  </a:txBody>
                  <a:tcPr marL="42598" marR="42598" marT="0" marB="0" anchor="ctr"/>
                </a:tc>
              </a:tr>
              <a:tr h="381961">
                <a:tc>
                  <a:txBody>
                    <a:bodyPr/>
                    <a:lstStyle/>
                    <a:p>
                      <a:pPr marL="466725" marR="298450" indent="180340" algn="just">
                        <a:lnSpc>
                          <a:spcPct val="115000"/>
                        </a:lnSpc>
                        <a:spcAft>
                          <a:spcPts val="0"/>
                        </a:spcAft>
                      </a:pPr>
                      <a:r>
                        <a:rPr lang="ru-RU" sz="1400" dirty="0">
                          <a:effectLst/>
                        </a:rPr>
                        <a:t>2 года</a:t>
                      </a:r>
                      <a:endParaRPr lang="ru-RU" sz="1400" dirty="0">
                        <a:effectLst/>
                        <a:latin typeface="Calibri"/>
                        <a:ea typeface="Times New Roman"/>
                        <a:cs typeface="Times New Roman"/>
                      </a:endParaRPr>
                    </a:p>
                  </a:txBody>
                  <a:tcPr marL="42598" marR="42598" marT="0" marB="0" anchor="ctr"/>
                </a:tc>
                <a:tc>
                  <a:txBody>
                    <a:bodyPr/>
                    <a:lstStyle/>
                    <a:p>
                      <a:pPr marL="466725" marR="298450" indent="180340" algn="just">
                        <a:lnSpc>
                          <a:spcPct val="115000"/>
                        </a:lnSpc>
                        <a:spcAft>
                          <a:spcPts val="0"/>
                        </a:spcAft>
                      </a:pPr>
                      <a:r>
                        <a:rPr lang="ru-RU" sz="1400" dirty="0">
                          <a:effectLst/>
                        </a:rPr>
                        <a:t>200-300 (активный словарь).</a:t>
                      </a:r>
                      <a:endParaRPr lang="ru-RU" sz="1400" dirty="0">
                        <a:effectLst/>
                        <a:latin typeface="Calibri"/>
                        <a:ea typeface="Times New Roman"/>
                        <a:cs typeface="Times New Roman"/>
                      </a:endParaRPr>
                    </a:p>
                  </a:txBody>
                  <a:tcPr marL="42598" marR="42598" marT="0" marB="0" anchor="ctr"/>
                </a:tc>
              </a:tr>
            </a:tbl>
          </a:graphicData>
        </a:graphic>
      </p:graphicFrame>
    </p:spTree>
    <p:extLst>
      <p:ext uri="{BB962C8B-B14F-4D97-AF65-F5344CB8AC3E}">
        <p14:creationId xmlns="" xmlns:p14="http://schemas.microsoft.com/office/powerpoint/2010/main" val="283621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36912"/>
            <a:ext cx="8305800" cy="4743400"/>
          </a:xfrm>
        </p:spPr>
        <p:txBody>
          <a:bodyPr>
            <a:normAutofit fontScale="90000"/>
          </a:bodyPr>
          <a:lstStyle/>
          <a:p>
            <a:r>
              <a:rPr lang="ru-RU" sz="2900" b="1" dirty="0"/>
              <a:t>Приемы по развитию речи:</a:t>
            </a:r>
            <a:r>
              <a:rPr lang="ru-RU" sz="2900" dirty="0"/>
              <a:t/>
            </a:r>
            <a:br>
              <a:rPr lang="ru-RU" sz="2900" dirty="0"/>
            </a:br>
            <a:r>
              <a:rPr lang="ru-RU" sz="2900" dirty="0"/>
              <a:t>Показывать и называть предметы, находящиеся в комнате, задавать вопросы: Где собачка? Где часики? Собака лает: «</a:t>
            </a:r>
            <a:r>
              <a:rPr lang="ru-RU" sz="2900" dirty="0" err="1"/>
              <a:t>Ав</a:t>
            </a:r>
            <a:r>
              <a:rPr lang="ru-RU" sz="2900" dirty="0"/>
              <a:t>-гав», корова мычит «</a:t>
            </a:r>
            <a:r>
              <a:rPr lang="ru-RU" sz="2900" dirty="0" err="1"/>
              <a:t>Му</a:t>
            </a:r>
            <a:r>
              <a:rPr lang="ru-RU" sz="2900" dirty="0"/>
              <a:t>».</a:t>
            </a:r>
            <a:br>
              <a:rPr lang="ru-RU" sz="2900" dirty="0"/>
            </a:br>
            <a:r>
              <a:rPr lang="ru-RU" sz="2900" dirty="0"/>
              <a:t>Прятать игрушки на глазах у детей и спрашивать: Где игрушки? Вот заяц! Белка! </a:t>
            </a:r>
            <a:br>
              <a:rPr lang="ru-RU" sz="2900" dirty="0"/>
            </a:br>
            <a:r>
              <a:rPr lang="ru-RU" sz="2900" dirty="0"/>
              <a:t>Ладушки, </a:t>
            </a:r>
            <a:r>
              <a:rPr lang="ru-RU" sz="2900" dirty="0" err="1"/>
              <a:t>пестушки</a:t>
            </a:r>
            <a:r>
              <a:rPr lang="ru-RU" sz="2900" dirty="0"/>
              <a:t>, разные формы пальчиковых игр.</a:t>
            </a:r>
            <a:br>
              <a:rPr lang="ru-RU" sz="2900" dirty="0"/>
            </a:br>
            <a:r>
              <a:rPr lang="ru-RU" sz="2900" dirty="0"/>
              <a:t>Можно играть в прятки. На головку набросить платок. Где Вова? Вот он! Сам с собой играет.</a:t>
            </a:r>
            <a:br>
              <a:rPr lang="ru-RU" sz="2900" dirty="0"/>
            </a:br>
            <a:r>
              <a:rPr lang="ru-RU" sz="2900" dirty="0"/>
              <a:t>Должен понимать слово «</a:t>
            </a:r>
            <a:r>
              <a:rPr lang="ru-RU" sz="2900" b="1" dirty="0"/>
              <a:t>нельзя» с </a:t>
            </a:r>
            <a:r>
              <a:rPr lang="ru-RU" sz="2900" dirty="0"/>
              <a:t>10 месяцев. Но лишь в случае: забрать папины часы, но дать что-либо интересное взамен.</a:t>
            </a:r>
            <a:br>
              <a:rPr lang="ru-RU" sz="2900" dirty="0"/>
            </a:br>
            <a:r>
              <a:rPr lang="ru-RU" sz="2900" dirty="0"/>
              <a:t> </a:t>
            </a:r>
            <a:r>
              <a:rPr lang="ru-RU" dirty="0"/>
              <a:t/>
            </a:r>
            <a:br>
              <a:rPr lang="ru-RU" dirty="0"/>
            </a:br>
            <a:r>
              <a:rPr lang="ru-RU" dirty="0"/>
              <a:t> </a:t>
            </a:r>
            <a:br>
              <a:rPr lang="ru-RU" dirty="0"/>
            </a:br>
            <a:endParaRPr lang="ru-RU" dirty="0"/>
          </a:p>
        </p:txBody>
      </p:sp>
    </p:spTree>
    <p:extLst>
      <p:ext uri="{BB962C8B-B14F-4D97-AF65-F5344CB8AC3E}">
        <p14:creationId xmlns="" xmlns:p14="http://schemas.microsoft.com/office/powerpoint/2010/main" val="2272562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212976"/>
            <a:ext cx="8305800" cy="2880320"/>
          </a:xfrm>
        </p:spPr>
        <p:txBody>
          <a:bodyPr>
            <a:normAutofit fontScale="90000"/>
          </a:bodyPr>
          <a:lstStyle/>
          <a:p>
            <a:r>
              <a:rPr lang="ru-RU" sz="3600" dirty="0"/>
              <a:t> </a:t>
            </a:r>
            <a:br>
              <a:rPr lang="ru-RU" sz="3600" dirty="0"/>
            </a:br>
            <a:r>
              <a:rPr lang="ru-RU" sz="3600" b="1" dirty="0"/>
              <a:t>Ознакомление детей с окружающим. Развитие словаря.</a:t>
            </a:r>
            <a:r>
              <a:rPr lang="ru-RU" sz="3600" dirty="0"/>
              <a:t/>
            </a:r>
            <a:br>
              <a:rPr lang="ru-RU" sz="3600" dirty="0"/>
            </a:br>
            <a:r>
              <a:rPr lang="ru-RU" sz="3600" dirty="0"/>
              <a:t>Значение словарной работы детей дошкольного возраста.</a:t>
            </a:r>
            <a:br>
              <a:rPr lang="ru-RU" sz="3600" dirty="0"/>
            </a:br>
            <a:r>
              <a:rPr lang="ru-RU" sz="3600" dirty="0"/>
              <a:t>Особенности усвоения словаря детьми дошкольного возраста.</a:t>
            </a:r>
            <a:br>
              <a:rPr lang="ru-RU" sz="3600" dirty="0"/>
            </a:br>
            <a:r>
              <a:rPr lang="ru-RU" sz="3600" dirty="0"/>
              <a:t>Задачи по словарной работе.</a:t>
            </a:r>
            <a:br>
              <a:rPr lang="ru-RU" sz="3600" dirty="0"/>
            </a:br>
            <a:r>
              <a:rPr lang="ru-RU" sz="3600" dirty="0"/>
              <a:t>Виды занятий по ознакомлению детей с окружающим и развитию словаря.</a:t>
            </a:r>
            <a:r>
              <a:rPr lang="ru-RU" dirty="0"/>
              <a:t/>
            </a:r>
            <a:br>
              <a:rPr lang="ru-RU" dirty="0"/>
            </a:br>
            <a:endParaRPr lang="ru-RU" dirty="0"/>
          </a:p>
        </p:txBody>
      </p:sp>
    </p:spTree>
    <p:extLst>
      <p:ext uri="{BB962C8B-B14F-4D97-AF65-F5344CB8AC3E}">
        <p14:creationId xmlns="" xmlns:p14="http://schemas.microsoft.com/office/powerpoint/2010/main" val="2074427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013176"/>
            <a:ext cx="8305800" cy="1143000"/>
          </a:xfrm>
        </p:spPr>
        <p:txBody>
          <a:bodyPr>
            <a:noAutofit/>
          </a:bodyPr>
          <a:lstStyle/>
          <a:p>
            <a:r>
              <a:rPr lang="ru-RU" sz="2800" b="1" dirty="0"/>
              <a:t>Значение:</a:t>
            </a:r>
            <a:r>
              <a:rPr lang="ru-RU" sz="2800" dirty="0"/>
              <a:t/>
            </a:r>
            <a:br>
              <a:rPr lang="ru-RU" sz="2800" dirty="0"/>
            </a:br>
            <a:r>
              <a:rPr lang="ru-RU" sz="2800" dirty="0"/>
              <a:t>Словарная работа – это планомерное расширение активного словаря для детей за счет незнакомых или трудных для них слов через расширение окружающего.</a:t>
            </a:r>
            <a:br>
              <a:rPr lang="ru-RU" sz="2800" dirty="0"/>
            </a:br>
            <a:r>
              <a:rPr lang="ru-RU" sz="2800" b="1" dirty="0"/>
              <a:t>Например, ручей: </a:t>
            </a:r>
            <a:r>
              <a:rPr lang="ru-RU" sz="2800" dirty="0"/>
              <a:t>чистый, голубой, разговорчивый, серебристый, быстрый, лучистый, звонкий, прозрачный, освежающий, бурлящий, журчащий, холодный.</a:t>
            </a:r>
            <a:br>
              <a:rPr lang="ru-RU" sz="2800" dirty="0"/>
            </a:br>
            <a:r>
              <a:rPr lang="ru-RU" sz="2800" b="1" dirty="0"/>
              <a:t>Осень: </a:t>
            </a:r>
            <a:r>
              <a:rPr lang="ru-RU" sz="2800" dirty="0"/>
              <a:t>золотая, поздняя, ранняя, пестрая, теплая, хмурая, холодная, радостная, багряная, солнечная, дождливая, ситцевая.</a:t>
            </a:r>
          </a:p>
        </p:txBody>
      </p:sp>
    </p:spTree>
    <p:extLst>
      <p:ext uri="{BB962C8B-B14F-4D97-AF65-F5344CB8AC3E}">
        <p14:creationId xmlns="" xmlns:p14="http://schemas.microsoft.com/office/powerpoint/2010/main" val="74229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301208"/>
            <a:ext cx="8305800" cy="1143000"/>
          </a:xfrm>
        </p:spPr>
        <p:txBody>
          <a:bodyPr>
            <a:normAutofit fontScale="90000"/>
          </a:bodyPr>
          <a:lstStyle/>
          <a:p>
            <a:r>
              <a:rPr lang="ru-RU" sz="2700" dirty="0"/>
              <a:t> </a:t>
            </a:r>
            <a:br>
              <a:rPr lang="ru-RU" sz="2700" dirty="0"/>
            </a:br>
            <a:r>
              <a:rPr lang="ru-RU" sz="2700" b="1" dirty="0"/>
              <a:t>Особенности усвоения словаря детьми дошкольного возраста:</a:t>
            </a:r>
            <a:r>
              <a:rPr lang="ru-RU" sz="2700" dirty="0"/>
              <a:t/>
            </a:r>
            <a:br>
              <a:rPr lang="ru-RU" sz="2700" dirty="0"/>
            </a:br>
            <a:r>
              <a:rPr lang="ru-RU" sz="2700" dirty="0"/>
              <a:t>	1. В силу наглядно-действенного, наглядно-образного характера мышления ребенок овладевает названиями наглядно-представляемых или доступных его деятельности групп предметов, явлений, свойств, которые отражены в мозгу ребенка достаточно хорошо.</a:t>
            </a:r>
            <a:br>
              <a:rPr lang="ru-RU" sz="2700" dirty="0"/>
            </a:br>
            <a:r>
              <a:rPr lang="ru-RU" sz="2700" dirty="0"/>
              <a:t>	2. Постепенно овладением значения смысловым содержанием слова. Поначалу ребенок относит слово к отдельному предмету, явлению, такое слово не будет являться общением.</a:t>
            </a:r>
            <a:br>
              <a:rPr lang="ru-RU" sz="2700" dirty="0"/>
            </a:br>
            <a:r>
              <a:rPr lang="ru-RU" sz="2700" dirty="0"/>
              <a:t>	3. Словарь ребенка значительно меньше, чем у взрослого.</a:t>
            </a:r>
            <a:r>
              <a:rPr lang="ru-RU" sz="3100" dirty="0"/>
              <a:t/>
            </a:r>
            <a:br>
              <a:rPr lang="ru-RU" sz="3100" dirty="0"/>
            </a:br>
            <a:endParaRPr lang="ru-RU" sz="3100" dirty="0"/>
          </a:p>
        </p:txBody>
      </p:sp>
    </p:spTree>
    <p:extLst>
      <p:ext uri="{BB962C8B-B14F-4D97-AF65-F5344CB8AC3E}">
        <p14:creationId xmlns="" xmlns:p14="http://schemas.microsoft.com/office/powerpoint/2010/main" val="962291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852936"/>
            <a:ext cx="8305800" cy="3096344"/>
          </a:xfrm>
        </p:spPr>
        <p:txBody>
          <a:bodyPr>
            <a:noAutofit/>
          </a:bodyPr>
          <a:lstStyle/>
          <a:p>
            <a:r>
              <a:rPr lang="ru-RU" sz="1800" b="1" dirty="0"/>
              <a:t>Задачи по развитию словаря:</a:t>
            </a:r>
            <a:r>
              <a:rPr lang="ru-RU" sz="1800" dirty="0"/>
              <a:t/>
            </a:r>
            <a:br>
              <a:rPr lang="ru-RU" sz="1800" dirty="0"/>
            </a:br>
            <a:r>
              <a:rPr lang="ru-RU" sz="1800" dirty="0"/>
              <a:t> </a:t>
            </a:r>
            <a:br>
              <a:rPr lang="ru-RU" sz="1800" dirty="0"/>
            </a:br>
            <a:r>
              <a:rPr lang="ru-RU" sz="1800" dirty="0"/>
              <a:t>1. Обогащение словаря из ознакомления с окружающим.</a:t>
            </a:r>
            <a:br>
              <a:rPr lang="ru-RU" sz="1800" dirty="0"/>
            </a:br>
            <a:r>
              <a:rPr lang="ru-RU" sz="1800" dirty="0"/>
              <a:t>2. Активизация словаря.</a:t>
            </a:r>
            <a:br>
              <a:rPr lang="ru-RU" sz="1800" dirty="0"/>
            </a:br>
            <a:r>
              <a:rPr lang="ru-RU" sz="1800" dirty="0"/>
              <a:t>3. Закрепление, уточнение словаря.</a:t>
            </a:r>
            <a:br>
              <a:rPr lang="ru-RU" sz="1800" dirty="0"/>
            </a:br>
            <a:r>
              <a:rPr lang="ru-RU" sz="1800" dirty="0"/>
              <a:t>	Для реализации данных задач педагог использует различные игры, например: «Придумай слово»:</a:t>
            </a:r>
            <a:br>
              <a:rPr lang="ru-RU" sz="1800" dirty="0"/>
            </a:br>
            <a:r>
              <a:rPr lang="ru-RU" sz="1800" dirty="0"/>
              <a:t>	То, что делает человек (спит, прыгает, работает).</a:t>
            </a:r>
            <a:br>
              <a:rPr lang="ru-RU" sz="1800" dirty="0"/>
            </a:br>
            <a:r>
              <a:rPr lang="ru-RU" sz="1800" dirty="0"/>
              <a:t>	Что можно шить? (платья, одежду).</a:t>
            </a:r>
            <a:br>
              <a:rPr lang="ru-RU" sz="1800" dirty="0"/>
            </a:br>
            <a:r>
              <a:rPr lang="ru-RU" sz="1800" dirty="0"/>
              <a:t>		Штопать? (носки, одежду).</a:t>
            </a:r>
            <a:br>
              <a:rPr lang="ru-RU" sz="1800" dirty="0"/>
            </a:br>
            <a:r>
              <a:rPr lang="ru-RU" sz="1800" dirty="0"/>
              <a:t>		Мерить? (обувь, одежду, шляпу).</a:t>
            </a:r>
            <a:br>
              <a:rPr lang="ru-RU" sz="1800" dirty="0"/>
            </a:br>
            <a:r>
              <a:rPr lang="ru-RU" sz="1800" dirty="0"/>
              <a:t>		Двигать? (стол, стул).</a:t>
            </a:r>
            <a:br>
              <a:rPr lang="ru-RU" sz="1800" dirty="0"/>
            </a:br>
            <a:r>
              <a:rPr lang="ru-RU" sz="1800" dirty="0"/>
              <a:t>	Что бывает круглым? (мяч, шар).</a:t>
            </a:r>
            <a:br>
              <a:rPr lang="ru-RU" sz="1800" dirty="0"/>
            </a:br>
            <a:r>
              <a:rPr lang="ru-RU" sz="1800" dirty="0"/>
              <a:t>	Что бывает низким? (стул, кровать). </a:t>
            </a:r>
            <a:br>
              <a:rPr lang="ru-RU" sz="1800" dirty="0"/>
            </a:br>
            <a:r>
              <a:rPr lang="ru-RU" sz="1800" dirty="0"/>
              <a:t>	Что бывает высоким? (шкаф, рост).</a:t>
            </a:r>
            <a:br>
              <a:rPr lang="ru-RU" sz="1800" dirty="0"/>
            </a:br>
            <a:r>
              <a:rPr lang="ru-RU" sz="1800" dirty="0"/>
              <a:t>Веселый (какой?) – добрый, искрящиеся глаза.</a:t>
            </a:r>
            <a:br>
              <a:rPr lang="ru-RU" sz="1800" dirty="0"/>
            </a:br>
            <a:r>
              <a:rPr lang="ru-RU" sz="1800" dirty="0"/>
              <a:t>Грустный (какой?) – печальные глаза, опущенные уголки рта.</a:t>
            </a:r>
          </a:p>
        </p:txBody>
      </p:sp>
    </p:spTree>
    <p:extLst>
      <p:ext uri="{BB962C8B-B14F-4D97-AF65-F5344CB8AC3E}">
        <p14:creationId xmlns="" xmlns:p14="http://schemas.microsoft.com/office/powerpoint/2010/main" val="2014524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5357826"/>
            <a:ext cx="8591552" cy="1143000"/>
          </a:xfrm>
        </p:spPr>
        <p:txBody>
          <a:bodyPr>
            <a:normAutofit fontScale="90000"/>
          </a:bodyPr>
          <a:lstStyle/>
          <a:p>
            <a:r>
              <a:rPr lang="ru-RU" b="1" dirty="0" smtClean="0"/>
              <a:t> </a:t>
            </a:r>
            <a:r>
              <a:rPr lang="ru-RU" sz="2200" dirty="0" smtClean="0"/>
              <a:t/>
            </a:r>
            <a:br>
              <a:rPr lang="ru-RU" sz="2200" dirty="0" smtClean="0"/>
            </a:br>
            <a:r>
              <a:rPr lang="ru-RU" sz="2200" b="1" dirty="0" smtClean="0"/>
              <a:t>Виды занятий:</a:t>
            </a:r>
            <a:r>
              <a:rPr lang="ru-RU" sz="2200" dirty="0" smtClean="0"/>
              <a:t/>
            </a:r>
            <a:br>
              <a:rPr lang="ru-RU" sz="2200" dirty="0" smtClean="0"/>
            </a:br>
            <a:r>
              <a:rPr lang="ru-RU" sz="2200" dirty="0" smtClean="0"/>
              <a:t>Наблюдения за трудом взрослых, животными, за растениями, детьми.</a:t>
            </a:r>
            <a:br>
              <a:rPr lang="ru-RU" sz="2200" dirty="0" smtClean="0"/>
            </a:br>
            <a:r>
              <a:rPr lang="ru-RU" sz="2200" dirty="0" smtClean="0"/>
              <a:t>Экскурсия (могут быть прогулки) в природу, общественное место (парикмахерская, мастерская художника).</a:t>
            </a:r>
            <a:br>
              <a:rPr lang="ru-RU" sz="2200" dirty="0" smtClean="0"/>
            </a:br>
            <a:r>
              <a:rPr lang="ru-RU" sz="2200" dirty="0" smtClean="0"/>
              <a:t>Рассматривание картины.</a:t>
            </a:r>
            <a:br>
              <a:rPr lang="ru-RU" sz="2200" dirty="0" smtClean="0"/>
            </a:br>
            <a:r>
              <a:rPr lang="ru-RU" sz="2200" dirty="0" smtClean="0"/>
              <a:t>Рассматривание предметов.</a:t>
            </a:r>
            <a:br>
              <a:rPr lang="ru-RU" sz="2200" dirty="0" smtClean="0"/>
            </a:br>
            <a:r>
              <a:rPr lang="ru-RU" sz="2200" dirty="0" smtClean="0"/>
              <a:t>Загадывание загадок.</a:t>
            </a:r>
            <a:br>
              <a:rPr lang="ru-RU" sz="2200" dirty="0" smtClean="0"/>
            </a:br>
            <a:r>
              <a:rPr lang="ru-RU" sz="2200" dirty="0" smtClean="0"/>
              <a:t>Круги по тематике развития речи:</a:t>
            </a:r>
            <a:br>
              <a:rPr lang="ru-RU" sz="2200" dirty="0" smtClean="0"/>
            </a:br>
            <a:r>
              <a:rPr lang="ru-RU" sz="2200" dirty="0" smtClean="0"/>
              <a:t>- пальчиковые игры;</a:t>
            </a:r>
            <a:br>
              <a:rPr lang="ru-RU" sz="2200" dirty="0" smtClean="0"/>
            </a:br>
            <a:r>
              <a:rPr lang="ru-RU" sz="2200" dirty="0" smtClean="0"/>
              <a:t>- </a:t>
            </a:r>
            <a:r>
              <a:rPr lang="ru-RU" sz="2200" dirty="0" err="1" smtClean="0"/>
              <a:t>стихоритмика</a:t>
            </a:r>
            <a:r>
              <a:rPr lang="ru-RU" sz="2200" dirty="0" smtClean="0"/>
              <a:t> (разучивание стихов с движением рук, ног, пальце</a:t>
            </a:r>
            <a:r>
              <a:rPr lang="ru-RU" sz="2700" dirty="0" smtClean="0"/>
              <a:t>в, тела, глаз, головы);</a:t>
            </a:r>
            <a:br>
              <a:rPr lang="ru-RU" sz="2700" dirty="0" smtClean="0"/>
            </a:br>
            <a:r>
              <a:rPr lang="ru-RU" sz="2700" dirty="0" smtClean="0"/>
              <a:t>- артикуляционная гимнастика;</a:t>
            </a:r>
            <a:br>
              <a:rPr lang="ru-RU" sz="2700" dirty="0" smtClean="0"/>
            </a:br>
            <a:r>
              <a:rPr lang="ru-RU" sz="2700" dirty="0" smtClean="0"/>
              <a:t>- звуковые игры;</a:t>
            </a:r>
            <a:br>
              <a:rPr lang="ru-RU" sz="2700" dirty="0" smtClean="0"/>
            </a:br>
            <a:r>
              <a:rPr lang="ru-RU" sz="2700" dirty="0" smtClean="0"/>
              <a:t>- дыхательная гимнастика.</a:t>
            </a:r>
            <a:r>
              <a:rPr lang="ru-RU" dirty="0" smtClean="0"/>
              <a:t/>
            </a:r>
            <a:br>
              <a:rPr lang="ru-RU" dirty="0" smtClean="0"/>
            </a:b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786322"/>
            <a:ext cx="8305800" cy="1143000"/>
          </a:xfrm>
        </p:spPr>
        <p:txBody>
          <a:bodyPr>
            <a:normAutofit fontScale="90000"/>
          </a:bodyPr>
          <a:lstStyle/>
          <a:p>
            <a:r>
              <a:rPr lang="ru-RU" sz="3100" b="1" dirty="0" smtClean="0"/>
              <a:t>Экскурсия</a:t>
            </a:r>
            <a:r>
              <a:rPr lang="ru-RU" sz="3100" dirty="0" smtClean="0"/>
              <a:t/>
            </a:r>
            <a:br>
              <a:rPr lang="ru-RU" sz="3100" dirty="0" smtClean="0"/>
            </a:br>
            <a:r>
              <a:rPr lang="ru-RU" sz="3100" dirty="0" smtClean="0"/>
              <a:t>Значение экскурсии в ознакомлении детей с окружающим.</a:t>
            </a:r>
            <a:br>
              <a:rPr lang="ru-RU" sz="3100" dirty="0" smtClean="0"/>
            </a:br>
            <a:r>
              <a:rPr lang="ru-RU" sz="3100" dirty="0" smtClean="0"/>
              <a:t>Подготовка педагога и детей к экскурсии.</a:t>
            </a:r>
            <a:br>
              <a:rPr lang="ru-RU" sz="3100" dirty="0" smtClean="0"/>
            </a:br>
            <a:r>
              <a:rPr lang="ru-RU" sz="3100" dirty="0" smtClean="0"/>
              <a:t>Методика проведения экскурсии.</a:t>
            </a:r>
            <a:br>
              <a:rPr lang="ru-RU" sz="3100" dirty="0" smtClean="0"/>
            </a:br>
            <a:r>
              <a:rPr lang="ru-RU" sz="3100" dirty="0" smtClean="0"/>
              <a:t> 	    </a:t>
            </a:r>
            <a:r>
              <a:rPr lang="ru-RU" sz="3100" i="1" dirty="0" smtClean="0"/>
              <a:t>Первая цель экскурсии</a:t>
            </a:r>
            <a:r>
              <a:rPr lang="ru-RU" sz="3100" dirty="0" smtClean="0"/>
              <a:t> – развитие  восприятия.</a:t>
            </a:r>
            <a:br>
              <a:rPr lang="ru-RU" sz="3100" dirty="0" smtClean="0"/>
            </a:br>
            <a:r>
              <a:rPr lang="ru-RU" sz="3100" dirty="0" smtClean="0"/>
              <a:t>	     </a:t>
            </a:r>
            <a:r>
              <a:rPr lang="ru-RU" sz="3100" i="1" dirty="0" smtClean="0"/>
              <a:t>Вторая цель экскурсии</a:t>
            </a:r>
            <a:r>
              <a:rPr lang="ru-RU" sz="3100" dirty="0" smtClean="0"/>
              <a:t> – это отражение окружающего мира в речи детей.</a:t>
            </a:r>
            <a:r>
              <a:rPr lang="ru-RU" dirty="0" smtClean="0"/>
              <a:t/>
            </a:r>
            <a:br>
              <a:rPr lang="ru-RU" dirty="0" smtClean="0"/>
            </a:b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572008"/>
            <a:ext cx="8305800" cy="1143000"/>
          </a:xfrm>
        </p:spPr>
        <p:txBody>
          <a:bodyPr>
            <a:normAutofit fontScale="90000"/>
          </a:bodyPr>
          <a:lstStyle/>
          <a:p>
            <a:r>
              <a:rPr lang="ru-RU" sz="3600" b="1" dirty="0" smtClean="0"/>
              <a:t>Значение экскурсии:</a:t>
            </a:r>
            <a:r>
              <a:rPr lang="ru-RU" sz="3600" dirty="0" smtClean="0"/>
              <a:t/>
            </a:r>
            <a:br>
              <a:rPr lang="ru-RU" sz="3600" dirty="0" smtClean="0"/>
            </a:br>
            <a:r>
              <a:rPr lang="ru-RU" sz="3600" dirty="0" smtClean="0"/>
              <a:t>Развитие эстетических чувств.</a:t>
            </a:r>
            <a:br>
              <a:rPr lang="ru-RU" sz="3600" dirty="0" smtClean="0"/>
            </a:br>
            <a:r>
              <a:rPr lang="ru-RU" sz="3600" dirty="0" smtClean="0"/>
              <a:t>Физическое развитие детей.</a:t>
            </a:r>
            <a:br>
              <a:rPr lang="ru-RU" sz="3600" dirty="0" smtClean="0"/>
            </a:br>
            <a:r>
              <a:rPr lang="ru-RU" sz="3600" dirty="0" smtClean="0"/>
              <a:t>Возникновение интереса.</a:t>
            </a:r>
            <a:br>
              <a:rPr lang="ru-RU" sz="3600" dirty="0" smtClean="0"/>
            </a:br>
            <a:r>
              <a:rPr lang="ru-RU" sz="3600" dirty="0" smtClean="0"/>
              <a:t>Обогащение словаря.</a:t>
            </a:r>
            <a:br>
              <a:rPr lang="ru-RU" sz="3600" dirty="0" smtClean="0"/>
            </a:br>
            <a:r>
              <a:rPr lang="ru-RU" sz="3600" dirty="0" smtClean="0"/>
              <a:t>Формирование  грамматического строя речи и культуры речевого общения.</a:t>
            </a:r>
            <a:r>
              <a:rPr lang="ru-RU" dirty="0" smtClean="0"/>
              <a:t/>
            </a:r>
            <a:br>
              <a:rPr lang="ru-RU"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5101176"/>
          </a:xfrm>
        </p:spPr>
        <p:txBody>
          <a:bodyPr>
            <a:noAutofit/>
          </a:bodyPr>
          <a:lstStyle/>
          <a:p>
            <a:r>
              <a:rPr lang="ru-RU" sz="2400" b="1" dirty="0" smtClean="0"/>
              <a:t>Три направления совершенствования содержания и методов обучения языку:</a:t>
            </a:r>
            <a:r>
              <a:rPr lang="ru-RU" sz="2400" dirty="0" smtClean="0"/>
              <a:t/>
            </a:r>
            <a:br>
              <a:rPr lang="ru-RU" sz="2400" dirty="0" smtClean="0"/>
            </a:br>
            <a:r>
              <a:rPr lang="ru-RU" sz="2400" dirty="0" smtClean="0"/>
              <a:t>1. Структурное.</a:t>
            </a:r>
            <a:br>
              <a:rPr lang="ru-RU" sz="2400" dirty="0" smtClean="0"/>
            </a:br>
            <a:r>
              <a:rPr lang="ru-RU" sz="2400" dirty="0" smtClean="0"/>
              <a:t>Формирование разных структурных уровней системы языка – фонетического, лексического, грамматического.</a:t>
            </a:r>
            <a:br>
              <a:rPr lang="ru-RU" sz="2400" dirty="0" smtClean="0"/>
            </a:br>
            <a:r>
              <a:rPr lang="ru-RU" sz="2400" dirty="0" smtClean="0"/>
              <a:t>2. Функциональное.</a:t>
            </a:r>
            <a:br>
              <a:rPr lang="ru-RU" sz="2400" dirty="0" smtClean="0"/>
            </a:br>
            <a:r>
              <a:rPr lang="ru-RU" sz="2400" dirty="0" smtClean="0"/>
              <a:t>Формирование навыков владения языком в его коммуникативной функции: развитие связанной речи, развитие речевого общения.</a:t>
            </a:r>
            <a:br>
              <a:rPr lang="ru-RU" sz="2400" dirty="0" smtClean="0"/>
            </a:br>
            <a:r>
              <a:rPr lang="ru-RU" sz="2400" dirty="0" smtClean="0"/>
              <a:t>3. Когнитивное.</a:t>
            </a:r>
            <a:br>
              <a:rPr lang="ru-RU" sz="2400" dirty="0" smtClean="0"/>
            </a:br>
            <a:r>
              <a:rPr lang="ru-RU" sz="2400" dirty="0" smtClean="0"/>
              <a:t>Познавательное (формирование способности к элементарному осознанию языковых и речевых явлений).</a:t>
            </a:r>
            <a:br>
              <a:rPr lang="ru-RU" sz="2400" dirty="0" smtClean="0"/>
            </a:br>
            <a:endParaRPr lang="ru-RU"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357694"/>
            <a:ext cx="8305800" cy="1143000"/>
          </a:xfrm>
        </p:spPr>
        <p:txBody>
          <a:bodyPr>
            <a:normAutofit fontScale="90000"/>
          </a:bodyPr>
          <a:lstStyle/>
          <a:p>
            <a:r>
              <a:rPr lang="ru-RU" sz="4000" b="1" dirty="0" smtClean="0"/>
              <a:t>Отбор сведений об окружающем, с учетом:</a:t>
            </a:r>
            <a:r>
              <a:rPr lang="ru-RU" sz="4000" dirty="0" smtClean="0"/>
              <a:t/>
            </a:r>
            <a:br>
              <a:rPr lang="ru-RU" sz="4000" dirty="0" smtClean="0"/>
            </a:br>
            <a:r>
              <a:rPr lang="ru-RU" sz="4000" dirty="0" smtClean="0"/>
              <a:t>Научная достоверность</a:t>
            </a:r>
            <a:br>
              <a:rPr lang="ru-RU" sz="4000" dirty="0" smtClean="0"/>
            </a:br>
            <a:r>
              <a:rPr lang="ru-RU" sz="4000" dirty="0" smtClean="0"/>
              <a:t>Систематичность</a:t>
            </a:r>
            <a:br>
              <a:rPr lang="ru-RU" sz="4000" dirty="0" smtClean="0"/>
            </a:br>
            <a:r>
              <a:rPr lang="ru-RU" sz="4000" dirty="0" smtClean="0"/>
              <a:t>Доступность</a:t>
            </a:r>
            <a:br>
              <a:rPr lang="ru-RU" sz="4000" dirty="0" smtClean="0"/>
            </a:br>
            <a:r>
              <a:rPr lang="ru-RU" sz="4000" dirty="0" smtClean="0"/>
              <a:t>Конкретность знаний</a:t>
            </a:r>
            <a:br>
              <a:rPr lang="ru-RU" sz="4000" dirty="0" smtClean="0"/>
            </a:br>
            <a:r>
              <a:rPr lang="ru-RU" sz="4000" dirty="0" smtClean="0"/>
              <a:t>Воспитывающий характер знаний.</a:t>
            </a:r>
            <a:r>
              <a:rPr lang="ru-RU" dirty="0" smtClean="0"/>
              <a:t/>
            </a:r>
            <a:br>
              <a:rPr lang="ru-RU" dirty="0" smtClean="0"/>
            </a:b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14818"/>
            <a:ext cx="8305800" cy="1143000"/>
          </a:xfrm>
        </p:spPr>
        <p:txBody>
          <a:bodyPr>
            <a:normAutofit fontScale="90000"/>
          </a:bodyPr>
          <a:lstStyle/>
          <a:p>
            <a:r>
              <a:rPr lang="ru-RU" sz="3200" b="1" dirty="0" smtClean="0"/>
              <a:t>Маленьким детям</a:t>
            </a:r>
            <a:r>
              <a:rPr lang="ru-RU" sz="3200" dirty="0" smtClean="0"/>
              <a:t>: организовать специальные занятия-экскурсии по групповой комнате с наблюдением (что в комнате, на площадке).</a:t>
            </a:r>
            <a:br>
              <a:rPr lang="ru-RU" sz="3200" dirty="0" smtClean="0"/>
            </a:br>
            <a:r>
              <a:rPr lang="ru-RU" sz="3200" dirty="0" smtClean="0"/>
              <a:t>	</a:t>
            </a:r>
            <a:r>
              <a:rPr lang="ru-RU" sz="3200" u="sng" dirty="0" smtClean="0"/>
              <a:t>Ведущий метод – </a:t>
            </a:r>
            <a:r>
              <a:rPr lang="ru-RU" sz="3200" dirty="0" smtClean="0"/>
              <a:t>наблюдение. </a:t>
            </a:r>
            <a:br>
              <a:rPr lang="ru-RU" sz="3200" dirty="0" smtClean="0"/>
            </a:br>
            <a:r>
              <a:rPr lang="ru-RU" sz="3200" dirty="0" smtClean="0"/>
              <a:t>	Цель его: определить кто, что это? Каков объект? Каковы его основные качества?</a:t>
            </a:r>
            <a:br>
              <a:rPr lang="ru-RU" sz="3200" dirty="0" smtClean="0"/>
            </a:br>
            <a:r>
              <a:rPr lang="ru-RU" sz="3200" dirty="0" smtClean="0"/>
              <a:t>	Проявление: взаимодействия с окружающими, знакомят с профессиями (дворник, няня, повар).</a:t>
            </a:r>
            <a:br>
              <a:rPr lang="ru-RU" sz="3200" dirty="0" smtClean="0"/>
            </a:br>
            <a:endParaRPr lang="ru-RU" sz="3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000504"/>
            <a:ext cx="8305800" cy="1143000"/>
          </a:xfrm>
        </p:spPr>
        <p:txBody>
          <a:bodyPr>
            <a:normAutofit fontScale="90000"/>
          </a:bodyPr>
          <a:lstStyle/>
          <a:p>
            <a:r>
              <a:rPr lang="ru-RU" sz="2900" b="1" dirty="0" smtClean="0"/>
              <a:t>Для старших детей 4-5 лет</a:t>
            </a:r>
            <a:r>
              <a:rPr lang="ru-RU" sz="2900" dirty="0" smtClean="0"/>
              <a:t> педагог решает задачи словарной работы:</a:t>
            </a:r>
            <a:br>
              <a:rPr lang="ru-RU" sz="2900" dirty="0" smtClean="0"/>
            </a:br>
            <a:r>
              <a:rPr lang="ru-RU" sz="2900" dirty="0" smtClean="0"/>
              <a:t>- вводит новые слова в активный словарь детей;</a:t>
            </a:r>
            <a:br>
              <a:rPr lang="ru-RU" sz="2900" dirty="0" smtClean="0"/>
            </a:br>
            <a:r>
              <a:rPr lang="ru-RU" sz="2900" dirty="0" smtClean="0"/>
              <a:t>- закрепляет известные;</a:t>
            </a:r>
            <a:br>
              <a:rPr lang="ru-RU" sz="2900" dirty="0" smtClean="0"/>
            </a:br>
            <a:r>
              <a:rPr lang="ru-RU" sz="2900" dirty="0" smtClean="0"/>
              <a:t>- знакомит с оттенками слова.</a:t>
            </a:r>
            <a:br>
              <a:rPr lang="ru-RU" sz="2900" dirty="0" smtClean="0"/>
            </a:br>
            <a:r>
              <a:rPr lang="ru-RU" sz="2900" dirty="0" smtClean="0"/>
              <a:t>Например, в кафе (пункт питания, там можно поесть сладкое, фрукты, а можно хорошо поесть: первое, второе блюда).</a:t>
            </a:r>
            <a:r>
              <a:rPr lang="ru-RU" dirty="0" smtClean="0"/>
              <a:t/>
            </a:r>
            <a:br>
              <a:rPr lang="ru-RU" dirty="0" smtClean="0"/>
            </a:b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4286256"/>
            <a:ext cx="8305800" cy="1143000"/>
          </a:xfrm>
        </p:spPr>
        <p:txBody>
          <a:bodyPr>
            <a:normAutofit fontScale="90000"/>
          </a:bodyPr>
          <a:lstStyle/>
          <a:p>
            <a:r>
              <a:rPr lang="ru-RU" sz="3100" b="1" dirty="0" smtClean="0"/>
              <a:t>Старшим детям дошкольникам 6-7 лет </a:t>
            </a:r>
            <a:r>
              <a:rPr lang="ru-RU" sz="3100" dirty="0" smtClean="0"/>
              <a:t>дается более глубокое представление о предметах и явлениях, более глубокое погружение, например, в кафе (есть кафе, где можно только поесть; а есть кафе, где можно не только поесть, но и развлечься: есть игровые программы на базе кафе, есть игровые уголки).</a:t>
            </a:r>
            <a:r>
              <a:rPr lang="ru-RU" dirty="0" smtClean="0"/>
              <a:t/>
            </a:r>
            <a:br>
              <a:rPr lang="ru-RU" dirty="0" smtClean="0"/>
            </a:b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4572008"/>
            <a:ext cx="8305800" cy="1143000"/>
          </a:xfrm>
        </p:spPr>
        <p:txBody>
          <a:bodyPr>
            <a:normAutofit fontScale="90000"/>
          </a:bodyPr>
          <a:lstStyle/>
          <a:p>
            <a:r>
              <a:rPr lang="ru-RU" sz="3100" b="1" dirty="0" smtClean="0"/>
              <a:t>Картины для детей дошкольного возраста</a:t>
            </a:r>
            <a:r>
              <a:rPr lang="ru-RU" sz="3100" dirty="0" smtClean="0"/>
              <a:t/>
            </a:r>
            <a:br>
              <a:rPr lang="ru-RU" sz="3100" dirty="0" smtClean="0"/>
            </a:br>
            <a:r>
              <a:rPr lang="ru-RU" sz="3100" dirty="0" smtClean="0"/>
              <a:t>Значение картин в развитии детей дошкольного возраста.</a:t>
            </a:r>
            <a:br>
              <a:rPr lang="ru-RU" sz="3100" dirty="0" smtClean="0"/>
            </a:br>
            <a:r>
              <a:rPr lang="ru-RU" sz="3100" dirty="0" smtClean="0"/>
              <a:t>Структура занятий по рассматриванию картины.</a:t>
            </a:r>
            <a:br>
              <a:rPr lang="ru-RU" sz="3100" dirty="0" smtClean="0"/>
            </a:br>
            <a:r>
              <a:rPr lang="ru-RU" sz="3100" dirty="0" smtClean="0"/>
              <a:t>Требования к занятиям по знакомству с картинами.</a:t>
            </a:r>
            <a:br>
              <a:rPr lang="ru-RU" sz="3100" dirty="0" smtClean="0"/>
            </a:br>
            <a:r>
              <a:rPr lang="ru-RU" sz="3100" dirty="0" smtClean="0"/>
              <a:t>Картины широко применяются в воспитании и обучении детей. Картина не должна заслонять или подменять живой действительности. Картины вызывают активное мышление памяти речи.</a:t>
            </a:r>
            <a:r>
              <a:rPr lang="ru-RU" dirty="0" smtClean="0"/>
              <a:t/>
            </a:r>
            <a:br>
              <a:rPr lang="ru-RU" dirty="0" smtClean="0"/>
            </a:b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5429264"/>
            <a:ext cx="8305800" cy="1143000"/>
          </a:xfrm>
        </p:spPr>
        <p:txBody>
          <a:bodyPr>
            <a:normAutofit fontScale="90000"/>
          </a:bodyPr>
          <a:lstStyle/>
          <a:p>
            <a:r>
              <a:rPr lang="ru-RU" sz="2700" b="1" dirty="0" smtClean="0"/>
              <a:t>Типы серии картин:</a:t>
            </a:r>
            <a:r>
              <a:rPr lang="ru-RU" sz="2700" dirty="0" smtClean="0"/>
              <a:t/>
            </a:r>
            <a:br>
              <a:rPr lang="ru-RU" sz="2700" dirty="0" smtClean="0"/>
            </a:br>
            <a:r>
              <a:rPr lang="ru-RU" sz="2700" dirty="0" smtClean="0"/>
              <a:t>«Мы играем» - те ситуации, которые возникают в группе, на участке.</a:t>
            </a:r>
            <a:br>
              <a:rPr lang="ru-RU" sz="2700" dirty="0" smtClean="0"/>
            </a:br>
            <a:r>
              <a:rPr lang="ru-RU" sz="2700" dirty="0" smtClean="0"/>
              <a:t>«Наша Таня» - девочка Таня приходит к детям четыре раза в год (времена года).</a:t>
            </a:r>
            <a:br>
              <a:rPr lang="ru-RU" sz="2700" dirty="0" smtClean="0"/>
            </a:br>
            <a:r>
              <a:rPr lang="ru-RU" sz="2700" dirty="0" smtClean="0"/>
              <a:t>«Наши маленькие друзья» - грузинские дети, украинские, их жизнь.</a:t>
            </a:r>
            <a:br>
              <a:rPr lang="ru-RU" sz="2700" dirty="0" smtClean="0"/>
            </a:br>
            <a:r>
              <a:rPr lang="ru-RU" sz="2700" dirty="0" smtClean="0"/>
              <a:t>«Домашние и дикие животные»</a:t>
            </a:r>
            <a:br>
              <a:rPr lang="ru-RU" sz="2700" dirty="0" smtClean="0"/>
            </a:br>
            <a:r>
              <a:rPr lang="ru-RU" sz="2700" dirty="0" smtClean="0"/>
              <a:t>«Иллюстрации к художественной литературе, временам года»</a:t>
            </a:r>
            <a:br>
              <a:rPr lang="ru-RU" sz="2700" dirty="0" smtClean="0"/>
            </a:br>
            <a:r>
              <a:rPr lang="ru-RU" sz="2700" b="1" dirty="0" smtClean="0"/>
              <a:t>Картины могут быть: </a:t>
            </a:r>
            <a:r>
              <a:rPr lang="ru-RU" sz="2700" dirty="0" smtClean="0"/>
              <a:t>демонстрационные, раздаточные (набор открыток на разные темы, рассказы детей по картинкам).</a:t>
            </a:r>
            <a:r>
              <a:rPr lang="ru-RU" dirty="0" smtClean="0"/>
              <a:t/>
            </a:r>
            <a:br>
              <a:rPr lang="ru-RU" dirty="0" smtClean="0"/>
            </a:br>
            <a:r>
              <a:rPr lang="ru-RU" dirty="0" smtClean="0"/>
              <a:t> </a:t>
            </a:r>
            <a:br>
              <a:rPr lang="ru-RU" dirty="0" smtClean="0"/>
            </a:b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929198"/>
            <a:ext cx="8305800" cy="1143000"/>
          </a:xfrm>
        </p:spPr>
        <p:txBody>
          <a:bodyPr>
            <a:normAutofit fontScale="90000"/>
          </a:bodyPr>
          <a:lstStyle/>
          <a:p>
            <a:r>
              <a:rPr lang="ru-RU" dirty="0" smtClean="0"/>
              <a:t> </a:t>
            </a:r>
            <a:br>
              <a:rPr lang="ru-RU" dirty="0" smtClean="0"/>
            </a:br>
            <a:r>
              <a:rPr lang="ru-RU" sz="2400" b="1" dirty="0" smtClean="0"/>
              <a:t>Ознакомление детей с предметами ближайшего окружения</a:t>
            </a:r>
            <a:r>
              <a:rPr lang="ru-RU" sz="2400" dirty="0" smtClean="0"/>
              <a:t/>
            </a:r>
            <a:br>
              <a:rPr lang="ru-RU" sz="2400" dirty="0" smtClean="0"/>
            </a:br>
            <a:r>
              <a:rPr lang="ru-RU" sz="2400" dirty="0" smtClean="0"/>
              <a:t>Методические приемы:</a:t>
            </a:r>
            <a:br>
              <a:rPr lang="ru-RU" sz="2400" dirty="0" smtClean="0"/>
            </a:br>
            <a:r>
              <a:rPr lang="ru-RU" sz="2400" dirty="0" smtClean="0"/>
              <a:t>- использование раздаточного материала;</a:t>
            </a:r>
            <a:br>
              <a:rPr lang="ru-RU" sz="2400" dirty="0" smtClean="0"/>
            </a:br>
            <a:r>
              <a:rPr lang="ru-RU" sz="2400" dirty="0" smtClean="0"/>
              <a:t>- сенсорное обследование с помощью вопросов, указаний, пояснений;</a:t>
            </a:r>
            <a:br>
              <a:rPr lang="ru-RU" sz="2400" dirty="0" smtClean="0"/>
            </a:br>
            <a:r>
              <a:rPr lang="ru-RU" sz="2400" dirty="0" smtClean="0"/>
              <a:t>- сравнение предметов.</a:t>
            </a:r>
            <a:br>
              <a:rPr lang="ru-RU" sz="2400" dirty="0" smtClean="0"/>
            </a:br>
            <a:r>
              <a:rPr lang="ru-RU" sz="2400" dirty="0" smtClean="0"/>
              <a:t>	Элементарные знания, которые даются детям при ознакомлении с окружающими предметами, в том числе и с предметами домашнего обихода: как предмет </a:t>
            </a:r>
            <a:r>
              <a:rPr lang="ru-RU" sz="2400" u="sng" dirty="0" smtClean="0"/>
              <a:t>называется, кому и для чего</a:t>
            </a:r>
            <a:r>
              <a:rPr lang="ru-RU" sz="2400" dirty="0" smtClean="0"/>
              <a:t> он </a:t>
            </a:r>
            <a:r>
              <a:rPr lang="ru-RU" sz="2400" u="sng" dirty="0" smtClean="0"/>
              <a:t>нужен, из чего</a:t>
            </a:r>
            <a:r>
              <a:rPr lang="ru-RU" sz="2400" dirty="0" smtClean="0"/>
              <a:t> он </a:t>
            </a:r>
            <a:r>
              <a:rPr lang="ru-RU" sz="2400" u="sng" dirty="0" smtClean="0"/>
              <a:t>сделан,</a:t>
            </a:r>
            <a:r>
              <a:rPr lang="ru-RU" sz="2400" dirty="0" smtClean="0"/>
              <a:t> какого он </a:t>
            </a:r>
            <a:r>
              <a:rPr lang="ru-RU" sz="2400" u="sng" dirty="0" smtClean="0"/>
              <a:t>цвета, формы, какие </a:t>
            </a:r>
            <a:r>
              <a:rPr lang="ru-RU" sz="2400" dirty="0" smtClean="0"/>
              <a:t>у него имеются </a:t>
            </a:r>
            <a:r>
              <a:rPr lang="ru-RU" sz="2400" u="sng" dirty="0" smtClean="0"/>
              <a:t>признаки.</a:t>
            </a:r>
            <a:r>
              <a:rPr lang="ru-RU" sz="2400" dirty="0" smtClean="0"/>
              <a:t/>
            </a:r>
            <a:br>
              <a:rPr lang="ru-RU" sz="2400" dirty="0" smtClean="0"/>
            </a:br>
            <a:r>
              <a:rPr lang="ru-RU" sz="2400" dirty="0" smtClean="0"/>
              <a:t>	С этой целью рекомендуется проводить занятия, во время которых рассматриваются предметы, и проводится беседа о них.</a:t>
            </a:r>
            <a:br>
              <a:rPr lang="ru-RU" sz="2400" dirty="0" smtClean="0"/>
            </a:br>
            <a:endParaRPr lang="ru-RU"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5000636"/>
            <a:ext cx="8305800" cy="1143000"/>
          </a:xfrm>
        </p:spPr>
        <p:txBody>
          <a:bodyPr>
            <a:noAutofit/>
          </a:bodyPr>
          <a:lstStyle/>
          <a:p>
            <a:r>
              <a:rPr lang="ru-RU" sz="2400" b="1" dirty="0" smtClean="0"/>
              <a:t>3 группы занятий:</a:t>
            </a:r>
            <a:r>
              <a:rPr lang="ru-RU" sz="2400" dirty="0" smtClean="0"/>
              <a:t/>
            </a:r>
            <a:br>
              <a:rPr lang="ru-RU" sz="2400" dirty="0" smtClean="0"/>
            </a:br>
            <a:r>
              <a:rPr lang="ru-RU" sz="2400" b="1" dirty="0" smtClean="0"/>
              <a:t>1.</a:t>
            </a:r>
            <a:r>
              <a:rPr lang="ru-RU" sz="2400" dirty="0" smtClean="0"/>
              <a:t> Первичное ознакомление детей с предметами, в виде дидактических игр, например, учиться заваривать чай, укладывать куклу Катю спать, с целью ввести в речь детей название предметов и некоторых действий с ними.</a:t>
            </a:r>
            <a:br>
              <a:rPr lang="ru-RU" sz="2400" dirty="0" smtClean="0"/>
            </a:br>
            <a:r>
              <a:rPr lang="ru-RU" sz="2400" b="1" dirty="0" smtClean="0"/>
              <a:t>2.</a:t>
            </a:r>
            <a:r>
              <a:rPr lang="ru-RU" sz="2400" dirty="0" smtClean="0"/>
              <a:t> По ознакомлению детей с качествами и свойствами предметов.</a:t>
            </a:r>
            <a:br>
              <a:rPr lang="ru-RU" sz="2400" dirty="0" smtClean="0"/>
            </a:br>
            <a:r>
              <a:rPr lang="ru-RU" sz="2400" dirty="0" smtClean="0"/>
              <a:t>	</a:t>
            </a:r>
            <a:r>
              <a:rPr lang="ru-RU" sz="2400" b="1" dirty="0" smtClean="0"/>
              <a:t>Качествами </a:t>
            </a:r>
            <a:r>
              <a:rPr lang="ru-RU" sz="2400" dirty="0" smtClean="0"/>
              <a:t>называют те особенности предмета, которые воспринимаются органами чувств без нарушения целостности предмета, например, твердый, мягкий, гладкий и т.д.</a:t>
            </a:r>
            <a:br>
              <a:rPr lang="ru-RU" sz="2400" dirty="0" smtClean="0"/>
            </a:br>
            <a:r>
              <a:rPr lang="ru-RU" sz="2400" dirty="0" smtClean="0"/>
              <a:t>	</a:t>
            </a:r>
            <a:r>
              <a:rPr lang="ru-RU" sz="2400" b="1" dirty="0" smtClean="0"/>
              <a:t>Свойствами </a:t>
            </a:r>
            <a:r>
              <a:rPr lang="ru-RU" sz="2400" dirty="0" smtClean="0"/>
              <a:t>называют те особенности предмета, которые вычленяются вследствие нарушения целостности предмета, например, рвется, бьется, хрупкий, прочный и т.д.</a:t>
            </a:r>
            <a:endParaRPr lang="ru-RU"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636"/>
            <a:ext cx="8305800" cy="1143000"/>
          </a:xfrm>
        </p:spPr>
        <p:txBody>
          <a:bodyPr>
            <a:normAutofit fontScale="90000"/>
          </a:bodyPr>
          <a:lstStyle/>
          <a:p>
            <a:r>
              <a:rPr lang="ru-RU" sz="3100" dirty="0" smtClean="0"/>
              <a:t>Данные занятия с дошкольниками состоят из частей:</a:t>
            </a:r>
            <a:br>
              <a:rPr lang="ru-RU" sz="3100" dirty="0" smtClean="0"/>
            </a:br>
            <a:r>
              <a:rPr lang="ru-RU" sz="3100" b="1" dirty="0" smtClean="0"/>
              <a:t>    1 часть</a:t>
            </a:r>
            <a:r>
              <a:rPr lang="ru-RU" sz="3100" dirty="0" smtClean="0"/>
              <a:t> этого занятия посвящается вычленению нужного качества или свойства предмета педагогом у себя за столом под наблюдением детей.</a:t>
            </a:r>
            <a:br>
              <a:rPr lang="ru-RU" sz="3100" dirty="0" smtClean="0"/>
            </a:br>
            <a:r>
              <a:rPr lang="ru-RU" sz="3100" dirty="0" smtClean="0"/>
              <a:t> 	</a:t>
            </a:r>
            <a:r>
              <a:rPr lang="ru-RU" sz="3100" b="1" dirty="0" smtClean="0"/>
              <a:t>2 часть </a:t>
            </a:r>
            <a:r>
              <a:rPr lang="ru-RU" sz="3100" dirty="0" smtClean="0"/>
              <a:t>занятия посвящается обучению детей обследовательским обстоятельствам, т.е. вычленению нужного качества и свойства каждым ребенком, и вводится новое слово, обозначающее данные признаки предмета.</a:t>
            </a:r>
            <a:r>
              <a:rPr lang="ru-RU" dirty="0" smtClean="0"/>
              <a:t/>
            </a:r>
            <a:br>
              <a:rPr lang="ru-RU" dirty="0" smtClean="0"/>
            </a:b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500570"/>
            <a:ext cx="8305800" cy="1143000"/>
          </a:xfrm>
        </p:spPr>
        <p:txBody>
          <a:bodyPr>
            <a:normAutofit fontScale="90000"/>
          </a:bodyPr>
          <a:lstStyle/>
          <a:p>
            <a:r>
              <a:rPr lang="ru-RU" sz="3600" dirty="0" smtClean="0"/>
              <a:t>Педагог должен уметь давать точные </a:t>
            </a:r>
            <a:r>
              <a:rPr lang="ru-RU" sz="3600" u="sng" dirty="0" smtClean="0"/>
              <a:t>указания</a:t>
            </a:r>
            <a:r>
              <a:rPr lang="ru-RU" sz="3600" dirty="0" smtClean="0"/>
              <a:t> к вычленению нужного качества и свойства. Проводятся упражнения детей в выделении качеств и свойств в окружающих их предметах в группе, на улице и дома, а также воспитывается правильное использование данного предмета.</a:t>
            </a:r>
            <a:r>
              <a:rPr lang="ru-RU" dirty="0" smtClean="0"/>
              <a:t/>
            </a:r>
            <a:br>
              <a:rPr lang="ru-RU"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5461216"/>
          </a:xfrm>
        </p:spPr>
        <p:txBody>
          <a:bodyPr>
            <a:noAutofit/>
          </a:bodyPr>
          <a:lstStyle/>
          <a:p>
            <a:r>
              <a:rPr lang="ru-RU" sz="2800" b="1" dirty="0" smtClean="0"/>
              <a:t>Структура занятия по развитию речи определяется принципом взаимосвязи различных разделов речевой работы:</a:t>
            </a:r>
            <a:r>
              <a:rPr lang="ru-RU" sz="2800" dirty="0" smtClean="0"/>
              <a:t/>
            </a:r>
            <a:br>
              <a:rPr lang="ru-RU" sz="2800" dirty="0" smtClean="0"/>
            </a:br>
            <a:r>
              <a:rPr lang="ru-RU" sz="2800" dirty="0" smtClean="0"/>
              <a:t>1. Обогащение и активизация словаря.</a:t>
            </a:r>
            <a:br>
              <a:rPr lang="ru-RU" sz="2800" dirty="0" smtClean="0"/>
            </a:br>
            <a:r>
              <a:rPr lang="ru-RU" sz="2800" dirty="0" smtClean="0"/>
              <a:t>2. Работа над смысловой стороной слова.</a:t>
            </a:r>
            <a:br>
              <a:rPr lang="ru-RU" sz="2800" dirty="0" smtClean="0"/>
            </a:br>
            <a:r>
              <a:rPr lang="ru-RU" sz="2800" dirty="0" smtClean="0"/>
              <a:t>3. Формирование грамматического строя речи.</a:t>
            </a:r>
            <a:br>
              <a:rPr lang="ru-RU" sz="2800" dirty="0" smtClean="0"/>
            </a:br>
            <a:r>
              <a:rPr lang="ru-RU" sz="2800" dirty="0" smtClean="0"/>
              <a:t>4. Воспитание звуковой культуры речи.</a:t>
            </a:r>
            <a:br>
              <a:rPr lang="ru-RU" sz="2800" dirty="0" smtClean="0"/>
            </a:br>
            <a:r>
              <a:rPr lang="ru-RU" sz="2800" dirty="0" smtClean="0"/>
              <a:t>5. Развитие элементарного осознания языковых явлений.</a:t>
            </a:r>
            <a:br>
              <a:rPr lang="ru-RU" sz="2800" dirty="0" smtClean="0"/>
            </a:br>
            <a:r>
              <a:rPr lang="ru-RU" sz="2800" dirty="0" smtClean="0"/>
              <a:t>6. Развитие связной монологической речи (особенно у старших дошкольников).</a:t>
            </a:r>
            <a:br>
              <a:rPr lang="ru-RU" sz="2800" dirty="0" smtClean="0"/>
            </a:br>
            <a:endParaRPr lang="ru-RU"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214950"/>
            <a:ext cx="8305800" cy="1143000"/>
          </a:xfrm>
        </p:spPr>
        <p:txBody>
          <a:bodyPr>
            <a:noAutofit/>
          </a:bodyPr>
          <a:lstStyle/>
          <a:p>
            <a:r>
              <a:rPr lang="ru-RU" sz="2800" b="1" dirty="0" smtClean="0"/>
              <a:t>3.</a:t>
            </a:r>
            <a:r>
              <a:rPr lang="ru-RU" sz="2800" dirty="0" smtClean="0"/>
              <a:t> Формирование обобщений.</a:t>
            </a:r>
            <a:br>
              <a:rPr lang="ru-RU" sz="2800" dirty="0" smtClean="0"/>
            </a:br>
            <a:r>
              <a:rPr lang="ru-RU" sz="2800" b="1" dirty="0" smtClean="0"/>
              <a:t>	Видовое понятие – </a:t>
            </a:r>
            <a:r>
              <a:rPr lang="ru-RU" sz="2800" dirty="0" smtClean="0"/>
              <a:t>это понятие, узкое по объему, входящее как составная часть в родовое понятие, например, стол, стул, чашка.</a:t>
            </a:r>
            <a:br>
              <a:rPr lang="ru-RU" sz="2800" dirty="0" smtClean="0"/>
            </a:br>
            <a:r>
              <a:rPr lang="ru-RU" sz="2800" dirty="0" smtClean="0"/>
              <a:t>Эти понятия объединяют один вид предметов.</a:t>
            </a:r>
            <a:br>
              <a:rPr lang="ru-RU" sz="2800" dirty="0" smtClean="0"/>
            </a:br>
            <a:r>
              <a:rPr lang="ru-RU" sz="2800" dirty="0" smtClean="0"/>
              <a:t>	</a:t>
            </a:r>
            <a:r>
              <a:rPr lang="ru-RU" sz="2800" b="1" dirty="0" smtClean="0"/>
              <a:t>Родовое понятие – </a:t>
            </a:r>
            <a:r>
              <a:rPr lang="ru-RU" sz="2800" dirty="0" err="1" smtClean="0"/>
              <a:t>понятие</a:t>
            </a:r>
            <a:r>
              <a:rPr lang="ru-RU" sz="2800" dirty="0" smtClean="0"/>
              <a:t> большого объема, включающее как составные части видовые понятия. Родовое «одежда» включает ряд видовых (платье, пальто, куртка). Родовое «мебель» включает ряд видовых (шкаф, стул, стол).</a:t>
            </a:r>
            <a:br>
              <a:rPr lang="ru-RU" sz="2800" dirty="0" smtClean="0"/>
            </a:br>
            <a:r>
              <a:rPr lang="ru-RU" sz="2800" dirty="0" smtClean="0"/>
              <a:t> </a:t>
            </a:r>
            <a:br>
              <a:rPr lang="ru-RU" sz="2800" dirty="0" smtClean="0"/>
            </a:br>
            <a:endParaRPr lang="ru-RU"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5000"/>
            <a:ext cx="8305800" cy="1143000"/>
          </a:xfrm>
        </p:spPr>
        <p:txBody>
          <a:bodyPr>
            <a:normAutofit fontScale="90000"/>
          </a:bodyPr>
          <a:lstStyle/>
          <a:p>
            <a:r>
              <a:rPr lang="ru-RU" sz="3100" b="1" dirty="0" smtClean="0"/>
              <a:t>Загадки для детей дошкольного возраста</a:t>
            </a:r>
            <a:r>
              <a:rPr lang="ru-RU" sz="3100" dirty="0" smtClean="0"/>
              <a:t/>
            </a:r>
            <a:br>
              <a:rPr lang="ru-RU" sz="3100" dirty="0" smtClean="0"/>
            </a:br>
            <a:r>
              <a:rPr lang="ru-RU" sz="3100" dirty="0" smtClean="0"/>
              <a:t>Загадки были распространены на Руси в древности. Загадкам посвящены разные исследования.</a:t>
            </a:r>
            <a:br>
              <a:rPr lang="ru-RU" sz="3100" dirty="0" smtClean="0"/>
            </a:br>
            <a:r>
              <a:rPr lang="ru-RU" sz="3100" b="1" dirty="0" smtClean="0"/>
              <a:t>	Типы:</a:t>
            </a:r>
            <a:r>
              <a:rPr lang="ru-RU" sz="3100" dirty="0" smtClean="0"/>
              <a:t/>
            </a:r>
            <a:br>
              <a:rPr lang="ru-RU" sz="3100" dirty="0" smtClean="0"/>
            </a:br>
            <a:r>
              <a:rPr lang="ru-RU" sz="3100" dirty="0" smtClean="0"/>
              <a:t>1. Метафоры – употребление слова в переносном значении, на основе сходства каких-либо отношений или явлений.</a:t>
            </a:r>
            <a:br>
              <a:rPr lang="ru-RU" sz="3100" dirty="0" smtClean="0"/>
            </a:br>
            <a:r>
              <a:rPr lang="ru-RU" sz="3100" dirty="0" smtClean="0"/>
              <a:t>2. Загадка-сказка звукоподражательного образа, например, медведь, лиса, какие звуки издают? А заяц?</a:t>
            </a:r>
            <a:br>
              <a:rPr lang="ru-RU" sz="3100" dirty="0" smtClean="0"/>
            </a:br>
            <a:r>
              <a:rPr lang="ru-RU" sz="3100" dirty="0" smtClean="0"/>
              <a:t>3. В виде шутливого вопроса.</a:t>
            </a:r>
            <a:br>
              <a:rPr lang="ru-RU" sz="3100" dirty="0" smtClean="0"/>
            </a:br>
            <a:r>
              <a:rPr lang="ru-RU" sz="3100" dirty="0" smtClean="0"/>
              <a:t>4. Загадки-задачки.</a:t>
            </a:r>
            <a:r>
              <a:rPr lang="ru-RU" dirty="0" smtClean="0"/>
              <a:t/>
            </a:r>
            <a:br>
              <a:rPr lang="ru-RU" dirty="0" smtClean="0"/>
            </a:b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214950"/>
            <a:ext cx="8305800" cy="1143000"/>
          </a:xfrm>
        </p:spPr>
        <p:txBody>
          <a:bodyPr>
            <a:normAutofit fontScale="90000"/>
          </a:bodyPr>
          <a:lstStyle/>
          <a:p>
            <a:r>
              <a:rPr lang="ru-RU" sz="2200" b="1" dirty="0" smtClean="0"/>
              <a:t>Дидактические игры</a:t>
            </a:r>
            <a:r>
              <a:rPr lang="ru-RU" sz="2200" dirty="0" smtClean="0"/>
              <a:t/>
            </a:r>
            <a:br>
              <a:rPr lang="ru-RU" sz="2200" dirty="0" smtClean="0"/>
            </a:br>
            <a:r>
              <a:rPr lang="ru-RU" sz="2200" dirty="0" smtClean="0"/>
              <a:t>1. Значение дидактических игр в ознакомлении с окружающим и развитие словаря.</a:t>
            </a:r>
            <a:br>
              <a:rPr lang="ru-RU" sz="2200" dirty="0" smtClean="0"/>
            </a:br>
            <a:r>
              <a:rPr lang="ru-RU" sz="2200" dirty="0" smtClean="0"/>
              <a:t>2. Виды дидактических игр.</a:t>
            </a:r>
            <a:br>
              <a:rPr lang="ru-RU" sz="2200" dirty="0" smtClean="0"/>
            </a:br>
            <a:r>
              <a:rPr lang="ru-RU" sz="2200" dirty="0" smtClean="0"/>
              <a:t>3. Методика проведения дидактических игр.</a:t>
            </a:r>
            <a:br>
              <a:rPr lang="ru-RU" sz="2200" dirty="0" smtClean="0"/>
            </a:br>
            <a:r>
              <a:rPr lang="ru-RU" sz="2200" dirty="0" smtClean="0"/>
              <a:t>	Дидактические игры широко используются в обучении детей от 3 до 7 лет, как средство обогащения, закрепления, уточнения знаний об окружающем мире.</a:t>
            </a:r>
            <a:br>
              <a:rPr lang="ru-RU" sz="2200" dirty="0" smtClean="0"/>
            </a:br>
            <a:r>
              <a:rPr lang="ru-RU" sz="2200" dirty="0" smtClean="0"/>
              <a:t> Дидактические игры как целое занятие проводятся с младшими детьми. В начале занятия педагог показывает предметы, картинки, предназначенные для игры, спрашивает о предметах, объясняет содержание игры и дает образец ответа.</a:t>
            </a:r>
            <a:br>
              <a:rPr lang="ru-RU" sz="2200" dirty="0" smtClean="0"/>
            </a:br>
            <a:r>
              <a:rPr lang="ru-RU" sz="2200" dirty="0" smtClean="0"/>
              <a:t>	Для старших детей 5-7 лет дидактические игры включаются отдельным элементом в другое занятие по ознакомлению с окружающим (10-15 мин.) и вне занятий.</a:t>
            </a:r>
            <a:r>
              <a:rPr lang="ru-RU" dirty="0" smtClean="0"/>
              <a:t/>
            </a:r>
            <a:br>
              <a:rPr lang="ru-RU" dirty="0" smtClean="0"/>
            </a:b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72074"/>
            <a:ext cx="8305800" cy="1143000"/>
          </a:xfrm>
        </p:spPr>
        <p:txBody>
          <a:bodyPr>
            <a:noAutofit/>
          </a:bodyPr>
          <a:lstStyle/>
          <a:p>
            <a:r>
              <a:rPr lang="ru-RU" sz="2200" b="1" dirty="0" smtClean="0"/>
              <a:t>Виды дидактические игр:</a:t>
            </a:r>
            <a:r>
              <a:rPr lang="ru-RU" sz="2200" dirty="0" smtClean="0"/>
              <a:t/>
            </a:r>
            <a:br>
              <a:rPr lang="ru-RU" sz="2200" dirty="0" smtClean="0"/>
            </a:br>
            <a:r>
              <a:rPr lang="ru-RU" sz="2200" dirty="0" smtClean="0"/>
              <a:t>1. Дидактические игры с наглядным материалом (игрушки, картинки, предметы).</a:t>
            </a:r>
            <a:br>
              <a:rPr lang="ru-RU" sz="2200" dirty="0" smtClean="0"/>
            </a:br>
            <a:r>
              <a:rPr lang="ru-RU" sz="2200" dirty="0" smtClean="0"/>
              <a:t>2. Дидактические игры без наглядного материала, в виде словесных упражнений.</a:t>
            </a:r>
            <a:br>
              <a:rPr lang="ru-RU" sz="2200" dirty="0" smtClean="0"/>
            </a:br>
            <a:r>
              <a:rPr lang="ru-RU" sz="2200" dirty="0" smtClean="0"/>
              <a:t>3. Словесные дидактические игры.</a:t>
            </a:r>
            <a:br>
              <a:rPr lang="ru-RU" sz="2200" dirty="0" smtClean="0"/>
            </a:br>
            <a:r>
              <a:rPr lang="en-US" sz="2200" dirty="0" smtClean="0"/>
              <a:t/>
            </a:r>
            <a:br>
              <a:rPr lang="en-US" sz="2200" dirty="0" smtClean="0"/>
            </a:br>
            <a:r>
              <a:rPr lang="ru-RU" sz="2200" dirty="0" smtClean="0"/>
              <a:t>А. И. Сорокина выделяет следующие виды дидактических игр: </a:t>
            </a:r>
            <a:br>
              <a:rPr lang="ru-RU" sz="2200" dirty="0" smtClean="0"/>
            </a:br>
            <a:r>
              <a:rPr lang="ru-RU" sz="2200" dirty="0" smtClean="0"/>
              <a:t> Игры-беседы;</a:t>
            </a:r>
            <a:br>
              <a:rPr lang="ru-RU" sz="2200" dirty="0" smtClean="0"/>
            </a:br>
            <a:r>
              <a:rPr lang="ru-RU" sz="2200" dirty="0" smtClean="0"/>
              <a:t> Игры-путешествия;</a:t>
            </a:r>
            <a:br>
              <a:rPr lang="ru-RU" sz="2200" dirty="0" smtClean="0"/>
            </a:br>
            <a:r>
              <a:rPr lang="ru-RU" sz="2200" dirty="0" smtClean="0"/>
              <a:t> Игры-поручения;</a:t>
            </a:r>
            <a:br>
              <a:rPr lang="ru-RU" sz="2200" dirty="0" smtClean="0"/>
            </a:br>
            <a:r>
              <a:rPr lang="ru-RU" sz="2200" dirty="0" smtClean="0"/>
              <a:t> Игры-предположения;</a:t>
            </a:r>
            <a:br>
              <a:rPr lang="ru-RU" sz="2200" dirty="0" smtClean="0"/>
            </a:br>
            <a:r>
              <a:rPr lang="ru-RU" sz="2200" dirty="0" smtClean="0"/>
              <a:t> Игры-загадки.</a:t>
            </a:r>
            <a:br>
              <a:rPr lang="ru-RU" sz="2200" dirty="0" smtClean="0"/>
            </a:br>
            <a:r>
              <a:rPr lang="ru-RU" sz="2200" dirty="0" smtClean="0"/>
              <a:t>4.</a:t>
            </a:r>
            <a:r>
              <a:rPr lang="ru-RU" sz="2200" b="1" dirty="0" smtClean="0"/>
              <a:t> </a:t>
            </a:r>
            <a:r>
              <a:rPr lang="ru-RU" sz="2200" dirty="0" smtClean="0"/>
              <a:t>Развитие грамматического строя речи</a:t>
            </a:r>
            <a:br>
              <a:rPr lang="ru-RU" sz="2200" dirty="0" smtClean="0"/>
            </a:br>
            <a:endParaRPr lang="ru-RU" sz="22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214950"/>
            <a:ext cx="8305800" cy="1143000"/>
          </a:xfrm>
        </p:spPr>
        <p:txBody>
          <a:bodyPr>
            <a:noAutofit/>
          </a:bodyPr>
          <a:lstStyle/>
          <a:p>
            <a:r>
              <a:rPr lang="ru-RU" sz="2200" b="1" dirty="0" smtClean="0"/>
              <a:t>От 1 до 2 лет:</a:t>
            </a:r>
            <a:r>
              <a:rPr lang="ru-RU" sz="2200" dirty="0" smtClean="0"/>
              <a:t/>
            </a:r>
            <a:br>
              <a:rPr lang="ru-RU" sz="2200" dirty="0" smtClean="0"/>
            </a:br>
            <a:r>
              <a:rPr lang="ru-RU" sz="2200" dirty="0" smtClean="0"/>
              <a:t>«Поможем кукле Кате запомнить посуду, мебель, игрушки»; настоящие игрушки или картинки, чтоб ребенок знал эту игрушку или картинку.</a:t>
            </a:r>
            <a:br>
              <a:rPr lang="ru-RU" sz="2200" dirty="0" smtClean="0"/>
            </a:br>
            <a:r>
              <a:rPr lang="ru-RU" sz="2200" dirty="0" smtClean="0"/>
              <a:t>«Кому что надо положить» - знать глагол «положить».</a:t>
            </a:r>
            <a:br>
              <a:rPr lang="ru-RU" sz="2200" dirty="0" smtClean="0"/>
            </a:br>
            <a:r>
              <a:rPr lang="ru-RU" sz="2200" dirty="0" smtClean="0"/>
              <a:t>«Что изменилось» - перед детьми ставят чашку и блюдце, дети должны запомнить, как они стоят, потом их просят закрыть глаза, в это время педагог убирает чашку со стола или блюдце ставит на чашку, дети открывают глаза и педагог спрашивает у них: «Что изменилось?»</a:t>
            </a:r>
            <a:br>
              <a:rPr lang="ru-RU" sz="2200" dirty="0" smtClean="0"/>
            </a:br>
            <a:r>
              <a:rPr lang="ru-RU" sz="2200" dirty="0" smtClean="0"/>
              <a:t>«Чей малыш, чья мама».</a:t>
            </a:r>
            <a:br>
              <a:rPr lang="ru-RU" sz="2200" dirty="0" smtClean="0"/>
            </a:br>
            <a:r>
              <a:rPr lang="ru-RU" sz="2200" dirty="0" smtClean="0"/>
              <a:t>«Назови правильно» (гриб – грибочек, платок – платочек, книга – книжечка, банка – баночка).</a:t>
            </a:r>
            <a:br>
              <a:rPr lang="ru-RU" sz="2200" dirty="0" smtClean="0"/>
            </a:br>
            <a:r>
              <a:rPr lang="ru-RU" sz="2200" dirty="0" smtClean="0"/>
              <a:t>«Подскажи» (при чтении знакомых сказок, рассказов, стихотворений).</a:t>
            </a:r>
            <a:br>
              <a:rPr lang="ru-RU" sz="2200" dirty="0" smtClean="0"/>
            </a:br>
            <a:endParaRPr lang="ru-RU" sz="22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4929198"/>
            <a:ext cx="8305800" cy="1143000"/>
          </a:xfrm>
        </p:spPr>
        <p:txBody>
          <a:bodyPr>
            <a:normAutofit fontScale="90000"/>
          </a:bodyPr>
          <a:lstStyle/>
          <a:p>
            <a:r>
              <a:rPr lang="ru-RU" sz="3600" b="1" dirty="0" smtClean="0"/>
              <a:t>От 2 до 3 лет:</a:t>
            </a:r>
            <a:r>
              <a:rPr lang="ru-RU" sz="3600" dirty="0" smtClean="0"/>
              <a:t/>
            </a:r>
            <a:br>
              <a:rPr lang="ru-RU" sz="3600" dirty="0" smtClean="0"/>
            </a:br>
            <a:r>
              <a:rPr lang="ru-RU" sz="3600" b="1" dirty="0" smtClean="0"/>
              <a:t>«</a:t>
            </a:r>
            <a:r>
              <a:rPr lang="ru-RU" sz="3600" dirty="0" smtClean="0"/>
              <a:t>Чудесный мешочек</a:t>
            </a:r>
            <a:r>
              <a:rPr lang="ru-RU" sz="3600" b="1" dirty="0" smtClean="0"/>
              <a:t>» (</a:t>
            </a:r>
            <a:r>
              <a:rPr lang="ru-RU" sz="3600" dirty="0" smtClean="0"/>
              <a:t>на ощупь определяет и называет</a:t>
            </a:r>
            <a:r>
              <a:rPr lang="ru-RU" sz="3600" b="1" dirty="0" smtClean="0"/>
              <a:t>).</a:t>
            </a:r>
            <a:r>
              <a:rPr lang="ru-RU" sz="3600" dirty="0" smtClean="0"/>
              <a:t/>
            </a:r>
            <a:br>
              <a:rPr lang="ru-RU" sz="3600" dirty="0" smtClean="0"/>
            </a:br>
            <a:r>
              <a:rPr lang="ru-RU" sz="3600" b="1" dirty="0" smtClean="0"/>
              <a:t>«</a:t>
            </a:r>
            <a:r>
              <a:rPr lang="ru-RU" sz="3600" dirty="0" smtClean="0"/>
              <a:t>Чудесная коробка</a:t>
            </a:r>
            <a:r>
              <a:rPr lang="ru-RU" sz="3600" b="1" dirty="0" smtClean="0"/>
              <a:t>» (</a:t>
            </a:r>
            <a:r>
              <a:rPr lang="ru-RU" sz="3600" dirty="0" smtClean="0"/>
              <a:t>обобщение – головные уборы, одежда</a:t>
            </a:r>
            <a:r>
              <a:rPr lang="ru-RU" sz="3600" b="1" dirty="0" smtClean="0"/>
              <a:t>).</a:t>
            </a:r>
            <a:r>
              <a:rPr lang="ru-RU" sz="3600" dirty="0" smtClean="0"/>
              <a:t/>
            </a:r>
            <a:br>
              <a:rPr lang="ru-RU" sz="3600" dirty="0" smtClean="0"/>
            </a:br>
            <a:r>
              <a:rPr lang="ru-RU" sz="3600" b="1" dirty="0" smtClean="0"/>
              <a:t>«</a:t>
            </a:r>
            <a:r>
              <a:rPr lang="ru-RU" sz="3600" dirty="0" smtClean="0"/>
              <a:t>Найди сходство и различия предметов</a:t>
            </a:r>
            <a:r>
              <a:rPr lang="ru-RU" sz="3600" b="1" dirty="0" smtClean="0"/>
              <a:t>», </a:t>
            </a:r>
            <a:r>
              <a:rPr lang="ru-RU" sz="3600" dirty="0" smtClean="0"/>
              <a:t>например, шуба – пальто; туфли – босоножки; коза – овца, кошка – тигр.</a:t>
            </a:r>
            <a:r>
              <a:rPr lang="ru-RU" dirty="0" smtClean="0"/>
              <a:t/>
            </a:r>
            <a:br>
              <a:rPr lang="ru-RU" dirty="0" smtClean="0"/>
            </a:b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143512"/>
            <a:ext cx="8305800" cy="1143000"/>
          </a:xfrm>
        </p:spPr>
        <p:txBody>
          <a:bodyPr>
            <a:noAutofit/>
          </a:bodyPr>
          <a:lstStyle/>
          <a:p>
            <a:r>
              <a:rPr lang="ru-RU" sz="2200" b="1" dirty="0" smtClean="0"/>
              <a:t>От 3 до 5 лет:</a:t>
            </a:r>
            <a:r>
              <a:rPr lang="ru-RU" sz="2200" dirty="0" smtClean="0"/>
              <a:t/>
            </a:r>
            <a:br>
              <a:rPr lang="ru-RU" sz="2200" dirty="0" smtClean="0"/>
            </a:br>
            <a:r>
              <a:rPr lang="ru-RU" sz="2200" dirty="0" smtClean="0"/>
              <a:t>«Кому что нужно для работы»</a:t>
            </a:r>
            <a:br>
              <a:rPr lang="ru-RU" sz="2200" dirty="0" smtClean="0"/>
            </a:br>
            <a:r>
              <a:rPr lang="ru-RU" sz="2200" dirty="0" smtClean="0"/>
              <a:t>«Для чего нужна вещь?» (книга, карандаш, плащ, весы).</a:t>
            </a:r>
            <a:br>
              <a:rPr lang="ru-RU" sz="2200" dirty="0" smtClean="0"/>
            </a:br>
            <a:r>
              <a:rPr lang="ru-RU" sz="2200" dirty="0" smtClean="0"/>
              <a:t>«Вам письмо» (почтальон-педагог выдает корреспонденцию до востребования, если адрес ребенок свой называет, о себе все, ребенок получает письмо).</a:t>
            </a:r>
            <a:br>
              <a:rPr lang="ru-RU" sz="2200" dirty="0" smtClean="0"/>
            </a:br>
            <a:r>
              <a:rPr lang="ru-RU" sz="2200" dirty="0" smtClean="0"/>
              <a:t>«Подбор слов синонимов, антонимов», например, при рассматривании картинок выделить то слово, которому учим: мальчик огорчен (печален, не веселый), неуклюжий щенок (спотыкающийся, его не держат лапы).</a:t>
            </a:r>
            <a:br>
              <a:rPr lang="ru-RU" sz="2200" dirty="0" smtClean="0"/>
            </a:br>
            <a:r>
              <a:rPr lang="ru-RU" sz="2200" dirty="0" smtClean="0"/>
              <a:t>«На подбор прилагательных».</a:t>
            </a:r>
            <a:br>
              <a:rPr lang="ru-RU" sz="2200" dirty="0" smtClean="0"/>
            </a:br>
            <a:r>
              <a:rPr lang="ru-RU" sz="2200" dirty="0" smtClean="0"/>
              <a:t>«Добавим слово»: хлеб – хлебушка; поле – полюшко.</a:t>
            </a:r>
            <a:br>
              <a:rPr lang="ru-RU" sz="2200" dirty="0" smtClean="0"/>
            </a:br>
            <a:r>
              <a:rPr lang="ru-RU" sz="2200" dirty="0" smtClean="0"/>
              <a:t>«Как назвать вторым словом», например, шуба – одежда, чашка – посуда.</a:t>
            </a:r>
            <a:br>
              <a:rPr lang="ru-RU" sz="2200" dirty="0" smtClean="0"/>
            </a:br>
            <a:r>
              <a:rPr lang="ru-RU" sz="2200" dirty="0" smtClean="0"/>
              <a:t>«Из чего сделан предмет»: металлические, резиновые, деревянные.</a:t>
            </a:r>
            <a:r>
              <a:rPr lang="ru-RU" sz="2000" dirty="0" smtClean="0"/>
              <a:t/>
            </a:r>
            <a:br>
              <a:rPr lang="ru-RU" sz="2000" dirty="0" smtClean="0"/>
            </a:br>
            <a:endParaRPr lang="ru-RU" sz="20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72074"/>
            <a:ext cx="8305800" cy="1143000"/>
          </a:xfrm>
        </p:spPr>
        <p:txBody>
          <a:bodyPr>
            <a:noAutofit/>
          </a:bodyPr>
          <a:lstStyle/>
          <a:p>
            <a:r>
              <a:rPr lang="ru-RU" sz="2800" b="1" dirty="0" smtClean="0"/>
              <a:t>От 5 до 7 лет, о смысле слов:</a:t>
            </a:r>
            <a:r>
              <a:rPr lang="ru-RU" sz="2800" dirty="0" smtClean="0"/>
              <a:t/>
            </a:r>
            <a:br>
              <a:rPr lang="ru-RU" sz="2800" dirty="0" smtClean="0"/>
            </a:br>
            <a:r>
              <a:rPr lang="ru-RU" sz="2800" dirty="0" smtClean="0"/>
              <a:t>«Объяснение смысла слов, например, день был пасмурный, солнечный.</a:t>
            </a:r>
            <a:br>
              <a:rPr lang="ru-RU" sz="2800" dirty="0" smtClean="0"/>
            </a:br>
            <a:r>
              <a:rPr lang="ru-RU" sz="2800" dirty="0" smtClean="0"/>
              <a:t>«Вершки – корешки».</a:t>
            </a:r>
            <a:br>
              <a:rPr lang="ru-RU" sz="2800" dirty="0" smtClean="0"/>
            </a:br>
            <a:r>
              <a:rPr lang="ru-RU" sz="2800" dirty="0" smtClean="0"/>
              <a:t>«Кто, что лишнее». Карточки: насекомые – одна рыба; лесные цветы – домашние; листья осины – береза. Кубики: голова, хвост, лапы в одном существе от разных животных.</a:t>
            </a:r>
            <a:br>
              <a:rPr lang="ru-RU" sz="2800" dirty="0" smtClean="0"/>
            </a:br>
            <a:r>
              <a:rPr lang="ru-RU" sz="2800" dirty="0" smtClean="0"/>
              <a:t>«Определи на ощупь» (бархат, шерсть, шелк).</a:t>
            </a:r>
            <a:br>
              <a:rPr lang="ru-RU" sz="2800" dirty="0" smtClean="0"/>
            </a:br>
            <a:r>
              <a:rPr lang="ru-RU" sz="2800" dirty="0" smtClean="0"/>
              <a:t>«Кто заметит, услышит больше», показывать предметы, на что это похоже.</a:t>
            </a:r>
            <a:br>
              <a:rPr lang="ru-RU" sz="2800" dirty="0" smtClean="0"/>
            </a:br>
            <a:endParaRPr lang="ru-RU"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5000"/>
            <a:ext cx="8305800" cy="1143000"/>
          </a:xfrm>
        </p:spPr>
        <p:txBody>
          <a:bodyPr>
            <a:noAutofit/>
          </a:bodyPr>
          <a:lstStyle/>
          <a:p>
            <a:r>
              <a:rPr lang="ru-RU" sz="1800" dirty="0" smtClean="0"/>
              <a:t>«Составление детьми небылиц»</a:t>
            </a:r>
            <a:br>
              <a:rPr lang="ru-RU" sz="1800" dirty="0" smtClean="0"/>
            </a:br>
            <a:r>
              <a:rPr lang="ru-RU" sz="1800" dirty="0" smtClean="0"/>
              <a:t>- 15 лягушек палили из пушек дубовый пенек;</a:t>
            </a:r>
            <a:br>
              <a:rPr lang="ru-RU" sz="1800" dirty="0" smtClean="0"/>
            </a:br>
            <a:r>
              <a:rPr lang="ru-RU" sz="1800" dirty="0" smtClean="0"/>
              <a:t>- ой, врешь, куманек.</a:t>
            </a:r>
            <a:br>
              <a:rPr lang="ru-RU" sz="1800" dirty="0" smtClean="0"/>
            </a:br>
            <a:r>
              <a:rPr lang="ru-RU" sz="1800" dirty="0" smtClean="0"/>
              <a:t>«Кто веселее?»</a:t>
            </a:r>
            <a:br>
              <a:rPr lang="ru-RU" sz="1800" dirty="0" smtClean="0"/>
            </a:br>
            <a:r>
              <a:rPr lang="ru-RU" sz="1800" dirty="0" smtClean="0"/>
              <a:t>«Мимические картинки»</a:t>
            </a:r>
            <a:br>
              <a:rPr lang="ru-RU" sz="1800" dirty="0" smtClean="0"/>
            </a:br>
            <a:r>
              <a:rPr lang="ru-RU" sz="1800" dirty="0" smtClean="0"/>
              <a:t>«Кто старше?». Карточки с выражением лица: дед, папа, сын.</a:t>
            </a:r>
            <a:br>
              <a:rPr lang="ru-RU" sz="1800" dirty="0" smtClean="0"/>
            </a:br>
            <a:r>
              <a:rPr lang="ru-RU" sz="1800" dirty="0" smtClean="0"/>
              <a:t>«Что теплее?»: зимнее платье, летнее платье, купальник.</a:t>
            </a:r>
            <a:br>
              <a:rPr lang="ru-RU" sz="1800" dirty="0" smtClean="0"/>
            </a:br>
            <a:r>
              <a:rPr lang="ru-RU" sz="1800" dirty="0" smtClean="0"/>
              <a:t>«Кто сильнее?»: слон, обезьяна, зебра.</a:t>
            </a:r>
            <a:br>
              <a:rPr lang="ru-RU" sz="1800" dirty="0" smtClean="0"/>
            </a:br>
            <a:r>
              <a:rPr lang="ru-RU" sz="1800" dirty="0" smtClean="0"/>
              <a:t>«Что выше?»: дерево, жираф, небо.</a:t>
            </a:r>
            <a:br>
              <a:rPr lang="ru-RU" sz="1800" dirty="0" smtClean="0"/>
            </a:br>
            <a:r>
              <a:rPr lang="ru-RU" sz="1800" dirty="0" smtClean="0"/>
              <a:t>«Что тверже?»: камень, глина, земля.</a:t>
            </a:r>
            <a:br>
              <a:rPr lang="ru-RU" sz="1800" dirty="0" smtClean="0"/>
            </a:br>
            <a:r>
              <a:rPr lang="ru-RU" sz="1800" dirty="0" smtClean="0"/>
              <a:t>«Что ярче светит?»: свеча, люстра, солнце, прожектор, луна.</a:t>
            </a:r>
            <a:br>
              <a:rPr lang="ru-RU" sz="1800" dirty="0" smtClean="0"/>
            </a:br>
            <a:r>
              <a:rPr lang="ru-RU" sz="1800" dirty="0" smtClean="0"/>
              <a:t>«Кто назовет больше качеств предмета», арбуз – разрезать.</a:t>
            </a:r>
            <a:br>
              <a:rPr lang="ru-RU" sz="1800" dirty="0" smtClean="0"/>
            </a:br>
            <a:r>
              <a:rPr lang="ru-RU" sz="1800" dirty="0" smtClean="0"/>
              <a:t>«Чем похожи, не похожи предметы».</a:t>
            </a:r>
            <a:br>
              <a:rPr lang="ru-RU" sz="1800" dirty="0" smtClean="0"/>
            </a:br>
            <a:r>
              <a:rPr lang="ru-RU" sz="1800" dirty="0" smtClean="0"/>
              <a:t>«Как сказать иначе».</a:t>
            </a:r>
            <a:br>
              <a:rPr lang="ru-RU" sz="1800" dirty="0" smtClean="0"/>
            </a:br>
            <a:r>
              <a:rPr lang="ru-RU" sz="1800" dirty="0" smtClean="0"/>
              <a:t>«Угадай, кто пришел», например, Миша! Кто к тебе подошел? – описывают девочку (мальчика), как одеты, особенности.</a:t>
            </a:r>
            <a:br>
              <a:rPr lang="ru-RU" sz="1800" dirty="0" smtClean="0"/>
            </a:br>
            <a:r>
              <a:rPr lang="ru-RU" sz="1800" dirty="0" smtClean="0"/>
              <a:t>«Кто ловкий?»: кто больше соберет воздушных шаров. В ложечке принести воду, не разлить.</a:t>
            </a:r>
            <a:br>
              <a:rPr lang="ru-RU" sz="1800" dirty="0" smtClean="0"/>
            </a:br>
            <a:r>
              <a:rPr lang="ru-RU" sz="1800" dirty="0" smtClean="0"/>
              <a:t>«Отгадай, какой цветок?», например, серединка желтая, лепестки белые.</a:t>
            </a:r>
            <a:br>
              <a:rPr lang="ru-RU" sz="1800" dirty="0" smtClean="0"/>
            </a:br>
            <a:r>
              <a:rPr lang="ru-RU" sz="1800" dirty="0" smtClean="0"/>
              <a:t>	С детьми дошкольниками педагог должен проводить настольный театр, теневой, кукольный, драматизация, занятия по чтению художественной литературы. </a:t>
            </a:r>
            <a:br>
              <a:rPr lang="ru-RU" sz="1800" dirty="0" smtClean="0"/>
            </a:br>
            <a:endParaRPr lang="ru-RU" sz="1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429132"/>
            <a:ext cx="8305800" cy="1143000"/>
          </a:xfrm>
        </p:spPr>
        <p:txBody>
          <a:bodyPr>
            <a:noAutofit/>
          </a:bodyPr>
          <a:lstStyle/>
          <a:p>
            <a:r>
              <a:rPr lang="ru-RU" sz="3600" b="1" dirty="0" smtClean="0"/>
              <a:t>Воспитание звуковой культуры речи:</a:t>
            </a:r>
            <a:r>
              <a:rPr lang="ru-RU" sz="3600" dirty="0" smtClean="0"/>
              <a:t/>
            </a:r>
            <a:br>
              <a:rPr lang="ru-RU" sz="3600" dirty="0" smtClean="0"/>
            </a:br>
            <a:r>
              <a:rPr lang="ru-RU" sz="3600" dirty="0" smtClean="0"/>
              <a:t>	1. Обследование, т.е. подобрать картинки, игрушки, где проверяемый звук стоит в начале, середине, в конце слова. Например, «</a:t>
            </a:r>
            <a:r>
              <a:rPr lang="ru-RU" sz="3600" dirty="0" err="1" smtClean="0"/>
              <a:t>р</a:t>
            </a:r>
            <a:r>
              <a:rPr lang="ru-RU" sz="3600" dirty="0" smtClean="0"/>
              <a:t>» - рак, картина, трактор.</a:t>
            </a:r>
            <a:br>
              <a:rPr lang="ru-RU" sz="3600" dirty="0" smtClean="0"/>
            </a:br>
            <a:r>
              <a:rPr lang="ru-RU" sz="3600" dirty="0" smtClean="0"/>
              <a:t>	2. Подобрать игры-упражнения, которые помогут исправить звук.</a:t>
            </a:r>
            <a:br>
              <a:rPr lang="ru-RU" sz="3600" dirty="0" smtClean="0"/>
            </a:br>
            <a:endParaRPr lang="ru-RU"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5821256"/>
          </a:xfrm>
        </p:spPr>
        <p:txBody>
          <a:bodyPr>
            <a:noAutofit/>
          </a:bodyPr>
          <a:lstStyle/>
          <a:p>
            <a:r>
              <a:rPr lang="ru-RU" sz="2400" b="1" dirty="0" smtClean="0"/>
              <a:t>Анатомо-физиологические особенности детей дошкольного возраста – </a:t>
            </a:r>
            <a:r>
              <a:rPr lang="ru-RU" sz="2400" i="1" dirty="0" smtClean="0"/>
              <a:t>необходимое условие овладения ребенка речью</a:t>
            </a:r>
            <a:r>
              <a:rPr lang="ru-RU" sz="2400" dirty="0" smtClean="0"/>
              <a:t/>
            </a:r>
            <a:br>
              <a:rPr lang="ru-RU" sz="2400" dirty="0" smtClean="0"/>
            </a:br>
            <a:r>
              <a:rPr lang="ru-RU" sz="2400" b="1" dirty="0" smtClean="0"/>
              <a:t>Органы дыхания</a:t>
            </a:r>
            <a:r>
              <a:rPr lang="ru-RU" sz="2400" dirty="0" smtClean="0"/>
              <a:t/>
            </a:r>
            <a:br>
              <a:rPr lang="ru-RU" sz="2400" dirty="0" smtClean="0"/>
            </a:br>
            <a:r>
              <a:rPr lang="ru-RU" sz="2400" dirty="0" smtClean="0"/>
              <a:t>Потребность организма ребёнка в кислороде в возрасте от 3 до 5 лет выше на 40 %. Обеспечивается она тем, в частности, что происходит перестройка функции внешнего дыхания. Вместе с тем строение лёгочной ткани не завершается даже к 7 годам. Носовые и лёгочные ходы у детей сравнительно узки, что затрудняет поступление воздуха в лёгкие. </a:t>
            </a:r>
            <a:br>
              <a:rPr lang="ru-RU" sz="2400" dirty="0" smtClean="0"/>
            </a:br>
            <a:r>
              <a:rPr lang="ru-RU" sz="2400" b="1" dirty="0" smtClean="0"/>
              <a:t>Развитие органов чувств</a:t>
            </a:r>
            <a:r>
              <a:rPr lang="ru-RU" sz="2400" dirty="0" smtClean="0"/>
              <a:t/>
            </a:r>
            <a:br>
              <a:rPr lang="ru-RU" sz="2400" dirty="0" smtClean="0"/>
            </a:br>
            <a:r>
              <a:rPr lang="ru-RU" sz="2400" dirty="0" smtClean="0"/>
              <a:t> Первые 5 лет жизни – «золотая середина» развития сенсорных способностей детей. </a:t>
            </a:r>
            <a:br>
              <a:rPr lang="ru-RU" sz="2400" dirty="0" smtClean="0"/>
            </a:br>
            <a:r>
              <a:rPr lang="ru-RU" sz="2400" b="1" dirty="0" smtClean="0"/>
              <a:t>Развитие руки</a:t>
            </a:r>
            <a:r>
              <a:rPr lang="ru-RU" sz="2400" dirty="0" smtClean="0"/>
              <a:t/>
            </a:r>
            <a:br>
              <a:rPr lang="ru-RU" sz="2400" dirty="0" smtClean="0"/>
            </a:br>
            <a:r>
              <a:rPr lang="ru-RU" sz="2400" dirty="0" smtClean="0"/>
              <a:t>	</a:t>
            </a:r>
            <a:br>
              <a:rPr lang="ru-RU" sz="2400" dirty="0" smtClean="0"/>
            </a:br>
            <a:endParaRPr lang="ru-RU"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786322"/>
            <a:ext cx="8305800" cy="1143000"/>
          </a:xfrm>
        </p:spPr>
        <p:txBody>
          <a:bodyPr>
            <a:noAutofit/>
          </a:bodyPr>
          <a:lstStyle/>
          <a:p>
            <a:r>
              <a:rPr lang="ru-RU" sz="2800" b="1" dirty="0" smtClean="0"/>
              <a:t>Этапы работы</a:t>
            </a:r>
            <a:r>
              <a:rPr lang="en-US" sz="2800" b="1" dirty="0" smtClean="0"/>
              <a:t>:</a:t>
            </a:r>
            <a:r>
              <a:rPr lang="ru-RU" sz="2800" dirty="0" smtClean="0"/>
              <a:t/>
            </a:r>
            <a:br>
              <a:rPr lang="ru-RU" sz="2800" dirty="0" smtClean="0"/>
            </a:br>
            <a:r>
              <a:rPr lang="ru-RU" sz="2800" dirty="0" smtClean="0"/>
              <a:t>Четкое, ясное произношение звуков.</a:t>
            </a:r>
            <a:br>
              <a:rPr lang="ru-RU" sz="2800" dirty="0" smtClean="0"/>
            </a:br>
            <a:r>
              <a:rPr lang="ru-RU" sz="2800" dirty="0" smtClean="0"/>
              <a:t>Артикуляционная гимнастика.</a:t>
            </a:r>
            <a:br>
              <a:rPr lang="ru-RU" sz="2800" dirty="0" smtClean="0"/>
            </a:br>
            <a:r>
              <a:rPr lang="ru-RU" sz="2800" dirty="0" smtClean="0"/>
              <a:t>Предлагая произносить звук, соотносить с песенкой (комара, жука).</a:t>
            </a:r>
            <a:br>
              <a:rPr lang="ru-RU" sz="2800" dirty="0" smtClean="0"/>
            </a:br>
            <a:r>
              <a:rPr lang="ru-RU" sz="2800" dirty="0" smtClean="0"/>
              <a:t>Произношение данного звука отрабатывать в словах, слоге, в речи.</a:t>
            </a:r>
            <a:br>
              <a:rPr lang="ru-RU" sz="2800" dirty="0" smtClean="0"/>
            </a:br>
            <a:r>
              <a:rPr lang="ru-RU" sz="2800" dirty="0" smtClean="0"/>
              <a:t>С детьми дошкольниками проводить работу над развитием интонационных средств самовыражения (грустно, весело, медленно, быстро) с учетом естественной высоты голоса.</a:t>
            </a:r>
            <a:endParaRPr lang="ru-RU"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5357826"/>
            <a:ext cx="8305800" cy="1143000"/>
          </a:xfrm>
        </p:spPr>
        <p:txBody>
          <a:bodyPr>
            <a:noAutofit/>
          </a:bodyPr>
          <a:lstStyle/>
          <a:p>
            <a:r>
              <a:rPr lang="ru-RU" sz="3200" b="1" dirty="0" smtClean="0"/>
              <a:t>Формирование диалогической речи</a:t>
            </a:r>
            <a:r>
              <a:rPr lang="en-US" sz="3200" b="1" dirty="0" smtClean="0"/>
              <a:t>:</a:t>
            </a:r>
            <a:r>
              <a:rPr lang="ru-RU" sz="3200" dirty="0" smtClean="0"/>
              <a:t/>
            </a:r>
            <a:br>
              <a:rPr lang="ru-RU" sz="3200" dirty="0" smtClean="0"/>
            </a:br>
            <a:r>
              <a:rPr lang="ru-RU" sz="3200" dirty="0" smtClean="0"/>
              <a:t>Постоянно обращать внимание: о чем говорят дети и как?</a:t>
            </a:r>
            <a:br>
              <a:rPr lang="ru-RU" sz="3200" dirty="0" smtClean="0"/>
            </a:br>
            <a:r>
              <a:rPr lang="ru-RU" sz="3200" dirty="0" smtClean="0"/>
              <a:t>Как разговаривают друг с другом дети и со взрослыми. Есть ли в речи детей вежливые слова.</a:t>
            </a:r>
            <a:br>
              <a:rPr lang="ru-RU" sz="3200" dirty="0" smtClean="0"/>
            </a:br>
            <a:r>
              <a:rPr lang="ru-RU" sz="3200" dirty="0" smtClean="0"/>
              <a:t>Перед проведением с детьми беседы на определенную тему учитывать предшествующую работу и вопросы исходят из темы.</a:t>
            </a:r>
            <a:br>
              <a:rPr lang="ru-RU" sz="3200" dirty="0" smtClean="0"/>
            </a:br>
            <a:endParaRPr lang="ru-RU" sz="3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000636"/>
            <a:ext cx="8305800" cy="1143000"/>
          </a:xfrm>
        </p:spPr>
        <p:txBody>
          <a:bodyPr>
            <a:noAutofit/>
          </a:bodyPr>
          <a:lstStyle/>
          <a:p>
            <a:r>
              <a:rPr lang="ru-RU" sz="2400" b="1" dirty="0" smtClean="0"/>
              <a:t> </a:t>
            </a:r>
            <a:r>
              <a:rPr lang="ru-RU" sz="2400" dirty="0" smtClean="0"/>
              <a:t/>
            </a:r>
            <a:br>
              <a:rPr lang="ru-RU" sz="2400" dirty="0" smtClean="0"/>
            </a:br>
            <a:r>
              <a:rPr lang="ru-RU" sz="2400" b="1" dirty="0" smtClean="0"/>
              <a:t>Обучение детей рассказыванию</a:t>
            </a:r>
            <a:r>
              <a:rPr lang="ru-RU" sz="2400" dirty="0" smtClean="0"/>
              <a:t/>
            </a:r>
            <a:br>
              <a:rPr lang="ru-RU" sz="2400" dirty="0" smtClean="0"/>
            </a:br>
            <a:r>
              <a:rPr lang="ru-RU" sz="2400" dirty="0" smtClean="0"/>
              <a:t>	1. Можно предложить всем детям составить рассказ описательного или сюжетного характера, используя игрушки, предметы, иллюстрации, картинки. Например, игрушка Мишка.</a:t>
            </a:r>
            <a:br>
              <a:rPr lang="ru-RU" sz="2400" dirty="0" smtClean="0"/>
            </a:br>
            <a:r>
              <a:rPr lang="ru-RU" sz="2400" dirty="0" smtClean="0"/>
              <a:t>	2. Лучше дети составляют рассказы через дидактические или сюжетные игры. Например, магазин игрушек, письмо принес почтальон.</a:t>
            </a:r>
            <a:br>
              <a:rPr lang="ru-RU" sz="2400" dirty="0" smtClean="0"/>
            </a:br>
            <a:r>
              <a:rPr lang="ru-RU" sz="2400" dirty="0" smtClean="0"/>
              <a:t>	3. Использовать следующие приемы обучения при составлении рассказов:</a:t>
            </a:r>
            <a:br>
              <a:rPr lang="ru-RU" sz="2400" dirty="0" smtClean="0"/>
            </a:br>
            <a:r>
              <a:rPr lang="ru-RU" sz="2400" dirty="0" smtClean="0"/>
              <a:t>	- образец педагога (должен повторить, не выдумывая).</a:t>
            </a:r>
            <a:br>
              <a:rPr lang="ru-RU" sz="2400" dirty="0" smtClean="0"/>
            </a:br>
            <a:r>
              <a:rPr lang="ru-RU" sz="2400" dirty="0" smtClean="0"/>
              <a:t>	- план педагога (3-4 вопроса).</a:t>
            </a:r>
            <a:br>
              <a:rPr lang="ru-RU" sz="2400" dirty="0" smtClean="0"/>
            </a:br>
            <a:r>
              <a:rPr lang="ru-RU" sz="2400" dirty="0" smtClean="0"/>
              <a:t>- указание и оценка рассказов.</a:t>
            </a:r>
            <a:br>
              <a:rPr lang="ru-RU" sz="2400" dirty="0" smtClean="0"/>
            </a:br>
            <a:endParaRPr lang="ru-RU" sz="2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572008"/>
            <a:ext cx="8305800" cy="1143000"/>
          </a:xfrm>
        </p:spPr>
        <p:txBody>
          <a:bodyPr>
            <a:normAutofit fontScale="90000"/>
          </a:bodyPr>
          <a:lstStyle/>
          <a:p>
            <a:r>
              <a:rPr lang="ru-RU" sz="3100" b="1" dirty="0" smtClean="0"/>
              <a:t>Ознакомление с художественной литературой</a:t>
            </a:r>
            <a:r>
              <a:rPr lang="ru-RU" sz="3100" dirty="0" smtClean="0"/>
              <a:t/>
            </a:r>
            <a:br>
              <a:rPr lang="ru-RU" sz="3100" dirty="0" smtClean="0"/>
            </a:br>
            <a:r>
              <a:rPr lang="ru-RU" sz="3100" dirty="0" smtClean="0"/>
              <a:t>Виды занятий:</a:t>
            </a:r>
            <a:br>
              <a:rPr lang="ru-RU" sz="3100" dirty="0" smtClean="0"/>
            </a:br>
            <a:r>
              <a:rPr lang="ru-RU" sz="3100" dirty="0" smtClean="0"/>
              <a:t>Чтение целого произведения (рассказывание);</a:t>
            </a:r>
            <a:br>
              <a:rPr lang="ru-RU" sz="3100" dirty="0" smtClean="0"/>
            </a:br>
            <a:r>
              <a:rPr lang="ru-RU" sz="3100" dirty="0" smtClean="0"/>
              <a:t>Чтение художественных произведений (рассказывание), объединенных одной целью;</a:t>
            </a:r>
            <a:br>
              <a:rPr lang="ru-RU" sz="3100" dirty="0" smtClean="0"/>
            </a:br>
            <a:r>
              <a:rPr lang="ru-RU" sz="3100" dirty="0" smtClean="0"/>
              <a:t>Слушание дисков, записей;</a:t>
            </a:r>
            <a:br>
              <a:rPr lang="ru-RU" sz="3100" dirty="0" smtClean="0"/>
            </a:br>
            <a:r>
              <a:rPr lang="ru-RU" sz="3100" dirty="0" smtClean="0"/>
              <a:t>Показ настольного, кукольного театров и др.</a:t>
            </a:r>
            <a:br>
              <a:rPr lang="ru-RU" sz="3100" dirty="0" smtClean="0"/>
            </a:br>
            <a:r>
              <a:rPr lang="ru-RU" sz="3100" dirty="0" smtClean="0"/>
              <a:t>Показ фильмов, просмотр телевизионных передач, компьютерных игр.</a:t>
            </a:r>
            <a:r>
              <a:rPr lang="ru-RU" dirty="0" smtClean="0"/>
              <a:t/>
            </a:r>
            <a:br>
              <a:rPr lang="ru-RU" dirty="0" smtClean="0"/>
            </a:br>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143512"/>
            <a:ext cx="8305800" cy="1143000"/>
          </a:xfrm>
        </p:spPr>
        <p:txBody>
          <a:bodyPr>
            <a:noAutofit/>
          </a:bodyPr>
          <a:lstStyle/>
          <a:p>
            <a:r>
              <a:rPr lang="ru-RU" sz="2000" b="1" dirty="0" smtClean="0"/>
              <a:t>Дети 1-3 лет</a:t>
            </a:r>
            <a:r>
              <a:rPr lang="ru-RU" sz="2000" dirty="0" smtClean="0"/>
              <a:t/>
            </a:r>
            <a:br>
              <a:rPr lang="ru-RU" sz="2000" dirty="0" smtClean="0"/>
            </a:br>
            <a:r>
              <a:rPr lang="ru-RU" sz="2000" b="1" dirty="0" smtClean="0"/>
              <a:t>	</a:t>
            </a:r>
            <a:r>
              <a:rPr lang="ru-RU" sz="2000" dirty="0" smtClean="0"/>
              <a:t>Цель: научить ребенка внимательно слушать произведение, понимать его содержание и понимать речь педагога, отвечать на вопросы.</a:t>
            </a:r>
            <a:br>
              <a:rPr lang="ru-RU" sz="2000" dirty="0" smtClean="0"/>
            </a:br>
            <a:r>
              <a:rPr lang="ru-RU" sz="2000" b="1" dirty="0" smtClean="0"/>
              <a:t>Дети 3-5 лет</a:t>
            </a:r>
            <a:r>
              <a:rPr lang="ru-RU" sz="2000" dirty="0" smtClean="0"/>
              <a:t/>
            </a:r>
            <a:br>
              <a:rPr lang="ru-RU" sz="2000" dirty="0" smtClean="0"/>
            </a:br>
            <a:r>
              <a:rPr lang="ru-RU" sz="2000" b="1" dirty="0" smtClean="0"/>
              <a:t>	</a:t>
            </a:r>
            <a:r>
              <a:rPr lang="ru-RU" sz="2000" dirty="0" smtClean="0"/>
              <a:t>Цель: научить ребенка видеть в тексте положительные и отрицательные слова, найти слова, подтверждающие характеристику героя.</a:t>
            </a:r>
            <a:br>
              <a:rPr lang="ru-RU" sz="2000" dirty="0" smtClean="0"/>
            </a:br>
            <a:r>
              <a:rPr lang="ru-RU" sz="2000" b="1" dirty="0" smtClean="0"/>
              <a:t>Дети 5-7 лет</a:t>
            </a:r>
            <a:r>
              <a:rPr lang="ru-RU" sz="2000" dirty="0" smtClean="0"/>
              <a:t/>
            </a:r>
            <a:br>
              <a:rPr lang="ru-RU" sz="2000" dirty="0" smtClean="0"/>
            </a:br>
            <a:r>
              <a:rPr lang="ru-RU" sz="2000" dirty="0" smtClean="0"/>
              <a:t>	Цель: научить ребенка выражать свое отношение к поступкам героев, различать жанры произведения, видеть в тексте свойства художественной выразительности. Незнакомые слова нужно внести в речь ребенка до занятия, даже если они будут мало использованы на самом занятии.	</a:t>
            </a:r>
            <a:r>
              <a:rPr lang="ru-RU" sz="2000" b="1" dirty="0" smtClean="0"/>
              <a:t>Рассматривание иллюстраций:</a:t>
            </a:r>
            <a:r>
              <a:rPr lang="ru-RU" sz="2000" dirty="0" smtClean="0"/>
              <a:t/>
            </a:r>
            <a:br>
              <a:rPr lang="ru-RU" sz="2000" dirty="0" smtClean="0"/>
            </a:br>
            <a:r>
              <a:rPr lang="ru-RU" sz="2000" b="1" dirty="0" smtClean="0"/>
              <a:t>	</a:t>
            </a:r>
            <a:r>
              <a:rPr lang="ru-RU" sz="2000" dirty="0" smtClean="0"/>
              <a:t>Рассматриваются до занятия. В ходе занятия – это книги познавательного характера. Есть книжки-игрушки, каждая страница – это новое стихотворение.</a:t>
            </a:r>
            <a:br>
              <a:rPr lang="ru-RU" sz="2000" dirty="0" smtClean="0"/>
            </a:br>
            <a:endParaRPr lang="ru-RU" sz="2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5000"/>
            <a:ext cx="8305800" cy="1143000"/>
          </a:xfrm>
        </p:spPr>
        <p:txBody>
          <a:bodyPr>
            <a:noAutofit/>
          </a:bodyPr>
          <a:lstStyle/>
          <a:p>
            <a:r>
              <a:rPr lang="ru-RU" sz="2000" b="1" dirty="0" smtClean="0"/>
              <a:t>Заучивание стихотворения наизусть:</a:t>
            </a:r>
            <a:r>
              <a:rPr lang="ru-RU" sz="2000" dirty="0" smtClean="0"/>
              <a:t/>
            </a:r>
            <a:br>
              <a:rPr lang="ru-RU" sz="2000" dirty="0" smtClean="0"/>
            </a:br>
            <a:r>
              <a:rPr lang="ru-RU" sz="2000" dirty="0" smtClean="0"/>
              <a:t>	Прежде чем предложить стихотворение детям, оно:</a:t>
            </a:r>
            <a:br>
              <a:rPr lang="ru-RU" sz="2000" dirty="0" smtClean="0"/>
            </a:br>
            <a:r>
              <a:rPr lang="ru-RU" sz="2000" dirty="0" smtClean="0"/>
              <a:t>- должно радовать детей;</a:t>
            </a:r>
            <a:br>
              <a:rPr lang="ru-RU" sz="2000" dirty="0" smtClean="0"/>
            </a:br>
            <a:r>
              <a:rPr lang="ru-RU" sz="2000" dirty="0" smtClean="0"/>
              <a:t>- запоминать стихотворение из любви самого педагога;</a:t>
            </a:r>
            <a:br>
              <a:rPr lang="ru-RU" sz="2000" dirty="0" smtClean="0"/>
            </a:br>
            <a:r>
              <a:rPr lang="ru-RU" sz="2000" dirty="0" smtClean="0"/>
              <a:t>- хором нельзя учить;</a:t>
            </a:r>
            <a:br>
              <a:rPr lang="ru-RU" sz="2000" dirty="0" smtClean="0"/>
            </a:br>
            <a:r>
              <a:rPr lang="ru-RU" sz="2000" dirty="0" smtClean="0"/>
              <a:t>- сначала спрашивают тех, кто лучше выучил, быстрее, затем тех, кто хуже. Спросить от начала до конца.</a:t>
            </a:r>
            <a:br>
              <a:rPr lang="ru-RU" sz="2000" dirty="0" smtClean="0"/>
            </a:br>
            <a:r>
              <a:rPr lang="ru-RU" sz="2000" dirty="0" smtClean="0"/>
              <a:t>- перед заучиванием не делать установку на заучивание;</a:t>
            </a:r>
            <a:br>
              <a:rPr lang="ru-RU" sz="2000" dirty="0" smtClean="0"/>
            </a:br>
            <a:r>
              <a:rPr lang="ru-RU" sz="2000" dirty="0" smtClean="0"/>
              <a:t>- придумать (или взять образец движений) при разучивании слов стихотворения.</a:t>
            </a:r>
            <a:br>
              <a:rPr lang="ru-RU" sz="2000" dirty="0" smtClean="0"/>
            </a:br>
            <a:r>
              <a:rPr lang="ru-RU" sz="2000" dirty="0" smtClean="0"/>
              <a:t>	Сказка или рассказ два раза, но приемы чередовать.</a:t>
            </a:r>
            <a:br>
              <a:rPr lang="ru-RU" sz="2000" dirty="0" smtClean="0"/>
            </a:br>
            <a:r>
              <a:rPr lang="ru-RU" sz="2000" dirty="0" smtClean="0"/>
              <a:t>Дидактические игры</a:t>
            </a:r>
            <a:br>
              <a:rPr lang="ru-RU" sz="2000" dirty="0" smtClean="0"/>
            </a:br>
            <a:r>
              <a:rPr lang="ru-RU" sz="2000" dirty="0" smtClean="0"/>
              <a:t>	</a:t>
            </a:r>
            <a:r>
              <a:rPr lang="ru-RU" sz="2000" u="sng" dirty="0" smtClean="0"/>
              <a:t>Записи: </a:t>
            </a:r>
            <a:r>
              <a:rPr lang="ru-RU" sz="2000" dirty="0" smtClean="0"/>
              <a:t/>
            </a:r>
            <a:br>
              <a:rPr lang="ru-RU" sz="2000" dirty="0" smtClean="0"/>
            </a:br>
            <a:r>
              <a:rPr lang="ru-RU" sz="2000" dirty="0" smtClean="0"/>
              <a:t>тема, цель, оборудование, с кем играете (со всеми, индивидуально).</a:t>
            </a:r>
            <a:br>
              <a:rPr lang="ru-RU" sz="2000" dirty="0" smtClean="0"/>
            </a:br>
            <a:r>
              <a:rPr lang="ru-RU" sz="2000" dirty="0" smtClean="0"/>
              <a:t>по рассматриванию картин, иллюстраций (с кем, что рассматриваем, цель, вопросы к детям).</a:t>
            </a:r>
            <a:br>
              <a:rPr lang="ru-RU" sz="2000" dirty="0" smtClean="0"/>
            </a:br>
            <a:r>
              <a:rPr lang="ru-RU" sz="2000" dirty="0" smtClean="0"/>
              <a:t>художественное произведение (название, жанр, с кем, цель, вопросы к детям).</a:t>
            </a:r>
            <a:br>
              <a:rPr lang="ru-RU" sz="2000" dirty="0" smtClean="0"/>
            </a:br>
            <a:endParaRPr lang="ru-RU" sz="2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5715000"/>
            <a:ext cx="8305800" cy="1143000"/>
          </a:xfrm>
        </p:spPr>
        <p:txBody>
          <a:bodyPr>
            <a:noAutofit/>
          </a:bodyPr>
          <a:lstStyle/>
          <a:p>
            <a:r>
              <a:rPr lang="ru-RU" sz="3200" b="1" dirty="0" smtClean="0"/>
              <a:t>Формирование грамматически правильной речи</a:t>
            </a:r>
            <a:r>
              <a:rPr lang="ru-RU" sz="3200" dirty="0" smtClean="0"/>
              <a:t/>
            </a:r>
            <a:br>
              <a:rPr lang="ru-RU" sz="3200" dirty="0" smtClean="0"/>
            </a:br>
            <a:r>
              <a:rPr lang="ru-RU" sz="3200" dirty="0" smtClean="0"/>
              <a:t>При формировании грамматически правильной речи детей следует различать работу над ее морфологической и </a:t>
            </a:r>
            <a:r>
              <a:rPr lang="ru-RU" sz="3200" dirty="0" err="1" smtClean="0"/>
              <a:t>синтактической</a:t>
            </a:r>
            <a:r>
              <a:rPr lang="ru-RU" sz="3200" dirty="0" smtClean="0"/>
              <a:t> стороной.</a:t>
            </a:r>
            <a:br>
              <a:rPr lang="ru-RU" sz="3200" dirty="0" smtClean="0"/>
            </a:br>
            <a:r>
              <a:rPr lang="ru-RU" sz="3200" dirty="0" smtClean="0"/>
              <a:t>	Морфологическая (падежи);</a:t>
            </a:r>
            <a:br>
              <a:rPr lang="ru-RU" sz="3200" dirty="0" smtClean="0"/>
            </a:br>
            <a:r>
              <a:rPr lang="ru-RU" sz="3200" dirty="0" smtClean="0"/>
              <a:t>	Синтаксическая (предложения).</a:t>
            </a:r>
            <a:br>
              <a:rPr lang="ru-RU" sz="3200" dirty="0" smtClean="0"/>
            </a:br>
            <a:r>
              <a:rPr lang="ru-RU" sz="3200" dirty="0" smtClean="0"/>
              <a:t>Лишь к 8 годам можно говорить о полном усвоении ребенком грамматического строя языка.</a:t>
            </a:r>
            <a:r>
              <a:rPr lang="ru-RU" sz="3600" dirty="0" smtClean="0"/>
              <a:t/>
            </a:r>
            <a:br>
              <a:rPr lang="ru-RU" sz="3600" dirty="0" smtClean="0"/>
            </a:br>
            <a:endParaRPr lang="ru-RU" sz="36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5000"/>
            <a:ext cx="8305800" cy="1143000"/>
          </a:xfrm>
        </p:spPr>
        <p:txBody>
          <a:bodyPr>
            <a:noAutofit/>
          </a:bodyPr>
          <a:lstStyle/>
          <a:p>
            <a:r>
              <a:rPr lang="ru-RU" sz="2800" b="1" dirty="0" smtClean="0"/>
              <a:t>Задачи формирования грамматической речи дошкольников:</a:t>
            </a:r>
            <a:r>
              <a:rPr lang="ru-RU" sz="2800" dirty="0" smtClean="0"/>
              <a:t/>
            </a:r>
            <a:br>
              <a:rPr lang="ru-RU" sz="2800" dirty="0" smtClean="0"/>
            </a:br>
            <a:r>
              <a:rPr lang="ru-RU" sz="2800" dirty="0" smtClean="0"/>
              <a:t>1. Исправление грамматических ошибок в устной речи детей.</a:t>
            </a:r>
            <a:br>
              <a:rPr lang="ru-RU" sz="2800" dirty="0" smtClean="0"/>
            </a:br>
            <a:r>
              <a:rPr lang="ru-RU" sz="2800" dirty="0" smtClean="0"/>
              <a:t>2. Совершенствование синтаксической речи детей. Ознакомление их с некоторыми общеупотребительными сочетаниями.</a:t>
            </a:r>
            <a:br>
              <a:rPr lang="ru-RU" sz="2800" dirty="0" smtClean="0"/>
            </a:br>
            <a:r>
              <a:rPr lang="ru-RU" sz="2800" dirty="0" smtClean="0"/>
              <a:t>Обучение распространению предложений и составление сложных предложений.</a:t>
            </a:r>
            <a:br>
              <a:rPr lang="ru-RU" sz="2800" dirty="0" smtClean="0"/>
            </a:br>
            <a:r>
              <a:rPr lang="ru-RU" sz="2800" dirty="0" smtClean="0"/>
              <a:t>3. Предупреждение грамматических ошибок в речи детей (особенно трудные морфологические категории), повелительное наклонение, разноспрягаемые.</a:t>
            </a:r>
            <a:br>
              <a:rPr lang="ru-RU" sz="2800" dirty="0" smtClean="0"/>
            </a:br>
            <a:endParaRPr lang="ru-RU" sz="28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643446"/>
            <a:ext cx="8305800" cy="1143000"/>
          </a:xfrm>
        </p:spPr>
        <p:txBody>
          <a:bodyPr>
            <a:noAutofit/>
          </a:bodyPr>
          <a:lstStyle/>
          <a:p>
            <a:r>
              <a:rPr lang="ru-RU" sz="2000" b="1" dirty="0" smtClean="0"/>
              <a:t>Чаще всего затрудняют дошкольников следующие грамматические формы:</a:t>
            </a:r>
            <a:r>
              <a:rPr lang="ru-RU" sz="2000" dirty="0" smtClean="0"/>
              <a:t/>
            </a:r>
            <a:br>
              <a:rPr lang="ru-RU" sz="2000" dirty="0" smtClean="0"/>
            </a:br>
            <a:r>
              <a:rPr lang="ru-RU" sz="2000" dirty="0" smtClean="0"/>
              <a:t>1. Окончание существительных множественного числа Р.п. (</a:t>
            </a:r>
            <a:r>
              <a:rPr lang="ru-RU" sz="2000" dirty="0" err="1" smtClean="0"/>
              <a:t>ов</a:t>
            </a:r>
            <a:r>
              <a:rPr lang="ru-RU" sz="2000" dirty="0" smtClean="0"/>
              <a:t>), например, не </a:t>
            </a:r>
            <a:r>
              <a:rPr lang="ru-RU" sz="2000" dirty="0" err="1" smtClean="0"/>
              <a:t>матрешков</a:t>
            </a:r>
            <a:r>
              <a:rPr lang="ru-RU" sz="2000" dirty="0" smtClean="0"/>
              <a:t>, а матрешек; тортов – это правильно; петель; тефтелей, шарфов; ружей.</a:t>
            </a:r>
            <a:br>
              <a:rPr lang="ru-RU" sz="2000" dirty="0" smtClean="0"/>
            </a:br>
            <a:r>
              <a:rPr lang="ru-RU" sz="2000" dirty="0" smtClean="0"/>
              <a:t>2. Образование множественного числа существительных, обозначающих детенышей животных, например, не </a:t>
            </a:r>
            <a:r>
              <a:rPr lang="ru-RU" sz="2000" dirty="0" err="1" smtClean="0"/>
              <a:t>львенки</a:t>
            </a:r>
            <a:r>
              <a:rPr lang="ru-RU" sz="2000" dirty="0" smtClean="0"/>
              <a:t>, а львята.</a:t>
            </a:r>
            <a:br>
              <a:rPr lang="ru-RU" sz="2000" dirty="0" smtClean="0"/>
            </a:br>
            <a:r>
              <a:rPr lang="ru-RU" sz="2000" dirty="0" smtClean="0"/>
              <a:t>3. Употребление несклоняемых имен существительных.</a:t>
            </a:r>
            <a:br>
              <a:rPr lang="ru-RU" sz="2000" dirty="0" smtClean="0"/>
            </a:br>
            <a:r>
              <a:rPr lang="ru-RU" sz="2000" dirty="0" smtClean="0"/>
              <a:t>4. Не различают род существительных, особенно средний род.</a:t>
            </a:r>
            <a:br>
              <a:rPr lang="ru-RU" sz="2000" dirty="0" smtClean="0"/>
            </a:br>
            <a:r>
              <a:rPr lang="ru-RU" sz="2000" dirty="0" smtClean="0"/>
              <a:t>5. Не умеют ставить ударения при склонении существительных:</a:t>
            </a:r>
            <a:br>
              <a:rPr lang="ru-RU" sz="2000" dirty="0" smtClean="0"/>
            </a:br>
            <a:r>
              <a:rPr lang="ru-RU" sz="2000" dirty="0" smtClean="0"/>
              <a:t>	- постоянное ударение, его место во всех падежах существительных (ясли);</a:t>
            </a:r>
            <a:br>
              <a:rPr lang="ru-RU" sz="2000" dirty="0" smtClean="0"/>
            </a:br>
            <a:r>
              <a:rPr lang="ru-RU" sz="2000" dirty="0" smtClean="0"/>
              <a:t>	- подвижное ударение (волк - волков)</a:t>
            </a:r>
            <a:br>
              <a:rPr lang="ru-RU" sz="2000" dirty="0" smtClean="0"/>
            </a:br>
            <a:r>
              <a:rPr lang="ru-RU" sz="2000" dirty="0" smtClean="0"/>
              <a:t>	- перенос ударения на предлог (на голову, на пол, из лесу).</a:t>
            </a:r>
            <a:br>
              <a:rPr lang="ru-RU" sz="2000" dirty="0" smtClean="0"/>
            </a:br>
            <a:endParaRPr lang="ru-RU" sz="2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5000"/>
            <a:ext cx="8305800" cy="1143000"/>
          </a:xfrm>
        </p:spPr>
        <p:txBody>
          <a:bodyPr>
            <a:noAutofit/>
          </a:bodyPr>
          <a:lstStyle/>
          <a:p>
            <a:r>
              <a:rPr lang="ru-RU" sz="2200" dirty="0" smtClean="0"/>
              <a:t>6. Образование сравнительной степени прилагательного.</a:t>
            </a:r>
            <a:br>
              <a:rPr lang="ru-RU" sz="2200" dirty="0" smtClean="0"/>
            </a:br>
            <a:r>
              <a:rPr lang="ru-RU" sz="2200" dirty="0" smtClean="0"/>
              <a:t>	- простым способом при помощи суффикса (ее, ей, е), например, резкий – резче; сладкий – </a:t>
            </a:r>
            <a:r>
              <a:rPr lang="ru-RU" sz="2200" dirty="0" err="1" smtClean="0"/>
              <a:t>сладче</a:t>
            </a:r>
            <a:r>
              <a:rPr lang="ru-RU" sz="2200" dirty="0" smtClean="0"/>
              <a:t>; дорогой – дороже.</a:t>
            </a:r>
            <a:br>
              <a:rPr lang="ru-RU" sz="2200" dirty="0" smtClean="0"/>
            </a:br>
            <a:r>
              <a:rPr lang="ru-RU" sz="2200" dirty="0" smtClean="0"/>
              <a:t>	- при помощи других корней, например, хороший – лучше; плохой – хуже.</a:t>
            </a:r>
            <a:br>
              <a:rPr lang="ru-RU" sz="2200" dirty="0" smtClean="0"/>
            </a:br>
            <a:r>
              <a:rPr lang="ru-RU" sz="2200" dirty="0" smtClean="0"/>
              <a:t>7. При образовании глагольных форм:</a:t>
            </a:r>
            <a:br>
              <a:rPr lang="ru-RU" sz="2200" dirty="0" smtClean="0"/>
            </a:br>
            <a:r>
              <a:rPr lang="ru-RU" sz="2200" dirty="0" smtClean="0"/>
              <a:t>	- в настоящем и прошедшем времени с чередующими звуками (скачет - скакал);</a:t>
            </a:r>
            <a:br>
              <a:rPr lang="ru-RU" sz="2200" dirty="0" smtClean="0"/>
            </a:br>
            <a:r>
              <a:rPr lang="ru-RU" sz="2200" dirty="0" smtClean="0"/>
              <a:t>	- спряжение глаголов;</a:t>
            </a:r>
            <a:br>
              <a:rPr lang="ru-RU" sz="2200" dirty="0" smtClean="0"/>
            </a:br>
            <a:r>
              <a:rPr lang="ru-RU" sz="2200" dirty="0" smtClean="0"/>
              <a:t>	- спряжение глаголов с особым окончанием (есть, дать);</a:t>
            </a:r>
            <a:br>
              <a:rPr lang="ru-RU" sz="2200" dirty="0" smtClean="0"/>
            </a:br>
            <a:r>
              <a:rPr lang="ru-RU" sz="2200" dirty="0" smtClean="0"/>
              <a:t>	- повелительное наклонение (поезжай).</a:t>
            </a:r>
            <a:br>
              <a:rPr lang="ru-RU" sz="2200" dirty="0" smtClean="0"/>
            </a:br>
            <a:r>
              <a:rPr lang="ru-RU" sz="2200" dirty="0" smtClean="0"/>
              <a:t>8. Склонение местоимений и числительных.</a:t>
            </a:r>
            <a:br>
              <a:rPr lang="ru-RU" sz="2200" dirty="0" smtClean="0"/>
            </a:br>
            <a:r>
              <a:rPr lang="ru-RU" sz="2200" dirty="0" smtClean="0"/>
              <a:t>9. Образование страдательных причастий.</a:t>
            </a:r>
            <a:br>
              <a:rPr lang="ru-RU" sz="2200" dirty="0" smtClean="0"/>
            </a:br>
            <a:r>
              <a:rPr lang="ru-RU" sz="2200" dirty="0" smtClean="0"/>
              <a:t>Морфологические и синтаксические стороны детей развиваются одновременно, но синтаксические ошибки устойчивее. </a:t>
            </a:r>
            <a:br>
              <a:rPr lang="ru-RU" sz="2200" dirty="0" smtClean="0"/>
            </a:br>
            <a:r>
              <a:rPr lang="ru-RU" sz="2200" b="1" dirty="0" smtClean="0"/>
              <a:t> </a:t>
            </a:r>
            <a:r>
              <a:rPr lang="ru-RU" sz="2200" dirty="0" smtClean="0"/>
              <a:t/>
            </a:r>
            <a:br>
              <a:rPr lang="ru-RU" sz="2200" dirty="0" smtClean="0"/>
            </a:br>
            <a:endParaRPr lang="ru-RU"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Строение речевого аппарата</a:t>
            </a:r>
            <a:r>
              <a:rPr lang="ru-RU" dirty="0" smtClean="0"/>
              <a:t/>
            </a:r>
            <a:br>
              <a:rPr lang="ru-RU" dirty="0" smtClean="0"/>
            </a:br>
            <a:endParaRPr lang="ru-RU" dirty="0"/>
          </a:p>
        </p:txBody>
      </p:sp>
      <p:sp>
        <p:nvSpPr>
          <p:cNvPr id="3" name="Текст 2"/>
          <p:cNvSpPr>
            <a:spLocks noGrp="1"/>
          </p:cNvSpPr>
          <p:nvPr>
            <p:ph type="body" idx="2"/>
          </p:nvPr>
        </p:nvSpPr>
        <p:spPr>
          <a:xfrm>
            <a:off x="251520" y="1484784"/>
            <a:ext cx="3177480" cy="4752528"/>
          </a:xfrm>
        </p:spPr>
        <p:txBody>
          <a:bodyPr>
            <a:normAutofit/>
          </a:bodyPr>
          <a:lstStyle/>
          <a:p>
            <a:r>
              <a:rPr lang="ru-RU" dirty="0" smtClean="0"/>
              <a:t>Голосовые связки движутся, образуя различные звуки. Крошечные мышцы натягивают их, сводя вместе. Когда связки полностью открыты, воздух свободно движется мимо них, не извлекая никакого звука.</a:t>
            </a:r>
          </a:p>
          <a:p>
            <a:r>
              <a:rPr lang="ru-RU" dirty="0" smtClean="0"/>
              <a:t>	При помощи губ и языка мы артикулируем – меняем звуки, издаваемые голосовыми связками, складывая их в слова. В одной лишь тропической Африке существует около тысячи разных языков. </a:t>
            </a:r>
          </a:p>
          <a:p>
            <a:r>
              <a:rPr lang="ru-RU" dirty="0" smtClean="0"/>
              <a:t>Губами и языком управляют сотни крохотных мышц. Благодаря им язык и губы чрезвычайно подвижны и способны артикулировать звук, производимый голосовыми связками. Голоса людей не похожи один на другой из-за различий в размерах горла, носа и рта.</a:t>
            </a:r>
          </a:p>
          <a:p>
            <a:endParaRPr lang="ru-RU" dirty="0"/>
          </a:p>
        </p:txBody>
      </p:sp>
      <p:pic>
        <p:nvPicPr>
          <p:cNvPr id="5" name="Содержимое 4" descr="речь"/>
          <p:cNvPicPr>
            <a:picLocks noGrp="1"/>
          </p:cNvPicPr>
          <p:nvPr>
            <p:ph sz="half" idx="1"/>
          </p:nvPr>
        </p:nvPicPr>
        <p:blipFill>
          <a:blip r:embed="rId2" cstate="print"/>
          <a:srcRect/>
          <a:stretch>
            <a:fillRect/>
          </a:stretch>
        </p:blipFill>
        <p:spPr bwMode="auto">
          <a:xfrm>
            <a:off x="3575050" y="1556792"/>
            <a:ext cx="5111750" cy="4376720"/>
          </a:xfrm>
          <a:prstGeom prst="rect">
            <a:avLst/>
          </a:prstGeom>
          <a:noFill/>
          <a:ln w="9525">
            <a:noFill/>
            <a:miter lim="800000"/>
            <a:headEnd/>
            <a:tailEnd/>
          </a:ln>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429264"/>
            <a:ext cx="8305800" cy="1143000"/>
          </a:xfrm>
        </p:spPr>
        <p:txBody>
          <a:bodyPr>
            <a:noAutofit/>
          </a:bodyPr>
          <a:lstStyle/>
          <a:p>
            <a:r>
              <a:rPr lang="ru-RU" sz="2800" b="1" dirty="0" smtClean="0"/>
              <a:t>Приемы обучения:</a:t>
            </a:r>
            <a:r>
              <a:rPr lang="ru-RU" sz="2800" dirty="0" smtClean="0"/>
              <a:t/>
            </a:r>
            <a:br>
              <a:rPr lang="ru-RU" sz="2800" dirty="0" smtClean="0"/>
            </a:br>
            <a:r>
              <a:rPr lang="ru-RU" sz="2800" dirty="0" smtClean="0"/>
              <a:t>Основным прямым приемом является образец правильной грамматической формы или предложение педагога.</a:t>
            </a:r>
            <a:br>
              <a:rPr lang="ru-RU" sz="2800" dirty="0" smtClean="0"/>
            </a:br>
            <a:r>
              <a:rPr lang="ru-RU" sz="2800" b="1" dirty="0" smtClean="0"/>
              <a:t>Активными приемами педагога являются:</a:t>
            </a:r>
            <a:r>
              <a:rPr lang="ru-RU" sz="2800" dirty="0" smtClean="0"/>
              <a:t/>
            </a:r>
            <a:br>
              <a:rPr lang="ru-RU" sz="2800" dirty="0" smtClean="0"/>
            </a:br>
            <a:r>
              <a:rPr lang="ru-RU" sz="2800" dirty="0" smtClean="0"/>
              <a:t>1. Объяснение.</a:t>
            </a:r>
            <a:br>
              <a:rPr lang="ru-RU" sz="2800" dirty="0" smtClean="0"/>
            </a:br>
            <a:r>
              <a:rPr lang="ru-RU" sz="2800" dirty="0" smtClean="0"/>
              <a:t>Повторение.</a:t>
            </a:r>
            <a:br>
              <a:rPr lang="ru-RU" sz="2800" dirty="0" smtClean="0"/>
            </a:br>
            <a:r>
              <a:rPr lang="ru-RU" sz="2800" dirty="0" smtClean="0"/>
              <a:t>Пример правильной речи ребенка.</a:t>
            </a:r>
            <a:br>
              <a:rPr lang="ru-RU" sz="2800" dirty="0" smtClean="0"/>
            </a:br>
            <a:r>
              <a:rPr lang="ru-RU" sz="2800" dirty="0" smtClean="0"/>
              <a:t>Прием сравнения.</a:t>
            </a:r>
            <a:br>
              <a:rPr lang="ru-RU" sz="2800" dirty="0" smtClean="0"/>
            </a:br>
            <a:r>
              <a:rPr lang="ru-RU" sz="2800" dirty="0" smtClean="0"/>
              <a:t>Подсказка</a:t>
            </a:r>
            <a:br>
              <a:rPr lang="ru-RU" sz="2800" dirty="0" smtClean="0"/>
            </a:br>
            <a:r>
              <a:rPr lang="ru-RU" sz="2800" dirty="0" smtClean="0"/>
              <a:t>Исправление.</a:t>
            </a:r>
            <a:br>
              <a:rPr lang="ru-RU" sz="2800" dirty="0" smtClean="0"/>
            </a:br>
            <a:r>
              <a:rPr lang="ru-RU" sz="2800" dirty="0" smtClean="0"/>
              <a:t> </a:t>
            </a:r>
            <a:br>
              <a:rPr lang="ru-RU" sz="2800" dirty="0" smtClean="0"/>
            </a:br>
            <a:endParaRPr lang="ru-RU" sz="28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357826"/>
            <a:ext cx="8305800" cy="1143000"/>
          </a:xfrm>
        </p:spPr>
        <p:txBody>
          <a:bodyPr>
            <a:noAutofit/>
          </a:bodyPr>
          <a:lstStyle/>
          <a:p>
            <a:r>
              <a:rPr lang="ru-RU" sz="2200" b="1" dirty="0" smtClean="0"/>
              <a:t>Обучение детей связной речи</a:t>
            </a:r>
            <a:r>
              <a:rPr lang="ru-RU" sz="2200" dirty="0" smtClean="0"/>
              <a:t/>
            </a:r>
            <a:br>
              <a:rPr lang="ru-RU" sz="2200" dirty="0" smtClean="0"/>
            </a:br>
            <a:r>
              <a:rPr lang="ru-RU" sz="2200" dirty="0" smtClean="0"/>
              <a:t>1.Разговор с детьми в повседневной жизни.</a:t>
            </a:r>
            <a:br>
              <a:rPr lang="ru-RU" sz="2200" dirty="0" smtClean="0"/>
            </a:br>
            <a:r>
              <a:rPr lang="ru-RU" sz="2200" dirty="0" smtClean="0"/>
              <a:t>2. Виды занятий по обучению детей разговорной речи. Беседа, экскурсии, беседы по картинам, игрушкам, дидактические игры.</a:t>
            </a:r>
            <a:br>
              <a:rPr lang="ru-RU" sz="2200" dirty="0" smtClean="0"/>
            </a:br>
            <a:r>
              <a:rPr lang="ru-RU" sz="2200" dirty="0" smtClean="0"/>
              <a:t>3. Беседа – основное средство обучения детей связной диалогической речи</a:t>
            </a:r>
            <a:br>
              <a:rPr lang="ru-RU" sz="2200" dirty="0" smtClean="0"/>
            </a:br>
            <a:r>
              <a:rPr lang="ru-RU" sz="2200" dirty="0" smtClean="0"/>
              <a:t>	- значение беседы для умственного, нравственного и эстетического влияния детей</a:t>
            </a:r>
            <a:br>
              <a:rPr lang="ru-RU" sz="2200" dirty="0" smtClean="0"/>
            </a:br>
            <a:r>
              <a:rPr lang="ru-RU" sz="2200" dirty="0" smtClean="0"/>
              <a:t>	- тематика бесед:</a:t>
            </a:r>
            <a:br>
              <a:rPr lang="ru-RU" sz="2200" dirty="0" smtClean="0"/>
            </a:br>
            <a:r>
              <a:rPr lang="ru-RU" sz="2200" dirty="0" smtClean="0"/>
              <a:t>		а) беседы на общие темы;</a:t>
            </a:r>
            <a:br>
              <a:rPr lang="ru-RU" sz="2200" dirty="0" smtClean="0"/>
            </a:br>
            <a:r>
              <a:rPr lang="ru-RU" sz="2200" dirty="0" smtClean="0"/>
              <a:t>		б) бытовые темы;</a:t>
            </a:r>
            <a:br>
              <a:rPr lang="ru-RU" sz="2200" dirty="0" smtClean="0"/>
            </a:br>
            <a:r>
              <a:rPr lang="ru-RU" sz="2200" dirty="0" smtClean="0"/>
              <a:t>		в) этические беседы.</a:t>
            </a:r>
            <a:br>
              <a:rPr lang="ru-RU" sz="2200" dirty="0" smtClean="0"/>
            </a:br>
            <a:r>
              <a:rPr lang="ru-RU" sz="2200" dirty="0" smtClean="0"/>
              <a:t>	- подготовка детей и педагога к беседе (выбор темы, определение программного содержания, составление плана беседы, подбор иллюстраций и художественного материала).</a:t>
            </a:r>
            <a:r>
              <a:rPr lang="en-US" sz="2200" dirty="0" smtClean="0"/>
              <a:t> </a:t>
            </a:r>
            <a:r>
              <a:rPr lang="ru-RU" sz="2200" dirty="0" smtClean="0"/>
              <a:t/>
            </a:r>
            <a:br>
              <a:rPr lang="ru-RU" sz="2200" dirty="0" smtClean="0"/>
            </a:br>
            <a:endParaRPr lang="ru-RU" sz="22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500702"/>
            <a:ext cx="8305800" cy="1143000"/>
          </a:xfrm>
        </p:spPr>
        <p:txBody>
          <a:bodyPr>
            <a:noAutofit/>
          </a:bodyPr>
          <a:lstStyle/>
          <a:p>
            <a:r>
              <a:rPr lang="ru-RU" sz="2400" dirty="0" smtClean="0"/>
              <a:t>- структура беседы.</a:t>
            </a:r>
            <a:br>
              <a:rPr lang="ru-RU" sz="2400" dirty="0" smtClean="0"/>
            </a:br>
            <a:r>
              <a:rPr lang="ru-RU" sz="2400" dirty="0" smtClean="0"/>
              <a:t>	- методические приемы:</a:t>
            </a:r>
            <a:br>
              <a:rPr lang="ru-RU" sz="2400" dirty="0" smtClean="0"/>
            </a:br>
            <a:r>
              <a:rPr lang="ru-RU" sz="2400" dirty="0" smtClean="0"/>
              <a:t>		а) вопросы</a:t>
            </a:r>
            <a:br>
              <a:rPr lang="ru-RU" sz="2400" dirty="0" smtClean="0"/>
            </a:br>
            <a:r>
              <a:rPr lang="ru-RU" sz="2400" dirty="0" smtClean="0"/>
              <a:t>		б) указания</a:t>
            </a:r>
            <a:br>
              <a:rPr lang="ru-RU" sz="2400" dirty="0" smtClean="0"/>
            </a:br>
            <a:r>
              <a:rPr lang="ru-RU" sz="2400" dirty="0" smtClean="0"/>
              <a:t>		в) объяснения</a:t>
            </a:r>
            <a:br>
              <a:rPr lang="ru-RU" sz="2400" dirty="0" smtClean="0"/>
            </a:br>
            <a:r>
              <a:rPr lang="ru-RU" sz="2400" dirty="0" smtClean="0"/>
              <a:t>		г) рассказ педагога</a:t>
            </a:r>
            <a:br>
              <a:rPr lang="ru-RU" sz="2400" dirty="0" smtClean="0"/>
            </a:br>
            <a:r>
              <a:rPr lang="ru-RU" sz="2400" dirty="0" smtClean="0"/>
              <a:t>		</a:t>
            </a:r>
            <a:r>
              <a:rPr lang="ru-RU" sz="2400" dirty="0" err="1" smtClean="0"/>
              <a:t>д</a:t>
            </a:r>
            <a:r>
              <a:rPr lang="ru-RU" sz="2400" dirty="0" smtClean="0"/>
              <a:t>) использование литературы и наглядного материала.</a:t>
            </a:r>
            <a:br>
              <a:rPr lang="ru-RU" sz="2400" dirty="0" smtClean="0"/>
            </a:br>
            <a:r>
              <a:rPr lang="ru-RU" sz="2400" dirty="0" smtClean="0"/>
              <a:t>	Истинная родительская любовь проявляется только в общении с детьми: по Библии выделяется 4 аспекта любви:</a:t>
            </a:r>
            <a:br>
              <a:rPr lang="ru-RU" sz="2400" dirty="0" smtClean="0"/>
            </a:br>
            <a:r>
              <a:rPr lang="ru-RU" sz="2400" dirty="0" smtClean="0"/>
              <a:t>умение слушать ребенка;</a:t>
            </a:r>
            <a:br>
              <a:rPr lang="ru-RU" sz="2400" dirty="0" smtClean="0"/>
            </a:br>
            <a:r>
              <a:rPr lang="ru-RU" sz="2400" dirty="0" smtClean="0"/>
              <a:t>манера говорить с ребенком;</a:t>
            </a:r>
            <a:br>
              <a:rPr lang="ru-RU" sz="2400" dirty="0" smtClean="0"/>
            </a:br>
            <a:r>
              <a:rPr lang="ru-RU" sz="2400" dirty="0" smtClean="0"/>
              <a:t>знание как наказывать детей;</a:t>
            </a:r>
            <a:br>
              <a:rPr lang="ru-RU" sz="2400" dirty="0" smtClean="0"/>
            </a:br>
            <a:r>
              <a:rPr lang="ru-RU" sz="2400" dirty="0" smtClean="0"/>
              <a:t>помощь в развитии ребенка.</a:t>
            </a:r>
            <a:br>
              <a:rPr lang="ru-RU" sz="2400" dirty="0" smtClean="0"/>
            </a:br>
            <a:endParaRPr lang="ru-RU" sz="24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286388"/>
            <a:ext cx="8305800" cy="1143000"/>
          </a:xfrm>
        </p:spPr>
        <p:txBody>
          <a:bodyPr>
            <a:noAutofit/>
          </a:bodyPr>
          <a:lstStyle/>
          <a:p>
            <a:r>
              <a:rPr lang="ru-RU" sz="3200" dirty="0" smtClean="0"/>
              <a:t>Беседа, как метод обучения – это целенаправленный, заранее подготовленный разговор педагога с детьми на определенную тему.</a:t>
            </a:r>
            <a:br>
              <a:rPr lang="ru-RU" sz="3200" dirty="0" smtClean="0"/>
            </a:br>
            <a:r>
              <a:rPr lang="ru-RU" sz="3200" dirty="0" smtClean="0"/>
              <a:t>	Беседа – это итоговое занятие, которое требует предварительного накопления знаний об окружающем.</a:t>
            </a:r>
            <a:br>
              <a:rPr lang="ru-RU" sz="3200" dirty="0" smtClean="0"/>
            </a:br>
            <a:r>
              <a:rPr lang="ru-RU" sz="3200" dirty="0" smtClean="0"/>
              <a:t>	Беседа – метод развития речи, поэтому ребенок участник ее, должен получить возможность активной речевой деятельности в процессе занятия.</a:t>
            </a:r>
            <a:endParaRPr lang="ru-RU" sz="32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286388"/>
            <a:ext cx="8305800" cy="1143000"/>
          </a:xfrm>
        </p:spPr>
        <p:txBody>
          <a:bodyPr>
            <a:noAutofit/>
          </a:bodyPr>
          <a:lstStyle/>
          <a:p>
            <a:r>
              <a:rPr lang="ru-RU" sz="2800" b="1" dirty="0" smtClean="0"/>
              <a:t>Беседа состоит из 3 частей:</a:t>
            </a:r>
            <a:r>
              <a:rPr lang="ru-RU" sz="2800" dirty="0" smtClean="0"/>
              <a:t/>
            </a:r>
            <a:br>
              <a:rPr lang="ru-RU" sz="2800" dirty="0" smtClean="0"/>
            </a:br>
            <a:r>
              <a:rPr lang="ru-RU" sz="2800" b="1" dirty="0" smtClean="0"/>
              <a:t>1 часть</a:t>
            </a:r>
            <a:r>
              <a:rPr lang="ru-RU" sz="2800" dirty="0" smtClean="0"/>
              <a:t> – вводная, от 1 до 5 мин. Заинтересовать, оживить представление, восстановить опыт.</a:t>
            </a:r>
            <a:br>
              <a:rPr lang="ru-RU" sz="2800" dirty="0" smtClean="0"/>
            </a:br>
            <a:r>
              <a:rPr lang="ru-RU" sz="2800" b="1" dirty="0" smtClean="0"/>
              <a:t>2 часть </a:t>
            </a:r>
            <a:r>
              <a:rPr lang="ru-RU" sz="2800" dirty="0" smtClean="0"/>
              <a:t>– основная, установить связи, проанализировать конкретные факты и позиции: зачем? почему? для чего?</a:t>
            </a:r>
            <a:br>
              <a:rPr lang="ru-RU" sz="2800" dirty="0" smtClean="0"/>
            </a:br>
            <a:r>
              <a:rPr lang="ru-RU" sz="2800" b="1" dirty="0" smtClean="0"/>
              <a:t>3 часть </a:t>
            </a:r>
            <a:r>
              <a:rPr lang="ru-RU" sz="2800" dirty="0" smtClean="0"/>
              <a:t>– заключительная, подвести детей к формулировке обобщенных выводов, а также, и это, пожалуй, главное, подвести детей к осознанию своего отношения к людям труженикам, вызвать осознанную потребность проявления к ним заботы, участия в их делах.</a:t>
            </a:r>
            <a:br>
              <a:rPr lang="ru-RU" sz="2800" dirty="0" smtClean="0"/>
            </a:br>
            <a:endParaRPr lang="ru-RU" sz="28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857760"/>
            <a:ext cx="8305800" cy="1143000"/>
          </a:xfrm>
        </p:spPr>
        <p:txBody>
          <a:bodyPr>
            <a:noAutofit/>
          </a:bodyPr>
          <a:lstStyle/>
          <a:p>
            <a:r>
              <a:rPr lang="ru-RU" sz="2500" b="1" dirty="0" smtClean="0"/>
              <a:t>Задачи по воспитанию звуковой культуры речи:</a:t>
            </a:r>
            <a:r>
              <a:rPr lang="ru-RU" sz="2500" dirty="0" smtClean="0"/>
              <a:t/>
            </a:r>
            <a:br>
              <a:rPr lang="ru-RU" sz="2500" dirty="0" smtClean="0"/>
            </a:br>
            <a:r>
              <a:rPr lang="ru-RU" sz="2500" dirty="0" smtClean="0"/>
              <a:t>Формирование правильного произношения звуков (совершенствование движений артикуляционного аппарата: артикуляционная гимнастика с детьми от года до 5-6 лет, </a:t>
            </a:r>
            <a:r>
              <a:rPr lang="ru-RU" sz="2500" u="sng" dirty="0" smtClean="0"/>
              <a:t>ее цель</a:t>
            </a:r>
            <a:r>
              <a:rPr lang="ru-RU" sz="2500" dirty="0" smtClean="0"/>
              <a:t>: отработка произношения гласных и согласных звуков).</a:t>
            </a:r>
            <a:br>
              <a:rPr lang="ru-RU" sz="2500" dirty="0" smtClean="0"/>
            </a:br>
            <a:r>
              <a:rPr lang="ru-RU" sz="2500" dirty="0" smtClean="0"/>
              <a:t>2. Выработка дикции (с детьми 1-3 лет по подражанию, через чтение и пение, а с детьми 5-6 лет проводятся специальные игры на отработку дикции).</a:t>
            </a:r>
            <a:br>
              <a:rPr lang="ru-RU" sz="2500" dirty="0" smtClean="0"/>
            </a:br>
            <a:r>
              <a:rPr lang="ru-RU" sz="2500" dirty="0" smtClean="0"/>
              <a:t>3. Работа над правильным </a:t>
            </a:r>
            <a:r>
              <a:rPr lang="ru-RU" sz="2500" dirty="0" err="1" smtClean="0"/>
              <a:t>словопроизношением</a:t>
            </a:r>
            <a:r>
              <a:rPr lang="ru-RU" sz="2500" dirty="0" smtClean="0"/>
              <a:t> и словесным ударением (педагог должен знать типичные особенности </a:t>
            </a:r>
            <a:r>
              <a:rPr lang="ru-RU" sz="2500" dirty="0" err="1" smtClean="0"/>
              <a:t>словопроизношения</a:t>
            </a:r>
            <a:r>
              <a:rPr lang="ru-RU" sz="2500" dirty="0" smtClean="0"/>
              <a:t> детей и помнить о том, что в словах ударение может быть подвижное, постоянное).</a:t>
            </a:r>
            <a:br>
              <a:rPr lang="ru-RU" sz="2500" dirty="0" smtClean="0"/>
            </a:br>
            <a:endParaRPr lang="ru-RU" sz="25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572140"/>
            <a:ext cx="8305800" cy="1143000"/>
          </a:xfrm>
        </p:spPr>
        <p:txBody>
          <a:bodyPr>
            <a:noAutofit/>
          </a:bodyPr>
          <a:lstStyle/>
          <a:p>
            <a:r>
              <a:rPr lang="ru-RU" sz="2500" dirty="0" smtClean="0"/>
              <a:t>4. Работа над орфоэпической правильностью речи (совокупность правил образцового литературного произведения – орфоэпия). С детьми 1-3 лет по подражанию, с детьми 3-6 лет проводятся специальные занятия.</a:t>
            </a:r>
            <a:br>
              <a:rPr lang="ru-RU" sz="2500" dirty="0" smtClean="0"/>
            </a:br>
            <a:r>
              <a:rPr lang="ru-RU" sz="2500" dirty="0" smtClean="0"/>
              <a:t>5. Формирование темпа речи и качеств голоса (нужно научить детей согласовывать свой голос с условиями, беречь его: это имеет большой педагогический и гигиенический смысл). Например, упражнение «Поезд» - рядом и ушел; «три медведя» (папа – низкий голос, мама – средний, сын – высокий). С детьми 1-3 лет по подражанию, с детьми 5-6 лет специальные упражнения (в соответствии с естественной высотой голоса ребенка).</a:t>
            </a:r>
            <a:br>
              <a:rPr lang="ru-RU" sz="2500" dirty="0" smtClean="0"/>
            </a:br>
            <a:endParaRPr lang="ru-RU" sz="25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857628"/>
            <a:ext cx="8305800" cy="1143000"/>
          </a:xfrm>
        </p:spPr>
        <p:txBody>
          <a:bodyPr>
            <a:noAutofit/>
          </a:bodyPr>
          <a:lstStyle/>
          <a:p>
            <a:r>
              <a:rPr lang="ru-RU" sz="2800" dirty="0" smtClean="0"/>
              <a:t>6. Воспитание выразительности речи. Существует 2 стороны этого понятия:</a:t>
            </a:r>
            <a:br>
              <a:rPr lang="ru-RU" sz="2800" dirty="0" smtClean="0"/>
            </a:br>
            <a:r>
              <a:rPr lang="ru-RU" sz="2800" dirty="0" smtClean="0"/>
              <a:t>1. Есть естественная выразительность в повседневной речи ребенка.</a:t>
            </a:r>
            <a:br>
              <a:rPr lang="ru-RU" sz="2800" dirty="0" smtClean="0"/>
            </a:br>
            <a:r>
              <a:rPr lang="ru-RU" sz="2800" dirty="0" smtClean="0"/>
              <a:t>2. Произвольная, осознанная выразительность при передаче заранее обдуманного текста, составленного одним ребенком при пересказе или чтении стихов.</a:t>
            </a:r>
            <a:br>
              <a:rPr lang="ru-RU" sz="2800" dirty="0" smtClean="0"/>
            </a:br>
            <a:endParaRPr lang="ru-RU" sz="28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149080"/>
            <a:ext cx="8305800" cy="1143000"/>
          </a:xfrm>
        </p:spPr>
        <p:txBody>
          <a:bodyPr>
            <a:noAutofit/>
          </a:bodyPr>
          <a:lstStyle/>
          <a:p>
            <a:r>
              <a:rPr lang="ru-RU" sz="2400" dirty="0" smtClean="0"/>
              <a:t>Выразительность возникает тогда, когда ребенок хочет передать в речи не только свои знания, но и человеческие отношения. </a:t>
            </a:r>
            <a:br>
              <a:rPr lang="ru-RU" sz="2400" dirty="0" smtClean="0"/>
            </a:br>
            <a:r>
              <a:rPr lang="ru-RU" sz="2400" dirty="0" smtClean="0"/>
              <a:t>У детей от 1 до 2 лет – непосредственность выражения; </a:t>
            </a:r>
            <a:br>
              <a:rPr lang="ru-RU" sz="2400" dirty="0" smtClean="0"/>
            </a:br>
            <a:r>
              <a:rPr lang="ru-RU" sz="2400" dirty="0" smtClean="0"/>
              <a:t>От 2 до 3 лет – сохраняется;</a:t>
            </a:r>
            <a:br>
              <a:rPr lang="ru-RU" sz="2400" dirty="0" smtClean="0"/>
            </a:br>
            <a:r>
              <a:rPr lang="ru-RU" sz="2400" dirty="0" smtClean="0"/>
              <a:t>От 3 до 4 лет – вопрос, ответ, радость, удивление, недовольство;</a:t>
            </a:r>
            <a:br>
              <a:rPr lang="ru-RU" sz="2400" dirty="0" smtClean="0"/>
            </a:br>
            <a:r>
              <a:rPr lang="ru-RU" sz="2400" dirty="0" smtClean="0"/>
              <a:t>От 5 до 6 лет – печаль, нежность, тревогу и на слух проанализировать некоторые качества речи детей и взрослых.</a:t>
            </a:r>
            <a:br>
              <a:rPr lang="ru-RU" sz="2400" dirty="0" smtClean="0"/>
            </a:br>
            <a:r>
              <a:rPr lang="ru-RU" sz="2400" dirty="0" smtClean="0"/>
              <a:t> </a:t>
            </a:r>
            <a:br>
              <a:rPr lang="ru-RU" sz="2400" dirty="0" smtClean="0"/>
            </a:br>
            <a:endParaRPr lang="ru-RU" sz="24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221088"/>
            <a:ext cx="8305800" cy="1143000"/>
          </a:xfrm>
        </p:spPr>
        <p:txBody>
          <a:bodyPr>
            <a:noAutofit/>
          </a:bodyPr>
          <a:lstStyle/>
          <a:p>
            <a:r>
              <a:rPr lang="ru-RU" sz="2400" b="1" dirty="0" smtClean="0"/>
              <a:t>Обучение детей монологической речи (рассказыванию)</a:t>
            </a:r>
            <a:r>
              <a:rPr lang="ru-RU" sz="2400" dirty="0" smtClean="0"/>
              <a:t/>
            </a:r>
            <a:br>
              <a:rPr lang="ru-RU" sz="2400" dirty="0" smtClean="0"/>
            </a:br>
            <a:r>
              <a:rPr lang="ru-RU" sz="2400" dirty="0" smtClean="0"/>
              <a:t>1. Задачи и содержание работы по обучению монологической речи.</a:t>
            </a:r>
            <a:br>
              <a:rPr lang="ru-RU" sz="2400" dirty="0" smtClean="0"/>
            </a:br>
            <a:r>
              <a:rPr lang="ru-RU" sz="2400" dirty="0" smtClean="0"/>
              <a:t>2. Виды занятий по обучению детей рассказыванию:</a:t>
            </a:r>
            <a:br>
              <a:rPr lang="ru-RU" sz="2400" dirty="0" smtClean="0"/>
            </a:br>
            <a:r>
              <a:rPr lang="ru-RU" sz="2400" dirty="0" smtClean="0"/>
              <a:t>- составление описательного или сюжетного рассказа по картине или набору картин;</a:t>
            </a:r>
            <a:br>
              <a:rPr lang="ru-RU" sz="2400" dirty="0" smtClean="0"/>
            </a:br>
            <a:r>
              <a:rPr lang="ru-RU" sz="2400" dirty="0" smtClean="0"/>
              <a:t>- составление описательного или сюжетного рассказа по игрушке (предмету) или набору игрушек; </a:t>
            </a:r>
            <a:br>
              <a:rPr lang="ru-RU" sz="2400" dirty="0" smtClean="0"/>
            </a:br>
            <a:r>
              <a:rPr lang="ru-RU" sz="2400" dirty="0" smtClean="0"/>
              <a:t>- пересказ народных сказок или рассказов;</a:t>
            </a:r>
            <a:br>
              <a:rPr lang="ru-RU" sz="2400" dirty="0" smtClean="0"/>
            </a:br>
            <a:r>
              <a:rPr lang="ru-RU" sz="2400" dirty="0" smtClean="0"/>
              <a:t>- составление рассказа из личного опыта (по памяти);</a:t>
            </a:r>
            <a:br>
              <a:rPr lang="ru-RU" sz="2400" dirty="0" smtClean="0"/>
            </a:br>
            <a:r>
              <a:rPr lang="ru-RU" sz="2400" dirty="0" smtClean="0"/>
              <a:t>- составление творческих рассказов (воображение). Например, «Как бы я помог маме».</a:t>
            </a:r>
            <a:endParaRPr 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5821256"/>
          </a:xfrm>
        </p:spPr>
        <p:txBody>
          <a:bodyPr>
            <a:noAutofit/>
          </a:bodyPr>
          <a:lstStyle/>
          <a:p>
            <a:r>
              <a:rPr lang="ru-RU" sz="3200" b="1" dirty="0" smtClean="0"/>
              <a:t>Психологическую основу </a:t>
            </a:r>
            <a:r>
              <a:rPr lang="ru-RU" sz="3200" b="1" i="1" dirty="0" smtClean="0"/>
              <a:t>методики развития речи</a:t>
            </a:r>
            <a:r>
              <a:rPr lang="ru-RU" sz="3200" dirty="0" smtClean="0"/>
              <a:t> составляет теория речи и речевой деятельности. «Речевая деятельность представляет собой активный, целеустремленный процесс, опосредованный языковой системой и обусловливаемый ситуацией, процесс принятия и передачи сообщений» (И.А. Зимняя). Психологическая природа речи раскрыта А.Н. Леонтьевым (на основе обобщения этой проблемы Л.С. </a:t>
            </a:r>
            <a:r>
              <a:rPr lang="ru-RU" sz="3200" dirty="0" err="1" smtClean="0"/>
              <a:t>Выготским</a:t>
            </a:r>
            <a:r>
              <a:rPr lang="ru-RU" sz="3200" dirty="0" smtClean="0"/>
              <a:t>)</a:t>
            </a:r>
            <a:br>
              <a:rPr lang="ru-RU" sz="3200" dirty="0" smtClean="0"/>
            </a:br>
            <a:endParaRPr lang="ru-RU" sz="32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437112"/>
            <a:ext cx="8305800" cy="1143000"/>
          </a:xfrm>
        </p:spPr>
        <p:txBody>
          <a:bodyPr>
            <a:noAutofit/>
          </a:bodyPr>
          <a:lstStyle/>
          <a:p>
            <a:r>
              <a:rPr lang="ru-RU" sz="2400" dirty="0" smtClean="0"/>
              <a:t>3. Накопление опыта, как условие, обучение детей рассказыванию. Условия: большой словарный запас, объем знаний.</a:t>
            </a:r>
            <a:br>
              <a:rPr lang="ru-RU" sz="2400" dirty="0" smtClean="0"/>
            </a:br>
            <a:r>
              <a:rPr lang="ru-RU" sz="2400" dirty="0" smtClean="0"/>
              <a:t>4. Приемы обучения детей рассказыванию:</a:t>
            </a:r>
            <a:br>
              <a:rPr lang="ru-RU" sz="2400" dirty="0" smtClean="0"/>
            </a:br>
            <a:r>
              <a:rPr lang="ru-RU" sz="2400" dirty="0" smtClean="0"/>
              <a:t>- образец речи (рассказа) педагога;</a:t>
            </a:r>
            <a:br>
              <a:rPr lang="ru-RU" sz="2400" dirty="0" smtClean="0"/>
            </a:br>
            <a:r>
              <a:rPr lang="ru-RU" sz="2400" dirty="0" smtClean="0"/>
              <a:t>- план рассказа;</a:t>
            </a:r>
            <a:br>
              <a:rPr lang="ru-RU" sz="2400" dirty="0" smtClean="0"/>
            </a:br>
            <a:r>
              <a:rPr lang="ru-RU" sz="2400" dirty="0" smtClean="0"/>
              <a:t>- коллективное составление рассказа;</a:t>
            </a:r>
            <a:br>
              <a:rPr lang="ru-RU" sz="2400" dirty="0" smtClean="0"/>
            </a:br>
            <a:r>
              <a:rPr lang="ru-RU" sz="2400" dirty="0" smtClean="0"/>
              <a:t>- составление рассказа по частям;</a:t>
            </a:r>
            <a:br>
              <a:rPr lang="ru-RU" sz="2400" dirty="0" smtClean="0"/>
            </a:br>
            <a:r>
              <a:rPr lang="ru-RU" sz="2400" dirty="0" smtClean="0"/>
              <a:t>- вопросы, элементарные указания, упражнения;</a:t>
            </a:r>
            <a:br>
              <a:rPr lang="ru-RU" sz="2400" dirty="0" smtClean="0"/>
            </a:br>
            <a:r>
              <a:rPr lang="ru-RU" sz="2400" dirty="0" smtClean="0"/>
              <a:t>- демонстрация наглядного материала;</a:t>
            </a:r>
            <a:br>
              <a:rPr lang="ru-RU" sz="2400" dirty="0" smtClean="0"/>
            </a:br>
            <a:r>
              <a:rPr lang="ru-RU" sz="2400" dirty="0" smtClean="0"/>
              <a:t>- оценка рассказа детей.</a:t>
            </a:r>
            <a:br>
              <a:rPr lang="ru-RU" sz="2400" dirty="0" smtClean="0"/>
            </a:br>
            <a:endParaRPr lang="ru-RU" sz="2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509120"/>
            <a:ext cx="8305800" cy="1143000"/>
          </a:xfrm>
        </p:spPr>
        <p:txBody>
          <a:bodyPr>
            <a:noAutofit/>
          </a:bodyPr>
          <a:lstStyle/>
          <a:p>
            <a:r>
              <a:rPr lang="ru-RU" sz="2800" b="1" dirty="0" smtClean="0"/>
              <a:t>Монологическая речь </a:t>
            </a:r>
            <a:r>
              <a:rPr lang="ru-RU" sz="2800" dirty="0" smtClean="0"/>
              <a:t>психологически более сложна, чем диалогическая. Она </a:t>
            </a:r>
            <a:r>
              <a:rPr lang="ru-RU" sz="2800" u="sng" dirty="0" smtClean="0"/>
              <a:t>отличается</a:t>
            </a:r>
            <a:r>
              <a:rPr lang="ru-RU" sz="2800" dirty="0" smtClean="0"/>
              <a:t> большей развернутостью, потому что необходимо ввести слушателей в обстоятельство событий, достичь понимания ими рассказа.</a:t>
            </a:r>
            <a:br>
              <a:rPr lang="ru-RU" sz="2800" dirty="0" smtClean="0"/>
            </a:br>
            <a:r>
              <a:rPr lang="ru-RU" sz="2800" dirty="0" smtClean="0"/>
              <a:t>	</a:t>
            </a:r>
            <a:r>
              <a:rPr lang="ru-RU" sz="2800" b="1" u="sng" dirty="0" smtClean="0"/>
              <a:t>Монолог</a:t>
            </a:r>
            <a:r>
              <a:rPr lang="ru-RU" sz="2800" b="1" dirty="0" smtClean="0"/>
              <a:t> </a:t>
            </a:r>
            <a:r>
              <a:rPr lang="ru-RU" sz="2800" dirty="0" smtClean="0"/>
              <a:t>требует более лучшей памяти, напряжения внимания к содержанию и речи. Монологическая речь сложнее в лингвистическом плане.</a:t>
            </a:r>
            <a:r>
              <a:rPr lang="ru-RU" sz="2400" dirty="0" smtClean="0"/>
              <a:t/>
            </a:r>
            <a:br>
              <a:rPr lang="ru-RU" sz="2400" dirty="0" smtClean="0"/>
            </a:br>
            <a:endParaRPr lang="ru-RU" sz="24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581128"/>
            <a:ext cx="8305800" cy="1143000"/>
          </a:xfrm>
        </p:spPr>
        <p:txBody>
          <a:bodyPr>
            <a:noAutofit/>
          </a:bodyPr>
          <a:lstStyle/>
          <a:p>
            <a:r>
              <a:rPr lang="ru-RU" sz="2000" dirty="0" smtClean="0"/>
              <a:t>	</a:t>
            </a:r>
            <a:r>
              <a:rPr lang="ru-RU" sz="2000" b="1" dirty="0" smtClean="0"/>
              <a:t>Рассказ – </a:t>
            </a:r>
            <a:r>
              <a:rPr lang="ru-RU" sz="2000" dirty="0" smtClean="0"/>
              <a:t>связанное развернутое изложение какого-либо факта.</a:t>
            </a:r>
            <a:br>
              <a:rPr lang="ru-RU" sz="2000" dirty="0" smtClean="0"/>
            </a:br>
            <a:r>
              <a:rPr lang="ru-RU" sz="2000" dirty="0" smtClean="0"/>
              <a:t>	Для рассказа ребенок самостоятельно выбирает тему. В рассказе больше отражение – личный опыт, эмоции.</a:t>
            </a:r>
            <a:br>
              <a:rPr lang="ru-RU" sz="2000" dirty="0" smtClean="0"/>
            </a:br>
            <a:r>
              <a:rPr lang="ru-RU" sz="2000" dirty="0" smtClean="0"/>
              <a:t>	</a:t>
            </a:r>
            <a:r>
              <a:rPr lang="ru-RU" sz="2000" b="1" dirty="0" smtClean="0"/>
              <a:t>Пересказ </a:t>
            </a:r>
            <a:r>
              <a:rPr lang="ru-RU" sz="2000" dirty="0" smtClean="0"/>
              <a:t>– связанное изложение прослушанного текста.</a:t>
            </a:r>
            <a:br>
              <a:rPr lang="ru-RU" sz="2000" dirty="0" smtClean="0"/>
            </a:br>
            <a:r>
              <a:rPr lang="ru-RU" sz="2000" dirty="0" smtClean="0"/>
              <a:t>	По </a:t>
            </a:r>
            <a:r>
              <a:rPr lang="ru-RU" sz="2000" u="sng" dirty="0" smtClean="0"/>
              <a:t>содержанию </a:t>
            </a:r>
            <a:r>
              <a:rPr lang="ru-RU" sz="2000" dirty="0" smtClean="0"/>
              <a:t>рассказы можно условно разделить:</a:t>
            </a:r>
            <a:br>
              <a:rPr lang="ru-RU" sz="2000" dirty="0" smtClean="0"/>
            </a:br>
            <a:r>
              <a:rPr lang="ru-RU" sz="2000" dirty="0" smtClean="0"/>
              <a:t>1. Фактические – составляя фактический рассказ, ребенок опирается на свои восприятие и память.</a:t>
            </a:r>
            <a:br>
              <a:rPr lang="ru-RU" sz="2000" dirty="0" smtClean="0"/>
            </a:br>
            <a:r>
              <a:rPr lang="ru-RU" sz="2000" dirty="0" smtClean="0"/>
              <a:t>	2. Творческие – здесь творческое воображение.</a:t>
            </a:r>
            <a:br>
              <a:rPr lang="ru-RU" sz="2000" dirty="0" smtClean="0"/>
            </a:br>
            <a:r>
              <a:rPr lang="ru-RU" sz="2000" dirty="0" smtClean="0"/>
              <a:t>	По </a:t>
            </a:r>
            <a:r>
              <a:rPr lang="ru-RU" sz="2000" u="sng" dirty="0" smtClean="0"/>
              <a:t>форме:</a:t>
            </a:r>
            <a:r>
              <a:rPr lang="ru-RU" sz="2000" dirty="0" smtClean="0"/>
              <a:t/>
            </a:r>
            <a:br>
              <a:rPr lang="ru-RU" sz="2000" dirty="0" smtClean="0"/>
            </a:br>
            <a:r>
              <a:rPr lang="ru-RU" sz="2000" dirty="0" smtClean="0"/>
              <a:t>	1. Описательные, реально существующие. Это изложение характерных признаков какого-либо предмета или события.</a:t>
            </a:r>
            <a:br>
              <a:rPr lang="ru-RU" sz="2000" dirty="0" smtClean="0"/>
            </a:br>
            <a:r>
              <a:rPr lang="ru-RU" sz="2000" dirty="0" smtClean="0"/>
              <a:t>	2. Сюжетные: передача каких-либо событий, сменяющихся во временной последовательности, обязательны действующие лица, их диалог.</a:t>
            </a:r>
            <a:br>
              <a:rPr lang="ru-RU" sz="2000" dirty="0" smtClean="0"/>
            </a:br>
            <a:endParaRPr lang="ru-RU" sz="20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25144"/>
            <a:ext cx="8305800" cy="1143000"/>
          </a:xfrm>
        </p:spPr>
        <p:txBody>
          <a:bodyPr>
            <a:noAutofit/>
          </a:bodyPr>
          <a:lstStyle/>
          <a:p>
            <a:r>
              <a:rPr lang="ru-RU" sz="2400" b="1" dirty="0" smtClean="0"/>
              <a:t>Приемы обучения детей рассказыванию:</a:t>
            </a:r>
            <a:r>
              <a:rPr lang="ru-RU" sz="2400" dirty="0" smtClean="0"/>
              <a:t/>
            </a:r>
            <a:br>
              <a:rPr lang="ru-RU" sz="2400" dirty="0" smtClean="0"/>
            </a:br>
            <a:r>
              <a:rPr lang="ru-RU" sz="2400" b="1" dirty="0" smtClean="0"/>
              <a:t>	Образец рассказа педагога </a:t>
            </a:r>
            <a:r>
              <a:rPr lang="ru-RU" sz="2400" dirty="0" smtClean="0"/>
              <a:t>– краткое живое описание какого-либо предмета или события, доступное для восприятия по содержанию и форме.</a:t>
            </a:r>
            <a:br>
              <a:rPr lang="ru-RU" sz="2400" dirty="0" smtClean="0"/>
            </a:br>
            <a:r>
              <a:rPr lang="ru-RU" sz="2400" dirty="0" smtClean="0"/>
              <a:t>	Рассказ педагога, который служит образцом для детей, должен иметь следующие качества: содержательность, связанность, последовательность. Это живые, коротенькие рассказы, понятные и интересные детям, изложенные простым языком без ненужного украшательства.</a:t>
            </a:r>
            <a:br>
              <a:rPr lang="ru-RU" sz="2400" dirty="0" smtClean="0"/>
            </a:br>
            <a:r>
              <a:rPr lang="ru-RU" sz="2400" dirty="0" smtClean="0"/>
              <a:t>	Дети 2-3 лет – 5 предложений;</a:t>
            </a:r>
            <a:br>
              <a:rPr lang="ru-RU" sz="2400" dirty="0" smtClean="0"/>
            </a:br>
            <a:r>
              <a:rPr lang="ru-RU" sz="2400" dirty="0" smtClean="0"/>
              <a:t>	Дети 3-5 лет – 6-7 предложений;</a:t>
            </a:r>
            <a:br>
              <a:rPr lang="ru-RU" sz="2400" dirty="0" smtClean="0"/>
            </a:br>
            <a:r>
              <a:rPr lang="ru-RU" sz="2400" dirty="0" smtClean="0"/>
              <a:t>	Дети 5-7 лет – 12 предложений.</a:t>
            </a:r>
            <a:br>
              <a:rPr lang="ru-RU" sz="2400" dirty="0" smtClean="0"/>
            </a:br>
            <a:endParaRPr lang="ru-RU" sz="24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365104"/>
            <a:ext cx="8305800" cy="1143000"/>
          </a:xfrm>
        </p:spPr>
        <p:txBody>
          <a:bodyPr>
            <a:noAutofit/>
          </a:bodyPr>
          <a:lstStyle/>
          <a:p>
            <a:r>
              <a:rPr lang="ru-RU" sz="2200" b="1" dirty="0" smtClean="0"/>
              <a:t>План рассказа </a:t>
            </a:r>
            <a:r>
              <a:rPr lang="ru-RU" sz="2200" dirty="0" smtClean="0"/>
              <a:t>– 2-3 вопроса, определяющие содержание и последовательность изложения. Например, день рождение Лисы:</a:t>
            </a:r>
            <a:br>
              <a:rPr lang="ru-RU" sz="2200" dirty="0" smtClean="0"/>
            </a:br>
            <a:r>
              <a:rPr lang="ru-RU" sz="2200" dirty="0" smtClean="0"/>
              <a:t>- о том, как звери собираются в гости;</a:t>
            </a:r>
            <a:br>
              <a:rPr lang="ru-RU" sz="2200" dirty="0" smtClean="0"/>
            </a:br>
            <a:r>
              <a:rPr lang="ru-RU" sz="2200" dirty="0" smtClean="0"/>
              <a:t>- как договариваются о подарке;</a:t>
            </a:r>
            <a:br>
              <a:rPr lang="ru-RU" sz="2200" dirty="0" smtClean="0"/>
            </a:br>
            <a:r>
              <a:rPr lang="ru-RU" sz="2200" dirty="0" smtClean="0"/>
              <a:t>- как справляли, поздравляли.</a:t>
            </a:r>
            <a:br>
              <a:rPr lang="ru-RU" sz="2200" dirty="0" smtClean="0"/>
            </a:br>
            <a:r>
              <a:rPr lang="ru-RU" sz="2200" dirty="0" smtClean="0"/>
              <a:t>	</a:t>
            </a:r>
            <a:r>
              <a:rPr lang="ru-RU" sz="2200" b="1" dirty="0" smtClean="0"/>
              <a:t>Коллективное составление рассказа – </a:t>
            </a:r>
            <a:r>
              <a:rPr lang="ru-RU" sz="2200" dirty="0" smtClean="0"/>
              <a:t>своеобразный прием, который используют в основном на самых первых ступенях обучения рассказыванию.</a:t>
            </a:r>
            <a:br>
              <a:rPr lang="ru-RU" sz="2200" dirty="0" smtClean="0"/>
            </a:br>
            <a:r>
              <a:rPr lang="ru-RU" sz="2200" dirty="0" smtClean="0"/>
              <a:t>Преимущество: активны все дети, они наглядно представляют себе, что значит придумать рассказ.</a:t>
            </a:r>
            <a:br>
              <a:rPr lang="ru-RU" sz="2200" dirty="0" smtClean="0"/>
            </a:br>
            <a:r>
              <a:rPr lang="ru-RU" sz="2200" dirty="0" smtClean="0"/>
              <a:t>Недостатки: речевая деятельность детей ограничена лишь составом фраз, подбором слов, они мало обращаются к монологической речи.</a:t>
            </a:r>
            <a:br>
              <a:rPr lang="ru-RU" sz="2200" dirty="0" smtClean="0"/>
            </a:br>
            <a:endParaRPr lang="ru-RU" sz="22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213208"/>
            <a:ext cx="8305800" cy="1644792"/>
          </a:xfrm>
        </p:spPr>
        <p:txBody>
          <a:bodyPr>
            <a:noAutofit/>
          </a:bodyPr>
          <a:lstStyle/>
          <a:p>
            <a:r>
              <a:rPr lang="ru-RU" sz="2600" b="1" dirty="0" smtClean="0"/>
              <a:t>План рассказа </a:t>
            </a:r>
            <a:r>
              <a:rPr lang="ru-RU" sz="2600" dirty="0" smtClean="0"/>
              <a:t>– 2-3 вопроса, определяющие содержание и последовательность изложения. Например, день рождение Лисы:</a:t>
            </a:r>
            <a:br>
              <a:rPr lang="ru-RU" sz="2600" dirty="0" smtClean="0"/>
            </a:br>
            <a:r>
              <a:rPr lang="ru-RU" sz="2600" dirty="0" smtClean="0"/>
              <a:t>- о том, как звери собираются в гости;</a:t>
            </a:r>
            <a:br>
              <a:rPr lang="ru-RU" sz="2600" dirty="0" smtClean="0"/>
            </a:br>
            <a:r>
              <a:rPr lang="ru-RU" sz="2600" dirty="0" smtClean="0"/>
              <a:t>- как договариваются о подарке;</a:t>
            </a:r>
            <a:br>
              <a:rPr lang="ru-RU" sz="2600" dirty="0" smtClean="0"/>
            </a:br>
            <a:r>
              <a:rPr lang="ru-RU" sz="2600" dirty="0" smtClean="0"/>
              <a:t>- как справляли, поздравляли.</a:t>
            </a:r>
            <a:br>
              <a:rPr lang="ru-RU" sz="2600" dirty="0" smtClean="0"/>
            </a:br>
            <a:r>
              <a:rPr lang="ru-RU" sz="2600" dirty="0" smtClean="0"/>
              <a:t>	</a:t>
            </a:r>
            <a:r>
              <a:rPr lang="ru-RU" sz="2600" b="1" dirty="0" smtClean="0"/>
              <a:t>Коллективное составление рассказа – </a:t>
            </a:r>
            <a:r>
              <a:rPr lang="ru-RU" sz="2600" dirty="0" smtClean="0"/>
              <a:t>своеобразный прием, который используют в основном на самых первых ступенях обучения рассказыванию.</a:t>
            </a:r>
            <a:br>
              <a:rPr lang="ru-RU" sz="2600" dirty="0" smtClean="0"/>
            </a:br>
            <a:r>
              <a:rPr lang="ru-RU" sz="2600" dirty="0" smtClean="0"/>
              <a:t>Преимущество: активны все дети, они наглядно представляют себе, что значит придумать рассказ.</a:t>
            </a:r>
            <a:br>
              <a:rPr lang="ru-RU" sz="2600" dirty="0" smtClean="0"/>
            </a:br>
            <a:r>
              <a:rPr lang="ru-RU" sz="2600" dirty="0" smtClean="0"/>
              <a:t>Недостатки: речевая деятельность детей ограничена лишь составом фраз, подбором слов, они мало обращаются к монологической речи.</a:t>
            </a:r>
            <a:br>
              <a:rPr lang="ru-RU" sz="2600" dirty="0" smtClean="0"/>
            </a:br>
            <a:endParaRPr lang="ru-RU" sz="26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229200"/>
            <a:ext cx="8305800" cy="1143000"/>
          </a:xfrm>
        </p:spPr>
        <p:txBody>
          <a:bodyPr>
            <a:noAutofit/>
          </a:bodyPr>
          <a:lstStyle/>
          <a:p>
            <a:r>
              <a:rPr lang="ru-RU" sz="2600" b="1" dirty="0" smtClean="0"/>
              <a:t>Составление рассказа по частям </a:t>
            </a:r>
            <a:r>
              <a:rPr lang="ru-RU" sz="2600" dirty="0" smtClean="0"/>
              <a:t>– этот прием облегчает составление рассказа, т.к. уменьшается объем заданий. Занятие более интересное, многообразное, рассказы полнее, глубже, большее количество детей можно спросить.</a:t>
            </a:r>
            <a:br>
              <a:rPr lang="ru-RU" sz="2600" dirty="0" smtClean="0"/>
            </a:br>
            <a:r>
              <a:rPr lang="ru-RU" sz="2600" dirty="0" smtClean="0"/>
              <a:t>	</a:t>
            </a:r>
            <a:r>
              <a:rPr lang="ru-RU" sz="2600" b="1" dirty="0" smtClean="0"/>
              <a:t>Вопросы </a:t>
            </a:r>
            <a:r>
              <a:rPr lang="ru-RU" sz="2600" dirty="0" smtClean="0"/>
              <a:t>– здесь играют второстепенную роль (нельзя прерывать рассказ ребенка). Их задают после того, как рассказ составлен или до него. Лучше пользоваться подсказкой, предложением, словом, исправлять ошибки, что менее прервет рассказ ребенка.</a:t>
            </a:r>
            <a:br>
              <a:rPr lang="ru-RU" sz="2600" dirty="0" smtClean="0"/>
            </a:br>
            <a:r>
              <a:rPr lang="ru-RU" sz="2600" dirty="0" smtClean="0"/>
              <a:t>	</a:t>
            </a:r>
            <a:r>
              <a:rPr lang="ru-RU" sz="2600" b="1" dirty="0" smtClean="0"/>
              <a:t>Оценка </a:t>
            </a:r>
            <a:r>
              <a:rPr lang="ru-RU" sz="2600" dirty="0" smtClean="0"/>
              <a:t>– смысл в том, чтобы дети подражали такому качеству рассказа, которое похвалил педагог и избегал того, что он осудил.</a:t>
            </a:r>
            <a:br>
              <a:rPr lang="ru-RU" sz="2600" dirty="0" smtClean="0"/>
            </a:br>
            <a:endParaRPr lang="ru-RU" sz="26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365104"/>
            <a:ext cx="8305800" cy="1143000"/>
          </a:xfrm>
        </p:spPr>
        <p:txBody>
          <a:bodyPr>
            <a:noAutofit/>
          </a:bodyPr>
          <a:lstStyle/>
          <a:p>
            <a:r>
              <a:rPr lang="ru-RU" sz="2400" dirty="0" smtClean="0"/>
              <a:t> </a:t>
            </a:r>
            <a:br>
              <a:rPr lang="ru-RU" sz="2400" dirty="0" smtClean="0"/>
            </a:br>
            <a:r>
              <a:rPr lang="ru-RU" sz="2400" b="1" dirty="0" smtClean="0"/>
              <a:t>Обучение детей рассказыванию по картине</a:t>
            </a:r>
            <a:r>
              <a:rPr lang="ru-RU" sz="2400" dirty="0" smtClean="0"/>
              <a:t/>
            </a:r>
            <a:br>
              <a:rPr lang="ru-RU" sz="2400" dirty="0" smtClean="0"/>
            </a:br>
            <a:r>
              <a:rPr lang="ru-RU" sz="2400" b="1" dirty="0" smtClean="0"/>
              <a:t>Структура занятий:</a:t>
            </a:r>
            <a:r>
              <a:rPr lang="ru-RU" sz="2400" dirty="0" smtClean="0"/>
              <a:t/>
            </a:r>
            <a:br>
              <a:rPr lang="ru-RU" sz="2400" dirty="0" smtClean="0"/>
            </a:br>
            <a:r>
              <a:rPr lang="ru-RU" sz="2400" dirty="0" smtClean="0"/>
              <a:t>Вводная часть – 3-5 мин.</a:t>
            </a:r>
            <a:r>
              <a:rPr lang="ru-RU" sz="2400" b="1" dirty="0" smtClean="0"/>
              <a:t> (</a:t>
            </a:r>
            <a:r>
              <a:rPr lang="ru-RU" sz="2400" dirty="0" smtClean="0"/>
              <a:t>загадка, предложение и др.</a:t>
            </a:r>
            <a:r>
              <a:rPr lang="ru-RU" sz="2400" b="1" dirty="0" smtClean="0"/>
              <a:t>)</a:t>
            </a:r>
            <a:r>
              <a:rPr lang="ru-RU" sz="2400" dirty="0" smtClean="0"/>
              <a:t>.</a:t>
            </a:r>
            <a:br>
              <a:rPr lang="ru-RU" sz="2400" dirty="0" smtClean="0"/>
            </a:br>
            <a:r>
              <a:rPr lang="ru-RU" sz="2400" dirty="0" smtClean="0"/>
              <a:t>2. Показ картины, вспоминаем ее, рассказывая, задаем вопросы с целью напомнить содержание картины (4-5 вопросов).</a:t>
            </a:r>
            <a:br>
              <a:rPr lang="ru-RU" sz="2400" dirty="0" smtClean="0"/>
            </a:br>
            <a:r>
              <a:rPr lang="ru-RU" sz="2400" dirty="0" smtClean="0"/>
              <a:t>3. Указания педагога, например, слушайте, ты это говорил, скажи новое.</a:t>
            </a:r>
            <a:br>
              <a:rPr lang="ru-RU" sz="2400" dirty="0" smtClean="0"/>
            </a:br>
            <a:r>
              <a:rPr lang="ru-RU" sz="2400" dirty="0" smtClean="0"/>
              <a:t>4. Составление рассказа детьми (образец рассказа или план дать детям или вместе составить, повторение плана детьми).</a:t>
            </a:r>
            <a:br>
              <a:rPr lang="ru-RU" sz="2400" dirty="0" smtClean="0"/>
            </a:br>
            <a:r>
              <a:rPr lang="ru-RU" sz="2400" dirty="0" smtClean="0"/>
              <a:t>	5. Оценка детских рассказов педагогом или детьми вопросами: понятен ли рассказ? О чем узнали? Что поняли?</a:t>
            </a:r>
            <a:endParaRPr lang="ru-RU" sz="24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5517232"/>
            <a:ext cx="8305800" cy="1143000"/>
          </a:xfrm>
        </p:spPr>
        <p:txBody>
          <a:bodyPr>
            <a:noAutofit/>
          </a:bodyPr>
          <a:lstStyle/>
          <a:p>
            <a:r>
              <a:rPr lang="ru-RU" sz="1800" b="1" dirty="0" smtClean="0"/>
              <a:t>Особенности проведения занятий по обучению рассказыванию по картине в разном возрасте:</a:t>
            </a:r>
            <a:r>
              <a:rPr lang="ru-RU" sz="1800" dirty="0" smtClean="0"/>
              <a:t/>
            </a:r>
            <a:br>
              <a:rPr lang="ru-RU" sz="1800" dirty="0" smtClean="0"/>
            </a:br>
            <a:r>
              <a:rPr lang="ru-RU" sz="1800" dirty="0" smtClean="0"/>
              <a:t>	Дети 5-7 лет широко используют серию сюжетных картин для составления рассказов с завязкой, кульминацией, развязкой. Например, «Как еж спас ежонка», «Медвежонок на прогулке».</a:t>
            </a:r>
            <a:br>
              <a:rPr lang="ru-RU" sz="1800" dirty="0" smtClean="0"/>
            </a:br>
            <a:r>
              <a:rPr lang="ru-RU" sz="1800" dirty="0" smtClean="0"/>
              <a:t>	Дети 2-3,5 лет:</a:t>
            </a:r>
            <a:br>
              <a:rPr lang="ru-RU" sz="1800" dirty="0" smtClean="0"/>
            </a:br>
            <a:r>
              <a:rPr lang="ru-RU" sz="1800" dirty="0" smtClean="0"/>
              <a:t>Задача: составление описательного рассказа по предметной картине. Приемы: </a:t>
            </a:r>
            <a:br>
              <a:rPr lang="ru-RU" sz="1800" dirty="0" smtClean="0"/>
            </a:br>
            <a:r>
              <a:rPr lang="ru-RU" sz="1800" dirty="0" smtClean="0"/>
              <a:t>- образец рассказа педагога;</a:t>
            </a:r>
            <a:br>
              <a:rPr lang="ru-RU" sz="1800" dirty="0" smtClean="0"/>
            </a:br>
            <a:r>
              <a:rPr lang="ru-RU" sz="1800" dirty="0" smtClean="0"/>
              <a:t>		- оценка детских рассказов педагогом (всегда положительная).</a:t>
            </a:r>
            <a:br>
              <a:rPr lang="ru-RU" sz="1800" dirty="0" smtClean="0"/>
            </a:br>
            <a:r>
              <a:rPr lang="ru-RU" sz="1800" dirty="0" smtClean="0"/>
              <a:t>	Дети 3,5-5 лет:</a:t>
            </a:r>
            <a:br>
              <a:rPr lang="ru-RU" sz="1800" dirty="0" smtClean="0"/>
            </a:br>
            <a:r>
              <a:rPr lang="ru-RU" sz="1800" dirty="0" smtClean="0"/>
              <a:t>	Задачи: первая повторяется; новые:</a:t>
            </a:r>
            <a:br>
              <a:rPr lang="ru-RU" sz="1800" dirty="0" smtClean="0"/>
            </a:br>
            <a:r>
              <a:rPr lang="ru-RU" sz="1800" dirty="0" smtClean="0"/>
              <a:t>Составление сюжетного рассказа по сюжетной картине (простой сюжет – 1-2 предмета).</a:t>
            </a:r>
            <a:br>
              <a:rPr lang="ru-RU" sz="1800" dirty="0" smtClean="0"/>
            </a:br>
            <a:r>
              <a:rPr lang="ru-RU" sz="1800" dirty="0" smtClean="0"/>
              <a:t>Составление описательного рассказа по сюжетной картине.</a:t>
            </a:r>
            <a:br>
              <a:rPr lang="ru-RU" sz="1800" dirty="0" smtClean="0"/>
            </a:br>
            <a:r>
              <a:rPr lang="ru-RU" sz="1800" dirty="0" smtClean="0"/>
              <a:t>	Приемы: </a:t>
            </a:r>
            <a:br>
              <a:rPr lang="ru-RU" sz="1800" dirty="0" smtClean="0"/>
            </a:br>
            <a:r>
              <a:rPr lang="ru-RU" sz="1800" dirty="0" smtClean="0"/>
              <a:t>- план, предложенный педагогом; </a:t>
            </a:r>
            <a:br>
              <a:rPr lang="ru-RU" sz="1800" dirty="0" smtClean="0"/>
            </a:br>
            <a:r>
              <a:rPr lang="ru-RU" sz="1800" dirty="0" smtClean="0"/>
              <a:t>- оценка детских рассказов педагогом.</a:t>
            </a:r>
            <a:br>
              <a:rPr lang="ru-RU" sz="1800" dirty="0" smtClean="0"/>
            </a:br>
            <a:r>
              <a:rPr lang="ru-RU" sz="1800" dirty="0" smtClean="0"/>
              <a:t>	Дети 5-6 лет:</a:t>
            </a:r>
            <a:br>
              <a:rPr lang="ru-RU" sz="1800" dirty="0" smtClean="0"/>
            </a:br>
            <a:r>
              <a:rPr lang="ru-RU" sz="1800" dirty="0" smtClean="0"/>
              <a:t>	Задачи: 1, 2, 3 повторяются; новые:</a:t>
            </a:r>
            <a:br>
              <a:rPr lang="ru-RU" sz="1800" dirty="0" smtClean="0"/>
            </a:br>
            <a:r>
              <a:rPr lang="ru-RU" sz="1800" dirty="0" smtClean="0"/>
              <a:t>Составление сюжетного рассказа по сюжетной картине усложненного варианта.</a:t>
            </a:r>
            <a:r>
              <a:rPr lang="ru-RU" sz="2000" dirty="0" smtClean="0"/>
              <a:t/>
            </a:r>
            <a:br>
              <a:rPr lang="ru-RU" sz="2000" dirty="0" smtClean="0"/>
            </a:br>
            <a:endParaRPr lang="ru-RU" sz="20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581128"/>
            <a:ext cx="8305800" cy="1143000"/>
          </a:xfrm>
        </p:spPr>
        <p:txBody>
          <a:bodyPr>
            <a:noAutofit/>
          </a:bodyPr>
          <a:lstStyle/>
          <a:p>
            <a:pPr lvl="0"/>
            <a:r>
              <a:rPr lang="ru-RU" sz="2800" dirty="0" smtClean="0"/>
              <a:t>Составление рассказов по последовательной серии сюжетной картины.</a:t>
            </a:r>
            <a:br>
              <a:rPr lang="ru-RU" sz="2800" dirty="0" smtClean="0"/>
            </a:br>
            <a:r>
              <a:rPr lang="ru-RU" sz="2800" dirty="0" smtClean="0"/>
              <a:t>	Приемы: </a:t>
            </a:r>
            <a:br>
              <a:rPr lang="ru-RU" sz="2800" dirty="0" smtClean="0"/>
            </a:br>
            <a:r>
              <a:rPr lang="ru-RU" sz="2800" dirty="0" smtClean="0"/>
              <a:t>- план, составленный детьми;</a:t>
            </a:r>
            <a:br>
              <a:rPr lang="ru-RU" sz="2800" dirty="0" smtClean="0"/>
            </a:br>
            <a:r>
              <a:rPr lang="ru-RU" sz="2800" dirty="0" smtClean="0"/>
              <a:t>- оценка детьми рассказа ребенка и педагога.</a:t>
            </a:r>
            <a:br>
              <a:rPr lang="ru-RU" sz="2800" dirty="0" smtClean="0"/>
            </a:br>
            <a:r>
              <a:rPr lang="ru-RU" sz="2800" dirty="0" smtClean="0"/>
              <a:t>	Дети 6-7 лет:</a:t>
            </a:r>
            <a:br>
              <a:rPr lang="ru-RU" sz="2800" dirty="0" smtClean="0"/>
            </a:br>
            <a:r>
              <a:rPr lang="ru-RU" sz="2800" dirty="0" smtClean="0"/>
              <a:t>	Задачи: 1, 2, 3, 4, 5 повторяются; новые:</a:t>
            </a:r>
            <a:br>
              <a:rPr lang="ru-RU" sz="2800" dirty="0" smtClean="0"/>
            </a:br>
            <a:r>
              <a:rPr lang="ru-RU" sz="2800" dirty="0" smtClean="0"/>
              <a:t>6. Составление описательного рассказа по пейзажной картине.</a:t>
            </a:r>
            <a:br>
              <a:rPr lang="ru-RU" sz="2800" dirty="0" smtClean="0"/>
            </a:br>
            <a:r>
              <a:rPr lang="ru-RU" sz="2800" dirty="0" smtClean="0"/>
              <a:t>7. Составление описательного рассказа по натюрморту.</a:t>
            </a:r>
            <a:endParaRPr lang="ru-RU"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052736"/>
            <a:ext cx="8305800" cy="5472608"/>
          </a:xfrm>
        </p:spPr>
        <p:txBody>
          <a:bodyPr>
            <a:noAutofit/>
          </a:bodyPr>
          <a:lstStyle/>
          <a:p>
            <a:r>
              <a:rPr lang="ru-RU" sz="1800" dirty="0" smtClean="0"/>
              <a:t>                                                                  </a:t>
            </a:r>
            <a:r>
              <a:rPr lang="ru-RU" sz="1800" b="1" dirty="0" smtClean="0"/>
              <a:t>Речь</a:t>
            </a:r>
            <a:r>
              <a:rPr lang="ru-RU" sz="1800" dirty="0" smtClean="0"/>
              <a:t/>
            </a:r>
            <a:br>
              <a:rPr lang="ru-RU" sz="1800" dirty="0" smtClean="0"/>
            </a:br>
            <a:r>
              <a:rPr lang="ru-RU" sz="1800" dirty="0" smtClean="0"/>
              <a:t>1. Речь занимает центральное место в процессе психического развития, развитие речи внутренне связано с развитием мышления и с развитием сознания в целом;</a:t>
            </a:r>
            <a:br>
              <a:rPr lang="ru-RU" sz="1800" dirty="0" smtClean="0"/>
            </a:br>
            <a:r>
              <a:rPr lang="ru-RU" sz="1800" dirty="0" smtClean="0"/>
              <a:t>2. Речь имеет полифункциональный характер: речи присущи коммуникативная функция (слово – средство общения), индикативная (слово – средство указания на предмет) и интеллектуальная, </a:t>
            </a:r>
            <a:r>
              <a:rPr lang="ru-RU" sz="1800" dirty="0" err="1" smtClean="0"/>
              <a:t>сигнификативная</a:t>
            </a:r>
            <a:r>
              <a:rPr lang="ru-RU" sz="1800" dirty="0" smtClean="0"/>
              <a:t> функция (слово – носитель обобщения, понятия); все эти функции внутренне связаны друг с другом;</a:t>
            </a:r>
            <a:br>
              <a:rPr lang="ru-RU" sz="1800" dirty="0" smtClean="0"/>
            </a:br>
            <a:r>
              <a:rPr lang="ru-RU" sz="1800" dirty="0" smtClean="0"/>
              <a:t>3. Речь является полиморфной деятельностью, выступая то как громкая коммуникативная, то как громкая, но не несущая прямой коммуникативной функции, то как речь внутренняя. Эти формы могут переходить одна в другую;</a:t>
            </a:r>
            <a:br>
              <a:rPr lang="ru-RU" sz="1800" dirty="0" smtClean="0"/>
            </a:br>
            <a:r>
              <a:rPr lang="ru-RU" sz="1800" dirty="0" smtClean="0"/>
              <a:t>4. В речи следует различать ее физическую внешнюю сторону, форму и ее </a:t>
            </a:r>
            <a:r>
              <a:rPr lang="ru-RU" sz="1800" dirty="0" err="1" smtClean="0"/>
              <a:t>семическую</a:t>
            </a:r>
            <a:r>
              <a:rPr lang="ru-RU" sz="1800" dirty="0" smtClean="0"/>
              <a:t> (семантическую, смысловую) сторону;</a:t>
            </a:r>
            <a:br>
              <a:rPr lang="ru-RU" sz="1800" dirty="0" smtClean="0"/>
            </a:br>
            <a:r>
              <a:rPr lang="ru-RU" sz="1800" dirty="0" smtClean="0"/>
              <a:t>5. Слово имеет предметную отнесенность и значение, т. е. является носителем обобщения;</a:t>
            </a:r>
            <a:br>
              <a:rPr lang="ru-RU" sz="1800" dirty="0" smtClean="0"/>
            </a:br>
            <a:r>
              <a:rPr lang="ru-RU" sz="1800" dirty="0" smtClean="0"/>
              <a:t>6. Процесс развития речи не есть процесс количественных изменений, выражающийся в увеличении словаря и ассоциативных связей слова, но процесс качественных изменений, скачков, т. е. это процесс действительного развития, который, будучи внутренне связан с развитием мышления и сознания, охватывает все перечисленные функции, стороны и связи слова (Леонтьев А.Н. Деятельность, сознание, личность).</a:t>
            </a:r>
            <a:br>
              <a:rPr lang="ru-RU" sz="1800" dirty="0" smtClean="0"/>
            </a:br>
            <a:endParaRPr lang="ru-RU" sz="18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373216"/>
            <a:ext cx="8305800" cy="1143000"/>
          </a:xfrm>
        </p:spPr>
        <p:txBody>
          <a:bodyPr>
            <a:noAutofit/>
          </a:bodyPr>
          <a:lstStyle/>
          <a:p>
            <a:r>
              <a:rPr lang="ru-RU" sz="2400" dirty="0" smtClean="0"/>
              <a:t>Важно учить детей не только видеть то, что изображено на картине, но и воображать предшествующие и последующие события. Педагог ставит ряд вопросов, которые намечают сюжетную линию, выходящую за пределы содержания картины. Придумывая начало или конец к изображенному, ребенок приобретает умения, необходимые для повествования.</a:t>
            </a:r>
            <a:br>
              <a:rPr lang="ru-RU" sz="2400" dirty="0" smtClean="0"/>
            </a:br>
            <a:r>
              <a:rPr lang="ru-RU" sz="2400" dirty="0" smtClean="0"/>
              <a:t>Составление коллективного рассказывания:</a:t>
            </a:r>
            <a:br>
              <a:rPr lang="ru-RU" sz="2400" dirty="0" smtClean="0"/>
            </a:br>
            <a:r>
              <a:rPr lang="ru-RU" sz="2400" dirty="0" smtClean="0"/>
              <a:t>первый ребенок придумывает, что было раньше;</a:t>
            </a:r>
            <a:br>
              <a:rPr lang="ru-RU" sz="2400" dirty="0" smtClean="0"/>
            </a:br>
            <a:r>
              <a:rPr lang="ru-RU" sz="2400" dirty="0" smtClean="0"/>
              <a:t>второй ребенок описывает события, которые изображены на картине;</a:t>
            </a:r>
            <a:br>
              <a:rPr lang="ru-RU" sz="2400" dirty="0" smtClean="0"/>
            </a:br>
            <a:r>
              <a:rPr lang="ru-RU" sz="2400" dirty="0" smtClean="0"/>
              <a:t>третий ребенок – последующие действия, поступки героев и чем закончились их приключения. Учат детей следить за речью друг друга.</a:t>
            </a:r>
            <a:br>
              <a:rPr lang="ru-RU" sz="2400" dirty="0" smtClean="0"/>
            </a:br>
            <a:endParaRPr lang="ru-RU" sz="240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933056"/>
            <a:ext cx="8305800" cy="1143000"/>
          </a:xfrm>
        </p:spPr>
        <p:txBody>
          <a:bodyPr>
            <a:noAutofit/>
          </a:bodyPr>
          <a:lstStyle/>
          <a:p>
            <a:r>
              <a:rPr lang="ru-RU" sz="2800" dirty="0" smtClean="0"/>
              <a:t>Детей учат замечать в картине детали: фон, пейзаж, состояние погоды, включать в свой рассказ описание природы + художественное слово (стихотворение, отрывок из прозы, загадка, скороговорка). Развитие связной речи + обогащение и активизация словаря + формирование грамматического строя речи, грамматические и лексические упражнения. Рассказать о содержании картины ребенок может лишь в том случае, если он ее понял.</a:t>
            </a:r>
            <a:endParaRPr lang="ru-RU" sz="28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715000"/>
            <a:ext cx="8305800" cy="1143000"/>
          </a:xfrm>
        </p:spPr>
        <p:txBody>
          <a:bodyPr>
            <a:noAutofit/>
          </a:bodyPr>
          <a:lstStyle/>
          <a:p>
            <a:r>
              <a:rPr lang="ru-RU" sz="2000" b="1" dirty="0" smtClean="0"/>
              <a:t>Обучение детей рассказыванию по игрушкам</a:t>
            </a:r>
            <a:r>
              <a:rPr lang="ru-RU" sz="2000" dirty="0" smtClean="0"/>
              <a:t/>
            </a:r>
            <a:br>
              <a:rPr lang="ru-RU" sz="2000" dirty="0" smtClean="0"/>
            </a:br>
            <a:r>
              <a:rPr lang="ru-RU" sz="2000" dirty="0" smtClean="0"/>
              <a:t>	</a:t>
            </a:r>
            <a:br>
              <a:rPr lang="ru-RU" sz="2000" dirty="0" smtClean="0"/>
            </a:br>
            <a:r>
              <a:rPr lang="ru-RU" sz="2000" b="1" dirty="0" smtClean="0"/>
              <a:t>Виды занятий:</a:t>
            </a:r>
            <a:r>
              <a:rPr lang="ru-RU" sz="2000" dirty="0" smtClean="0"/>
              <a:t/>
            </a:r>
            <a:br>
              <a:rPr lang="ru-RU" sz="2000" dirty="0" smtClean="0"/>
            </a:br>
            <a:r>
              <a:rPr lang="ru-RU" sz="2000" dirty="0" smtClean="0"/>
              <a:t>	Дети 1-3 лет: </a:t>
            </a:r>
            <a:br>
              <a:rPr lang="ru-RU" sz="2000" dirty="0" smtClean="0"/>
            </a:br>
            <a:r>
              <a:rPr lang="ru-RU" sz="2000" dirty="0" smtClean="0"/>
              <a:t>- Составление описательного рассказа по одной игрушке. В конце года другая игрушка, но есть те же части или особенности (например, щенок, котенок). Приемы те же, как по картине.</a:t>
            </a:r>
            <a:br>
              <a:rPr lang="ru-RU" sz="2000" dirty="0" smtClean="0"/>
            </a:br>
            <a:r>
              <a:rPr lang="ru-RU" sz="2000" dirty="0" smtClean="0"/>
              <a:t>	Дети 1-4 лет:</a:t>
            </a:r>
            <a:br>
              <a:rPr lang="ru-RU" sz="2000" dirty="0" smtClean="0"/>
            </a:br>
            <a:r>
              <a:rPr lang="ru-RU" sz="2000" dirty="0" smtClean="0"/>
              <a:t>- Составление описательного рассказа по набору игрушек. </a:t>
            </a:r>
            <a:br>
              <a:rPr lang="ru-RU" sz="2000" dirty="0" smtClean="0"/>
            </a:br>
            <a:r>
              <a:rPr lang="ru-RU" sz="2000" dirty="0" smtClean="0"/>
              <a:t>- Составление сюжетного рассказа по набору игрушек. Приемы те же, как по картине.</a:t>
            </a:r>
            <a:br>
              <a:rPr lang="ru-RU" sz="2000" dirty="0" smtClean="0"/>
            </a:br>
            <a:r>
              <a:rPr lang="ru-RU" sz="2000" dirty="0" smtClean="0"/>
              <a:t>	Дети 1-4 + дети 4-6 лет:</a:t>
            </a:r>
            <a:br>
              <a:rPr lang="ru-RU" sz="2000" dirty="0" smtClean="0"/>
            </a:br>
            <a:r>
              <a:rPr lang="ru-RU" sz="2000" dirty="0" smtClean="0"/>
              <a:t>- Составление сюжетного рассказа по одной игрушке (ребенок предполагает, что было, что будет).</a:t>
            </a:r>
            <a:br>
              <a:rPr lang="ru-RU" sz="2000" dirty="0" smtClean="0"/>
            </a:br>
            <a:r>
              <a:rPr lang="ru-RU" sz="2000" dirty="0" smtClean="0"/>
              <a:t>- Составление сюжетных рассказов с их обыгрыванием.</a:t>
            </a:r>
            <a:br>
              <a:rPr lang="ru-RU" sz="2000" dirty="0" smtClean="0"/>
            </a:br>
            <a:r>
              <a:rPr lang="ru-RU" sz="2000" dirty="0" smtClean="0"/>
              <a:t>	Дети 5-6-7 лет:</a:t>
            </a:r>
            <a:br>
              <a:rPr lang="ru-RU" sz="2000" dirty="0" smtClean="0"/>
            </a:br>
            <a:r>
              <a:rPr lang="ru-RU" sz="2000" dirty="0" smtClean="0"/>
              <a:t>Спектакли с игрушками «Новогодняя ночь игрушек в магазине», «Слоненок в зоопарке».</a:t>
            </a:r>
            <a:br>
              <a:rPr lang="ru-RU" sz="2000" dirty="0" smtClean="0"/>
            </a:br>
            <a:endParaRPr lang="ru-RU" sz="20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293096"/>
            <a:ext cx="8305800" cy="1143000"/>
          </a:xfrm>
        </p:spPr>
        <p:txBody>
          <a:bodyPr>
            <a:noAutofit/>
          </a:bodyPr>
          <a:lstStyle/>
          <a:p>
            <a:r>
              <a:rPr lang="ru-RU" sz="2400" dirty="0" smtClean="0"/>
              <a:t> </a:t>
            </a:r>
            <a:br>
              <a:rPr lang="ru-RU" sz="2400" dirty="0" smtClean="0"/>
            </a:br>
            <a:r>
              <a:rPr lang="ru-RU" sz="2400" b="1" dirty="0" smtClean="0"/>
              <a:t>Обучение детей пересказу народных сказок, коротких рассказов</a:t>
            </a:r>
            <a:r>
              <a:rPr lang="ru-RU" sz="2400" dirty="0" smtClean="0"/>
              <a:t/>
            </a:r>
            <a:br>
              <a:rPr lang="ru-RU" sz="2400" dirty="0" smtClean="0"/>
            </a:br>
            <a:r>
              <a:rPr lang="ru-RU" sz="2400" dirty="0" smtClean="0"/>
              <a:t>1. Роль.</a:t>
            </a:r>
            <a:br>
              <a:rPr lang="ru-RU" sz="2400" dirty="0" smtClean="0"/>
            </a:br>
            <a:r>
              <a:rPr lang="ru-RU" sz="2400" dirty="0" smtClean="0"/>
              <a:t>	2. Требования к детскому пересказу.</a:t>
            </a:r>
            <a:br>
              <a:rPr lang="ru-RU" sz="2400" dirty="0" smtClean="0"/>
            </a:br>
            <a:r>
              <a:rPr lang="ru-RU" sz="2400" dirty="0" smtClean="0"/>
              <a:t>	3. Произведения для пересказа и требования к ним.</a:t>
            </a:r>
            <a:br>
              <a:rPr lang="ru-RU" sz="2400" dirty="0" smtClean="0"/>
            </a:br>
            <a:r>
              <a:rPr lang="ru-RU" sz="2400" dirty="0" smtClean="0"/>
              <a:t>	4. Структура занятий.</a:t>
            </a:r>
            <a:br>
              <a:rPr lang="ru-RU" sz="2400" dirty="0" smtClean="0"/>
            </a:br>
            <a:r>
              <a:rPr lang="ru-RU" sz="2400" dirty="0" smtClean="0"/>
              <a:t>	5. Методические приемы.</a:t>
            </a:r>
            <a:br>
              <a:rPr lang="ru-RU" sz="2400" dirty="0" smtClean="0"/>
            </a:br>
            <a:r>
              <a:rPr lang="ru-RU" sz="2400" dirty="0" smtClean="0"/>
              <a:t>	6. Особенности обучения </a:t>
            </a:r>
            <a:r>
              <a:rPr lang="ru-RU" sz="2400" dirty="0" err="1" smtClean="0"/>
              <a:t>пересказыванию</a:t>
            </a:r>
            <a:r>
              <a:rPr lang="ru-RU" sz="2400" dirty="0" smtClean="0"/>
              <a:t> в разном возрасте.</a:t>
            </a:r>
            <a:br>
              <a:rPr lang="ru-RU" sz="2400" dirty="0" smtClean="0"/>
            </a:br>
            <a:endParaRPr lang="ru-RU" sz="24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517232"/>
            <a:ext cx="8305800" cy="1143000"/>
          </a:xfrm>
        </p:spPr>
        <p:txBody>
          <a:bodyPr>
            <a:noAutofit/>
          </a:bodyPr>
          <a:lstStyle/>
          <a:p>
            <a:r>
              <a:rPr lang="ru-RU" sz="2200" b="1" dirty="0" smtClean="0"/>
              <a:t>Пересказ </a:t>
            </a:r>
            <a:r>
              <a:rPr lang="ru-RU" sz="2200" dirty="0" smtClean="0"/>
              <a:t>– творческое воспроизведение литературного образца.</a:t>
            </a:r>
            <a:br>
              <a:rPr lang="ru-RU" sz="2200" dirty="0" smtClean="0"/>
            </a:br>
            <a:r>
              <a:rPr lang="ru-RU" sz="2200" dirty="0" smtClean="0"/>
              <a:t>	Качество пересказа оценивается с точки зрения близости к источнику. Во время пересказа мы останавливаем ребенка, снова обращаем его к образцу, если он добавляет слишком много своего или опускает важные детали.</a:t>
            </a:r>
            <a:br>
              <a:rPr lang="ru-RU" sz="2200" dirty="0" smtClean="0"/>
            </a:br>
            <a:r>
              <a:rPr lang="ru-RU" sz="2200" dirty="0" smtClean="0"/>
              <a:t>	Дети приобщаются к подлинно художественной речи, запоминают образные слова, словосочетания. Учатся владеть живым языком. Высокая художественность произведения, предлагаемая для </a:t>
            </a:r>
            <a:r>
              <a:rPr lang="ru-RU" sz="2200" dirty="0" err="1" smtClean="0"/>
              <a:t>пересказывания</a:t>
            </a:r>
            <a:r>
              <a:rPr lang="ru-RU" sz="2200" dirty="0" smtClean="0"/>
              <a:t>, ценность формы композиции и языка учат детей четко и последовательно строить рассказ, не выпуская главного, не увлекаясь деталями, т.е. формирует правильную речь.</a:t>
            </a:r>
            <a:br>
              <a:rPr lang="ru-RU" sz="2200" dirty="0" smtClean="0"/>
            </a:br>
            <a:r>
              <a:rPr lang="ru-RU" sz="2200" dirty="0" smtClean="0"/>
              <a:t>	- Развиваются все психические процессы;</a:t>
            </a:r>
            <a:br>
              <a:rPr lang="ru-RU" sz="2200" dirty="0" smtClean="0"/>
            </a:br>
            <a:r>
              <a:rPr lang="ru-RU" sz="2200" dirty="0" smtClean="0"/>
              <a:t>	- Учат доброте, нравственности;</a:t>
            </a:r>
            <a:br>
              <a:rPr lang="ru-RU" sz="2200" dirty="0" smtClean="0"/>
            </a:br>
            <a:r>
              <a:rPr lang="ru-RU" sz="2200" dirty="0" smtClean="0"/>
              <a:t>	- Умственное воспитание;</a:t>
            </a:r>
            <a:br>
              <a:rPr lang="ru-RU" sz="2200" dirty="0" smtClean="0"/>
            </a:br>
            <a:r>
              <a:rPr lang="ru-RU" sz="2200" dirty="0" smtClean="0"/>
              <a:t>	- Эстетическое воспитание.</a:t>
            </a:r>
            <a:br>
              <a:rPr lang="ru-RU" sz="2200" dirty="0" smtClean="0"/>
            </a:br>
            <a:r>
              <a:rPr lang="ru-RU" sz="2200" b="1" dirty="0" smtClean="0"/>
              <a:t> </a:t>
            </a:r>
            <a:r>
              <a:rPr lang="ru-RU" sz="2200" dirty="0" smtClean="0"/>
              <a:t/>
            </a:r>
            <a:br>
              <a:rPr lang="ru-RU" sz="2200" dirty="0" smtClean="0"/>
            </a:br>
            <a:endParaRPr lang="ru-RU" sz="22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715000"/>
            <a:ext cx="8305800" cy="1143000"/>
          </a:xfrm>
        </p:spPr>
        <p:txBody>
          <a:bodyPr>
            <a:noAutofit/>
          </a:bodyPr>
          <a:lstStyle/>
          <a:p>
            <a:r>
              <a:rPr lang="ru-RU" sz="2200" b="1" dirty="0" smtClean="0"/>
              <a:t>Обучение детей рассказыванию из личного опыта (по памяти)</a:t>
            </a:r>
            <a:r>
              <a:rPr lang="ru-RU" sz="2200" dirty="0" smtClean="0"/>
              <a:t/>
            </a:r>
            <a:br>
              <a:rPr lang="ru-RU" sz="2200" dirty="0" smtClean="0"/>
            </a:br>
            <a:r>
              <a:rPr lang="ru-RU" sz="2200" dirty="0" smtClean="0"/>
              <a:t>	</a:t>
            </a:r>
            <a:r>
              <a:rPr lang="ru-RU" sz="2200" b="1" dirty="0" smtClean="0"/>
              <a:t>Значение:</a:t>
            </a:r>
            <a:r>
              <a:rPr lang="ru-RU" sz="2200" dirty="0" smtClean="0"/>
              <a:t/>
            </a:r>
            <a:br>
              <a:rPr lang="ru-RU" sz="2200" dirty="0" smtClean="0"/>
            </a:br>
            <a:r>
              <a:rPr lang="ru-RU" sz="2200" dirty="0" smtClean="0"/>
              <a:t>	Рассказывание по памяти более сложное для ребенка, чем по восприятию. Память, как и восприятие, представляет собой процесс-отражение действительности, но память отражает то, что пережито ранее. В психологии эмоциональная память классифицируется как самый сильный вид памяти, этим объясняется методическое правило: предлагать для рассказывания яркие эпизоды из жизни, где были задеты чувства детей, т.е. связанность и последовательности зависят от ясности и четкости представлений.</a:t>
            </a:r>
            <a:br>
              <a:rPr lang="ru-RU" sz="2200" dirty="0" smtClean="0"/>
            </a:br>
            <a:r>
              <a:rPr lang="ru-RU" sz="2200" dirty="0" smtClean="0"/>
              <a:t>	Этот вид рассказывания имеет большое значение в развитии связной речи. Дети приучаются к речевому общению, развивается умение свой чувственный опыт передавать в связанном повествовании, формируется умение четко, связанно излагать свои мысли.</a:t>
            </a:r>
            <a:r>
              <a:rPr lang="ru-RU" sz="2400" dirty="0" smtClean="0"/>
              <a:t/>
            </a:r>
            <a:br>
              <a:rPr lang="ru-RU" sz="2400" dirty="0" smtClean="0"/>
            </a:br>
            <a:endParaRPr lang="ru-RU" sz="24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715000"/>
            <a:ext cx="8305800" cy="1143000"/>
          </a:xfrm>
        </p:spPr>
        <p:txBody>
          <a:bodyPr>
            <a:noAutofit/>
          </a:bodyPr>
          <a:lstStyle/>
          <a:p>
            <a:r>
              <a:rPr lang="ru-RU" sz="2800" b="1" dirty="0" smtClean="0"/>
              <a:t>Тематика</a:t>
            </a:r>
            <a:r>
              <a:rPr lang="ru-RU" sz="2800" dirty="0" smtClean="0"/>
              <a:t/>
            </a:r>
            <a:br>
              <a:rPr lang="ru-RU" sz="2800" dirty="0" smtClean="0"/>
            </a:br>
            <a:r>
              <a:rPr lang="ru-RU" sz="2800" dirty="0" smtClean="0"/>
              <a:t>Темы для детских рассказов подсказывают прогулки, экскурсии.</a:t>
            </a:r>
            <a:br>
              <a:rPr lang="ru-RU" sz="2800" dirty="0" smtClean="0"/>
            </a:br>
            <a:r>
              <a:rPr lang="ru-RU" sz="2800" dirty="0" smtClean="0"/>
              <a:t>Из коллективного и индивидуального опыта.</a:t>
            </a:r>
            <a:br>
              <a:rPr lang="ru-RU" sz="2800" dirty="0" smtClean="0"/>
            </a:br>
            <a:r>
              <a:rPr lang="ru-RU" sz="2800" dirty="0" smtClean="0"/>
              <a:t>Коллективно-индивидуальный.</a:t>
            </a:r>
            <a:br>
              <a:rPr lang="ru-RU" sz="2800" dirty="0" smtClean="0"/>
            </a:br>
            <a:r>
              <a:rPr lang="ru-RU" sz="2800" dirty="0" smtClean="0"/>
              <a:t>Темы намечаются педагогом на основе знания того, чем и какими интересами живут дети дома и в детском саду.</a:t>
            </a:r>
            <a:br>
              <a:rPr lang="ru-RU" sz="2800" dirty="0" smtClean="0"/>
            </a:br>
            <a:r>
              <a:rPr lang="ru-RU" sz="2800" dirty="0" smtClean="0"/>
              <a:t>	</a:t>
            </a:r>
            <a:r>
              <a:rPr lang="ru-RU" sz="2800" b="1" dirty="0" smtClean="0"/>
              <a:t>Тематика для детей 5-6 лет:</a:t>
            </a:r>
            <a:r>
              <a:rPr lang="ru-RU" sz="2800" dirty="0" smtClean="0"/>
              <a:t/>
            </a:r>
            <a:br>
              <a:rPr lang="ru-RU" sz="2800" dirty="0" smtClean="0"/>
            </a:br>
            <a:r>
              <a:rPr lang="ru-RU" sz="2800" dirty="0" smtClean="0"/>
              <a:t>	1. Моя любимая игрушка.</a:t>
            </a:r>
            <a:br>
              <a:rPr lang="ru-RU" sz="2800" dirty="0" smtClean="0"/>
            </a:br>
            <a:r>
              <a:rPr lang="ru-RU" sz="2800" dirty="0" smtClean="0"/>
              <a:t>	2. Как я помогаю дома.</a:t>
            </a:r>
            <a:br>
              <a:rPr lang="ru-RU" sz="2800" dirty="0" smtClean="0"/>
            </a:br>
            <a:r>
              <a:rPr lang="ru-RU" sz="2800" dirty="0" smtClean="0"/>
              <a:t>	3. Наши зимние забавы.</a:t>
            </a:r>
            <a:br>
              <a:rPr lang="ru-RU" sz="2800" dirty="0" smtClean="0"/>
            </a:br>
            <a:r>
              <a:rPr lang="ru-RU" sz="2800" dirty="0" smtClean="0"/>
              <a:t>	4. Про котенка.</a:t>
            </a:r>
            <a:br>
              <a:rPr lang="ru-RU" sz="2800" dirty="0" smtClean="0"/>
            </a:br>
            <a:endParaRPr lang="ru-RU" sz="28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437112"/>
            <a:ext cx="8305800" cy="1143000"/>
          </a:xfrm>
        </p:spPr>
        <p:txBody>
          <a:bodyPr>
            <a:noAutofit/>
          </a:bodyPr>
          <a:lstStyle/>
          <a:p>
            <a:r>
              <a:rPr lang="ru-RU" sz="2800" b="1" dirty="0" smtClean="0"/>
              <a:t>Тематика для детей 6-7 лет:</a:t>
            </a:r>
            <a:r>
              <a:rPr lang="ru-RU" sz="2800" dirty="0" smtClean="0"/>
              <a:t/>
            </a:r>
            <a:br>
              <a:rPr lang="ru-RU" sz="2800" dirty="0" smtClean="0"/>
            </a:br>
            <a:r>
              <a:rPr lang="ru-RU" sz="2800" dirty="0" smtClean="0"/>
              <a:t>Елка для дошкольников.</a:t>
            </a:r>
            <a:br>
              <a:rPr lang="ru-RU" sz="2800" dirty="0" smtClean="0"/>
            </a:br>
            <a:r>
              <a:rPr lang="ru-RU" sz="2800" dirty="0" smtClean="0"/>
              <a:t>Как заботимся о малышах.</a:t>
            </a:r>
            <a:br>
              <a:rPr lang="ru-RU" sz="2800" dirty="0" smtClean="0"/>
            </a:br>
            <a:r>
              <a:rPr lang="ru-RU" sz="2800" dirty="0" smtClean="0"/>
              <a:t>Как проводим время дома.</a:t>
            </a:r>
            <a:br>
              <a:rPr lang="ru-RU" sz="2800" dirty="0" smtClean="0"/>
            </a:br>
            <a:r>
              <a:rPr lang="ru-RU" sz="2800" dirty="0" smtClean="0"/>
              <a:t>Одни темы требуют работы педагога в групповой форме, т.к. сравнительно легки для детей: впечатления прочны, и для педагогов, которые хорошо знают содержание предстоящих рассказов и умеют ими хорошо руководить.</a:t>
            </a:r>
            <a:br>
              <a:rPr lang="ru-RU" sz="2800" dirty="0" smtClean="0"/>
            </a:br>
            <a:endParaRPr lang="ru-RU" sz="28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573016"/>
            <a:ext cx="8305800" cy="1143000"/>
          </a:xfrm>
        </p:spPr>
        <p:txBody>
          <a:bodyPr>
            <a:noAutofit/>
          </a:bodyPr>
          <a:lstStyle/>
          <a:p>
            <a:r>
              <a:rPr lang="ru-RU" sz="2400" dirty="0" smtClean="0"/>
              <a:t>Другая категория – из индивидуального опыта. Они сложнее для детей, так как детям нужно самостоятельно отобрать из своего опыта узкое содержание из своего рассказа. Ребенок должен рассказывать наиболее полно и понятно, так как </a:t>
            </a:r>
            <a:r>
              <a:rPr lang="ru-RU" sz="2400" dirty="0" err="1" smtClean="0"/>
              <a:t>описуемый</a:t>
            </a:r>
            <a:r>
              <a:rPr lang="ru-RU" sz="2400" dirty="0" smtClean="0"/>
              <a:t> предмет слушатели не видели. Эти занятия трудны и для педагога, потому что он, не зная конкретного содержания детских рассказов, не всегда может вовремя поправить или добавить. </a:t>
            </a:r>
            <a:r>
              <a:rPr lang="ru-RU" sz="2400" u="sng" dirty="0" smtClean="0"/>
              <a:t>Но в</a:t>
            </a:r>
            <a:r>
              <a:rPr lang="ru-RU" sz="2400" dirty="0" smtClean="0"/>
              <a:t> </a:t>
            </a:r>
            <a:r>
              <a:rPr lang="ru-RU" sz="2400" u="sng" dirty="0" smtClean="0"/>
              <a:t>другом </a:t>
            </a:r>
            <a:r>
              <a:rPr lang="ru-RU" sz="2400" dirty="0" smtClean="0"/>
              <a:t>– эти рассказы являются показателем развития речи и интересов, суждений детей. </a:t>
            </a:r>
            <a:br>
              <a:rPr lang="ru-RU" sz="2400" dirty="0" smtClean="0"/>
            </a:br>
            <a:endParaRPr lang="ru-RU" sz="24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157192"/>
            <a:ext cx="8305800" cy="1143000"/>
          </a:xfrm>
        </p:spPr>
        <p:txBody>
          <a:bodyPr>
            <a:noAutofit/>
          </a:bodyPr>
          <a:lstStyle/>
          <a:p>
            <a:r>
              <a:rPr lang="ru-RU" sz="1800" b="1" dirty="0" smtClean="0"/>
              <a:t>Методические приемы:</a:t>
            </a:r>
            <a:r>
              <a:rPr lang="ru-RU" sz="1800" dirty="0" smtClean="0"/>
              <a:t/>
            </a:r>
            <a:br>
              <a:rPr lang="ru-RU" sz="1800" dirty="0" smtClean="0"/>
            </a:br>
            <a:r>
              <a:rPr lang="ru-RU" sz="1800" dirty="0" smtClean="0"/>
              <a:t>	1. Вопросы на данную тему, предваряющие рассказ.</a:t>
            </a:r>
            <a:br>
              <a:rPr lang="ru-RU" sz="1800" dirty="0" smtClean="0"/>
            </a:br>
            <a:r>
              <a:rPr lang="ru-RU" sz="1800" dirty="0" smtClean="0"/>
              <a:t>	2. Образец рассказа педагога:</a:t>
            </a:r>
            <a:br>
              <a:rPr lang="ru-RU" sz="1800" dirty="0" smtClean="0"/>
            </a:br>
            <a:r>
              <a:rPr lang="ru-RU" sz="1800" dirty="0" smtClean="0"/>
              <a:t>		- тема рассказа и его содержание должны быть близки детскому опыту;</a:t>
            </a:r>
            <a:br>
              <a:rPr lang="ru-RU" sz="1800" dirty="0" smtClean="0"/>
            </a:br>
            <a:r>
              <a:rPr lang="ru-RU" sz="1800" dirty="0" smtClean="0"/>
              <a:t>		- четкость построения, отсутствие лишней детализации;</a:t>
            </a:r>
            <a:br>
              <a:rPr lang="ru-RU" sz="1800" dirty="0" smtClean="0"/>
            </a:br>
            <a:r>
              <a:rPr lang="ru-RU" sz="1800" dirty="0" smtClean="0"/>
              <a:t>		- динамичность действий, яркие описания;</a:t>
            </a:r>
            <a:br>
              <a:rPr lang="ru-RU" sz="1800" dirty="0" smtClean="0"/>
            </a:br>
            <a:r>
              <a:rPr lang="ru-RU" sz="1800" dirty="0" smtClean="0"/>
              <a:t>		- язык должен быть приближен к разговорному (эмоционален, лишен сухости). Из личных впечатлений педагог отбирает те, которые должны быть близки детям, полезны в воспитательном отношении.</a:t>
            </a:r>
            <a:br>
              <a:rPr lang="ru-RU" sz="1800" dirty="0" smtClean="0"/>
            </a:br>
            <a:r>
              <a:rPr lang="ru-RU" sz="1800" dirty="0" smtClean="0"/>
              <a:t>	3. Вопросы в виде плана: 2-4 вопроса. У ребенка, отвечая на них, получается рассказ.</a:t>
            </a:r>
            <a:br>
              <a:rPr lang="ru-RU" sz="1800" dirty="0" smtClean="0"/>
            </a:br>
            <a:r>
              <a:rPr lang="ru-RU" sz="1800" dirty="0" smtClean="0"/>
              <a:t>	4. Выясняющие вопросы к рассказчику. В конце беседы педагог с помощью вопросов выясняет, как дети усвоили данную тему, и после этого предлагает обдумать это с начала и до конца. Выясняющие вопросы предлагаются робким, застенчивым детям, помогая им начать или предлагать свой вариант рассказа. </a:t>
            </a:r>
            <a:br>
              <a:rPr lang="ru-RU" sz="1800" dirty="0" smtClean="0"/>
            </a:br>
            <a:r>
              <a:rPr lang="ru-RU" sz="1800" dirty="0" smtClean="0"/>
              <a:t>	5. Указания могут быть тоже в виде вопросов, по установлению последовательности, по четкости повествования. </a:t>
            </a:r>
            <a:br>
              <a:rPr lang="ru-RU" sz="1800" dirty="0" smtClean="0"/>
            </a:br>
            <a:endParaRPr lang="ru-RU"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268760"/>
            <a:ext cx="8305800" cy="4824536"/>
          </a:xfrm>
        </p:spPr>
        <p:txBody>
          <a:bodyPr>
            <a:normAutofit fontScale="90000"/>
          </a:bodyPr>
          <a:lstStyle/>
          <a:p>
            <a:r>
              <a:rPr lang="ru-RU" sz="2700" dirty="0" smtClean="0"/>
              <a:t>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                                </a:t>
            </a:r>
            <a:r>
              <a:rPr lang="ru-RU" sz="2700" b="1" dirty="0" smtClean="0"/>
              <a:t>Психолингвистика</a:t>
            </a:r>
            <a:r>
              <a:rPr lang="ru-RU" sz="2700" dirty="0" smtClean="0"/>
              <a:t/>
            </a:r>
            <a:br>
              <a:rPr lang="ru-RU" sz="2700" dirty="0" smtClean="0"/>
            </a:br>
            <a:r>
              <a:rPr lang="ru-RU" sz="2700" dirty="0"/>
              <a:t>Все большее влияние на методику оказывает наука </a:t>
            </a:r>
            <a:r>
              <a:rPr lang="ru-RU" sz="2700" b="1" dirty="0"/>
              <a:t>психолингвистика</a:t>
            </a:r>
            <a:r>
              <a:rPr lang="ru-RU" sz="2700" dirty="0"/>
              <a:t>, которая развивается на стыке психологии и языкознания. Психолингвистика определяет речь как деятельность, включенную в общую систему человеческой деятельности. Как всякая деятельность, речь характеризуется определенным мотивом, целью и состоит из последовательных действий</a:t>
            </a:r>
            <a:r>
              <a:rPr lang="ru-RU" sz="2700" dirty="0" smtClean="0"/>
              <a:t>. </a:t>
            </a:r>
            <a:r>
              <a:rPr lang="ru-RU" sz="2700" dirty="0"/>
              <a:t>Для методики чрезвычайно важно определение </a:t>
            </a:r>
            <a:r>
              <a:rPr lang="ru-RU" sz="2700" b="1" dirty="0"/>
              <a:t>языковой </a:t>
            </a:r>
            <a:r>
              <a:rPr lang="ru-RU" sz="2700" b="1" dirty="0" smtClean="0"/>
              <a:t>способности.</a:t>
            </a:r>
            <a:br>
              <a:rPr lang="ru-RU" sz="2700" b="1" dirty="0" smtClean="0"/>
            </a:br>
            <a:r>
              <a:rPr lang="ru-RU" sz="2700" b="1" dirty="0"/>
              <a:t> </a:t>
            </a:r>
            <a:r>
              <a:rPr lang="ru-RU" sz="2700" dirty="0"/>
              <a:t>От ее понимания зависит характер воздействия на речь детей. Психологическая школа Л.С. Выготского рассматривает </a:t>
            </a:r>
            <a:r>
              <a:rPr lang="ru-RU" sz="2700" b="1" dirty="0"/>
              <a:t>языковую способность </a:t>
            </a:r>
            <a:r>
              <a:rPr lang="ru-RU" sz="2700" dirty="0"/>
              <a:t>как отражение системы языка в сознании говорящего. </a:t>
            </a:r>
            <a:r>
              <a:rPr lang="ru-RU" sz="2900" b="1" dirty="0" smtClean="0"/>
              <a:t/>
            </a:r>
            <a:br>
              <a:rPr lang="ru-RU" sz="2900" b="1" dirty="0" smtClean="0"/>
            </a:br>
            <a:r>
              <a:rPr lang="ru-RU" sz="2900" dirty="0"/>
              <a:t/>
            </a:r>
            <a:br>
              <a:rPr lang="ru-RU" sz="2900" dirty="0"/>
            </a:br>
            <a:endParaRPr lang="ru-RU" sz="2900" dirty="0"/>
          </a:p>
        </p:txBody>
      </p:sp>
    </p:spTree>
    <p:extLst>
      <p:ext uri="{BB962C8B-B14F-4D97-AF65-F5344CB8AC3E}">
        <p14:creationId xmlns="" xmlns:p14="http://schemas.microsoft.com/office/powerpoint/2010/main" val="77800920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5445224"/>
            <a:ext cx="8305800" cy="1143000"/>
          </a:xfrm>
        </p:spPr>
        <p:txBody>
          <a:bodyPr>
            <a:noAutofit/>
          </a:bodyPr>
          <a:lstStyle/>
          <a:p>
            <a:r>
              <a:rPr lang="ru-RU" sz="1800" b="1" dirty="0" smtClean="0"/>
              <a:t>Обучение детей творческому рассказыванию (по воображению)</a:t>
            </a:r>
            <a:r>
              <a:rPr lang="ru-RU" sz="1800" dirty="0" smtClean="0"/>
              <a:t/>
            </a:r>
            <a:br>
              <a:rPr lang="ru-RU" sz="1800" dirty="0" smtClean="0"/>
            </a:br>
            <a:r>
              <a:rPr lang="ru-RU" sz="1800" dirty="0" smtClean="0"/>
              <a:t>	1. Своеобразие творческих, придуманных рассказов детей.</a:t>
            </a:r>
            <a:br>
              <a:rPr lang="ru-RU" sz="1800" dirty="0" smtClean="0"/>
            </a:br>
            <a:r>
              <a:rPr lang="ru-RU" sz="1800" dirty="0" smtClean="0"/>
              <a:t>	2. Высокий уровень мыслительной и речевой подготовки. Богатый опыт, разнообразие жизненных впечатлений, основные условия проведения этого вида рассказывания.</a:t>
            </a:r>
            <a:br>
              <a:rPr lang="ru-RU" sz="1800" dirty="0" smtClean="0"/>
            </a:br>
            <a:r>
              <a:rPr lang="ru-RU" sz="1800" dirty="0" smtClean="0"/>
              <a:t>	3. Требования к </a:t>
            </a:r>
            <a:r>
              <a:rPr lang="ru-RU" sz="1800" dirty="0" err="1" smtClean="0"/>
              <a:t>рассказываниям</a:t>
            </a:r>
            <a:r>
              <a:rPr lang="ru-RU" sz="1800" dirty="0" smtClean="0"/>
              <a:t> детей. </a:t>
            </a:r>
            <a:br>
              <a:rPr lang="ru-RU" sz="1800" dirty="0" smtClean="0"/>
            </a:br>
            <a:r>
              <a:rPr lang="ru-RU" sz="1800" dirty="0" smtClean="0"/>
              <a:t>	4. Виды рассказывания: реалистический, фантастический (сказки, небылицы).</a:t>
            </a:r>
            <a:br>
              <a:rPr lang="ru-RU" sz="1800" dirty="0" smtClean="0"/>
            </a:br>
            <a:r>
              <a:rPr lang="ru-RU" sz="1800" dirty="0" smtClean="0"/>
              <a:t>	5. Тематика рассказов: нравственные темы, о детях, о природе.</a:t>
            </a:r>
            <a:br>
              <a:rPr lang="ru-RU" sz="1800" dirty="0" smtClean="0"/>
            </a:br>
            <a:r>
              <a:rPr lang="ru-RU" sz="1800" dirty="0" smtClean="0"/>
              <a:t>	6. Проведение занятий по обучению детей творческому рассказыванию на разных этапах обучения.</a:t>
            </a:r>
            <a:br>
              <a:rPr lang="ru-RU" sz="1800" dirty="0" smtClean="0"/>
            </a:br>
            <a:r>
              <a:rPr lang="ru-RU" sz="1800" dirty="0" smtClean="0"/>
              <a:t>	7. Методические приемы:</a:t>
            </a:r>
            <a:br>
              <a:rPr lang="ru-RU" sz="1800" dirty="0" smtClean="0"/>
            </a:br>
            <a:r>
              <a:rPr lang="ru-RU" sz="1800" dirty="0" smtClean="0"/>
              <a:t>		- предварительная беседа на тему рассказа;</a:t>
            </a:r>
            <a:br>
              <a:rPr lang="ru-RU" sz="1800" dirty="0" smtClean="0"/>
            </a:br>
            <a:r>
              <a:rPr lang="ru-RU" sz="1800" dirty="0" smtClean="0"/>
              <a:t>		- план рассказа, составленный педагогом с детьми;</a:t>
            </a:r>
            <a:br>
              <a:rPr lang="ru-RU" sz="1800" dirty="0" smtClean="0"/>
            </a:br>
            <a:r>
              <a:rPr lang="ru-RU" sz="1800" dirty="0" smtClean="0"/>
              <a:t>		- рассказ педагога (начало рассказа, образец для рассказа по аналогии);</a:t>
            </a:r>
            <a:br>
              <a:rPr lang="ru-RU" sz="1800" dirty="0" smtClean="0"/>
            </a:br>
            <a:r>
              <a:rPr lang="ru-RU" sz="1800" dirty="0" smtClean="0"/>
              <a:t>		- указания к составлению и анализу рассказа;</a:t>
            </a:r>
            <a:br>
              <a:rPr lang="ru-RU" sz="1800" dirty="0" smtClean="0"/>
            </a:br>
            <a:r>
              <a:rPr lang="ru-RU" sz="1800" dirty="0" smtClean="0"/>
              <a:t>		- наводящие вопросы и предложения, направленные на развитие сюжета.</a:t>
            </a:r>
            <a:r>
              <a:rPr lang="ru-RU" sz="2000" dirty="0" smtClean="0"/>
              <a:t/>
            </a:r>
            <a:br>
              <a:rPr lang="ru-RU" sz="2000" dirty="0" smtClean="0"/>
            </a:br>
            <a:endParaRPr lang="ru-RU" sz="20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221088"/>
            <a:ext cx="8305800" cy="1143000"/>
          </a:xfrm>
        </p:spPr>
        <p:txBody>
          <a:bodyPr>
            <a:noAutofit/>
          </a:bodyPr>
          <a:lstStyle/>
          <a:p>
            <a:r>
              <a:rPr lang="ru-RU" sz="2200" b="1" dirty="0" smtClean="0"/>
              <a:t>Творческое рассказывание </a:t>
            </a:r>
            <a:r>
              <a:rPr lang="ru-RU" sz="2200" dirty="0" smtClean="0"/>
              <a:t>– это вид творческой художественной деятельности, требующей запаса представлений, знаний и достаточной речевой культуры. </a:t>
            </a:r>
            <a:br>
              <a:rPr lang="ru-RU" sz="2200" dirty="0" smtClean="0"/>
            </a:br>
            <a:r>
              <a:rPr lang="ru-RU" sz="2200" dirty="0" smtClean="0"/>
              <a:t>	</a:t>
            </a:r>
            <a:r>
              <a:rPr lang="ru-RU" sz="2200" b="1" dirty="0" smtClean="0"/>
              <a:t>Характерная его особенность </a:t>
            </a:r>
            <a:r>
              <a:rPr lang="ru-RU" sz="2200" dirty="0" smtClean="0"/>
              <a:t>– построение на материале воображения, требующего творческого преобразования полученного опыта. Под творческим рассказыванием мы понимаем речевую деятельность, результатом которой является придуманный детьми рассказ </a:t>
            </a:r>
            <a:r>
              <a:rPr lang="ru-RU" sz="2200" u="sng" dirty="0" smtClean="0"/>
              <a:t>самостоятельно </a:t>
            </a:r>
            <a:r>
              <a:rPr lang="ru-RU" sz="2200" dirty="0" smtClean="0"/>
              <a:t>созданными новыми образами, ситуациями, действиями, с естественно развивающимся сюжетом, логически построенную и определенную словарную форму, соответствующую содержанию.</a:t>
            </a:r>
            <a:br>
              <a:rPr lang="ru-RU" sz="2200" dirty="0" smtClean="0"/>
            </a:br>
            <a:endParaRPr lang="ru-RU" sz="22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517232"/>
            <a:ext cx="8305800" cy="1143000"/>
          </a:xfrm>
        </p:spPr>
        <p:txBody>
          <a:bodyPr>
            <a:noAutofit/>
          </a:bodyPr>
          <a:lstStyle/>
          <a:p>
            <a:r>
              <a:rPr lang="ru-RU" sz="2500" b="1" dirty="0" smtClean="0"/>
              <a:t>Требования к рассказыванию детей:</a:t>
            </a:r>
            <a:r>
              <a:rPr lang="ru-RU" sz="2500" dirty="0" smtClean="0"/>
              <a:t/>
            </a:r>
            <a:br>
              <a:rPr lang="ru-RU" sz="2500" dirty="0" smtClean="0"/>
            </a:br>
            <a:r>
              <a:rPr lang="ru-RU" sz="2500" dirty="0" smtClean="0"/>
              <a:t>	1. Должно быть самостоятельным, это значит, что рассказ составляется без наводящих вопросов, сюжет повествования не заимствован из рассказа педагога и друзей.</a:t>
            </a:r>
            <a:br>
              <a:rPr lang="ru-RU" sz="2500" dirty="0" smtClean="0"/>
            </a:br>
            <a:r>
              <a:rPr lang="ru-RU" sz="2500" dirty="0" smtClean="0"/>
              <a:t>	2. Целенаправленность – умение подчинять все содержанию, общему замыслу, без лишней детализации и перечисления.</a:t>
            </a:r>
            <a:br>
              <a:rPr lang="ru-RU" sz="2500" dirty="0" smtClean="0"/>
            </a:br>
            <a:r>
              <a:rPr lang="ru-RU" sz="2500" dirty="0" smtClean="0"/>
              <a:t>	3. Зачин, развитие сюжета, кульминация, концовка, умелое описание места действия, природы, портрета героя, его настроения.</a:t>
            </a:r>
            <a:br>
              <a:rPr lang="ru-RU" sz="2500" dirty="0" smtClean="0"/>
            </a:br>
            <a:r>
              <a:rPr lang="ru-RU" sz="2500" dirty="0" smtClean="0"/>
              <a:t>	4. Показатель устной речи детей 5-6 лет – это умение придумывать несколько вариантов своего собственного рассказа или по аналогии с прочитанным.</a:t>
            </a:r>
            <a:br>
              <a:rPr lang="ru-RU" sz="2500" dirty="0" smtClean="0"/>
            </a:br>
            <a:endParaRPr lang="ru-RU" sz="2500"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157192"/>
            <a:ext cx="8305800" cy="1143000"/>
          </a:xfrm>
        </p:spPr>
        <p:txBody>
          <a:bodyPr>
            <a:noAutofit/>
          </a:bodyPr>
          <a:lstStyle/>
          <a:p>
            <a:r>
              <a:rPr lang="ru-RU" sz="1800" b="1" dirty="0" smtClean="0"/>
              <a:t>Проведение занятий по обучению детей творческому рассказыванию</a:t>
            </a:r>
            <a:r>
              <a:rPr lang="ru-RU" sz="1800" dirty="0" smtClean="0"/>
              <a:t/>
            </a:r>
            <a:br>
              <a:rPr lang="ru-RU" sz="1800" dirty="0" smtClean="0"/>
            </a:br>
            <a:r>
              <a:rPr lang="ru-RU" sz="1800" dirty="0" smtClean="0"/>
              <a:t>	1. Придумывания продолжения и завершения рассказа, предложенного педагогом.</a:t>
            </a:r>
            <a:br>
              <a:rPr lang="ru-RU" sz="1800" dirty="0" smtClean="0"/>
            </a:br>
            <a:r>
              <a:rPr lang="ru-RU" sz="1800" dirty="0" smtClean="0"/>
              <a:t>	2. Придумывание рассказа или сказки по плану педагога, составленные детьми.</a:t>
            </a:r>
            <a:br>
              <a:rPr lang="ru-RU" sz="1800" dirty="0" smtClean="0"/>
            </a:br>
            <a:r>
              <a:rPr lang="ru-RU" sz="1800" dirty="0" smtClean="0"/>
              <a:t>	3. Придумывание рассказа или сказки по теме, предложенной педагогом, без плана.</a:t>
            </a:r>
            <a:br>
              <a:rPr lang="ru-RU" sz="1800" dirty="0" smtClean="0"/>
            </a:br>
            <a:r>
              <a:rPr lang="ru-RU" sz="1800" dirty="0" smtClean="0"/>
              <a:t>	4. Придумывание рассказа или сказки на самостоятельно выбранную тему.</a:t>
            </a:r>
            <a:br>
              <a:rPr lang="ru-RU" sz="1800" dirty="0" smtClean="0"/>
            </a:br>
            <a:r>
              <a:rPr lang="ru-RU" sz="1800" dirty="0" smtClean="0"/>
              <a:t>	5. Описательные рассказы о природе, например, «Мое любимое время года», «Зимой и летом в лесу», «Весенняя встреча».</a:t>
            </a:r>
            <a:br>
              <a:rPr lang="ru-RU" sz="1800" dirty="0" smtClean="0"/>
            </a:br>
            <a:r>
              <a:rPr lang="ru-RU" sz="1800" dirty="0" smtClean="0"/>
              <a:t>	6. Придумывание детьми рассказов, аналогичных прочитанному в двух вариантах: заменить героев, сохраняя сюжет, или заменить сюжет, заменяя героев.</a:t>
            </a:r>
            <a:br>
              <a:rPr lang="ru-RU" sz="1800" dirty="0" smtClean="0"/>
            </a:br>
            <a:r>
              <a:rPr lang="ru-RU" sz="1800" dirty="0" smtClean="0"/>
              <a:t>	7. Придумывание небылиц.</a:t>
            </a:r>
            <a:br>
              <a:rPr lang="ru-RU" sz="1800" dirty="0" smtClean="0"/>
            </a:br>
            <a:r>
              <a:rPr lang="ru-RU" sz="1800" dirty="0" smtClean="0"/>
              <a:t>	Л. </a:t>
            </a:r>
            <a:r>
              <a:rPr lang="ru-RU" sz="1800" dirty="0" err="1" smtClean="0"/>
              <a:t>Ворошнина</a:t>
            </a:r>
            <a:r>
              <a:rPr lang="ru-RU" sz="1800" dirty="0" smtClean="0"/>
              <a:t> выделяет три вида занятия для детей 6-7 лет:</a:t>
            </a:r>
            <a:br>
              <a:rPr lang="ru-RU" sz="1800" dirty="0" smtClean="0"/>
            </a:br>
            <a:r>
              <a:rPr lang="ru-RU" sz="1800" dirty="0" smtClean="0"/>
              <a:t>	1. Сочинение рассказов или сказок на тему, предложенную педагогом, а как усложнение данного вида – самостоятельный выбор темы.</a:t>
            </a:r>
            <a:br>
              <a:rPr lang="ru-RU" sz="1800" dirty="0" smtClean="0"/>
            </a:br>
            <a:r>
              <a:rPr lang="ru-RU" sz="1800" dirty="0" smtClean="0"/>
              <a:t>	2. Сочинение по литературному образцу в 2 вариантах.</a:t>
            </a:r>
            <a:br>
              <a:rPr lang="ru-RU" sz="1800" dirty="0" smtClean="0"/>
            </a:br>
            <a:r>
              <a:rPr lang="ru-RU" sz="1800" dirty="0" smtClean="0"/>
              <a:t>	3. Составление рассказа по пейзажной картине.</a:t>
            </a:r>
            <a:br>
              <a:rPr lang="ru-RU" sz="1800" dirty="0" smtClean="0"/>
            </a:br>
            <a:r>
              <a:rPr lang="ru-RU" sz="1800" dirty="0" smtClean="0"/>
              <a:t>	Также </a:t>
            </a:r>
            <a:r>
              <a:rPr lang="ru-RU" sz="1800" dirty="0" err="1" smtClean="0"/>
              <a:t>Ворошнина</a:t>
            </a:r>
            <a:r>
              <a:rPr lang="ru-RU" sz="1800" dirty="0" smtClean="0"/>
              <a:t> предлагает проводить занятия и с младшими детьми.</a:t>
            </a:r>
            <a:endParaRPr lang="ru-RU" sz="18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517232"/>
            <a:ext cx="8305800" cy="1143000"/>
          </a:xfrm>
        </p:spPr>
        <p:txBody>
          <a:bodyPr>
            <a:noAutofit/>
          </a:bodyPr>
          <a:lstStyle/>
          <a:p>
            <a:r>
              <a:rPr lang="ru-RU" sz="2400" b="1" dirty="0" smtClean="0"/>
              <a:t>Речевые и воспитательные задачи по обучению детей рассказыванию</a:t>
            </a:r>
            <a:r>
              <a:rPr lang="ru-RU" sz="2400" dirty="0" smtClean="0"/>
              <a:t/>
            </a:r>
            <a:br>
              <a:rPr lang="ru-RU" sz="2400" dirty="0" smtClean="0"/>
            </a:br>
            <a:r>
              <a:rPr lang="ru-RU" sz="2400" b="1" dirty="0" smtClean="0"/>
              <a:t>Речевые задачи:</a:t>
            </a:r>
            <a:r>
              <a:rPr lang="ru-RU" sz="2400" dirty="0" smtClean="0"/>
              <a:t/>
            </a:r>
            <a:br>
              <a:rPr lang="ru-RU" sz="2400" dirty="0" smtClean="0"/>
            </a:br>
            <a:r>
              <a:rPr lang="ru-RU" sz="2400" dirty="0" smtClean="0"/>
              <a:t>	1. Учить детей самостоятельно, целенаправленно составлять рассказ, соблюдая его композиционную целостность и художественную выразительность.</a:t>
            </a:r>
            <a:br>
              <a:rPr lang="ru-RU" sz="2400" dirty="0" smtClean="0"/>
            </a:br>
            <a:r>
              <a:rPr lang="ru-RU" sz="2400" dirty="0" smtClean="0"/>
              <a:t>	2. Развивать творческую продуктивность.</a:t>
            </a:r>
            <a:br>
              <a:rPr lang="ru-RU" sz="2400" dirty="0" smtClean="0"/>
            </a:br>
            <a:r>
              <a:rPr lang="ru-RU" sz="2400" dirty="0" smtClean="0"/>
              <a:t>	3. Учить совершенствовать новый вариант рассказа.</a:t>
            </a:r>
            <a:br>
              <a:rPr lang="ru-RU" sz="2400" dirty="0" smtClean="0"/>
            </a:br>
            <a:r>
              <a:rPr lang="ru-RU" sz="2400" dirty="0" smtClean="0"/>
              <a:t>	4. Формировать интерес к творческому рассказыванию в игровой деятельности.</a:t>
            </a:r>
            <a:br>
              <a:rPr lang="ru-RU" sz="2400" dirty="0" smtClean="0"/>
            </a:br>
            <a:r>
              <a:rPr lang="ru-RU" sz="2400" dirty="0" smtClean="0"/>
              <a:t>	5. Развивать оценочное суждение о качестве рассказывания как своих, так и товарищей.</a:t>
            </a:r>
            <a:br>
              <a:rPr lang="ru-RU" sz="2400" dirty="0" smtClean="0"/>
            </a:br>
            <a:r>
              <a:rPr lang="ru-RU" sz="2400" dirty="0" smtClean="0"/>
              <a:t> </a:t>
            </a:r>
            <a:br>
              <a:rPr lang="ru-RU" sz="2400" dirty="0" smtClean="0"/>
            </a:br>
            <a:endParaRPr lang="ru-RU" sz="2400"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301208"/>
            <a:ext cx="8305800" cy="1143000"/>
          </a:xfrm>
        </p:spPr>
        <p:txBody>
          <a:bodyPr>
            <a:noAutofit/>
          </a:bodyPr>
          <a:lstStyle/>
          <a:p>
            <a:r>
              <a:rPr lang="ru-RU" sz="1800" dirty="0" smtClean="0"/>
              <a:t> </a:t>
            </a:r>
            <a:br>
              <a:rPr lang="ru-RU" sz="1800" dirty="0" smtClean="0"/>
            </a:br>
            <a:r>
              <a:rPr lang="ru-RU" sz="1800" b="1" dirty="0" smtClean="0"/>
              <a:t>Ознакомление детей с художественной литературой</a:t>
            </a:r>
            <a:r>
              <a:rPr lang="ru-RU" sz="1800" dirty="0" smtClean="0"/>
              <a:t/>
            </a:r>
            <a:br>
              <a:rPr lang="ru-RU" sz="1800" dirty="0" smtClean="0"/>
            </a:br>
            <a:r>
              <a:rPr lang="ru-RU" sz="1800" dirty="0" smtClean="0"/>
              <a:t>1. Значение художественной литературы в воспитании детей.</a:t>
            </a:r>
            <a:br>
              <a:rPr lang="ru-RU" sz="1800" dirty="0" smtClean="0"/>
            </a:br>
            <a:r>
              <a:rPr lang="ru-RU" sz="1800" dirty="0" smtClean="0"/>
              <a:t>2. Задачи.</a:t>
            </a:r>
            <a:br>
              <a:rPr lang="ru-RU" sz="1800" dirty="0" smtClean="0"/>
            </a:br>
            <a:r>
              <a:rPr lang="ru-RU" sz="1800" dirty="0" smtClean="0"/>
              <a:t>3. Формы работы с книгой с дошкольниками.</a:t>
            </a:r>
            <a:br>
              <a:rPr lang="ru-RU" sz="1800" dirty="0" smtClean="0"/>
            </a:br>
            <a:r>
              <a:rPr lang="ru-RU" sz="1800" dirty="0" smtClean="0"/>
              <a:t>4. Подготовка педагога к занятиям по художественному чтению.</a:t>
            </a:r>
            <a:br>
              <a:rPr lang="ru-RU" sz="1800" dirty="0" smtClean="0"/>
            </a:br>
            <a:r>
              <a:rPr lang="ru-RU" sz="1800" dirty="0" smtClean="0"/>
              <a:t>5. Виды занятий по художественному чтению:</a:t>
            </a:r>
            <a:br>
              <a:rPr lang="ru-RU" sz="1800" dirty="0" smtClean="0"/>
            </a:br>
            <a:r>
              <a:rPr lang="ru-RU" sz="1800" dirty="0" smtClean="0"/>
              <a:t>	- чтение и рассказ одного произведения;</a:t>
            </a:r>
            <a:br>
              <a:rPr lang="ru-RU" sz="1800" dirty="0" smtClean="0"/>
            </a:br>
            <a:r>
              <a:rPr lang="ru-RU" sz="1800" dirty="0" smtClean="0"/>
              <a:t>	- чтение и рассказ нескольких произведений;</a:t>
            </a:r>
            <a:br>
              <a:rPr lang="ru-RU" sz="1800" dirty="0" smtClean="0"/>
            </a:br>
            <a:r>
              <a:rPr lang="ru-RU" sz="1800" dirty="0" smtClean="0"/>
              <a:t>	- слушание аудио и дисков;</a:t>
            </a:r>
            <a:br>
              <a:rPr lang="ru-RU" sz="1800" dirty="0" smtClean="0"/>
            </a:br>
            <a:r>
              <a:rPr lang="ru-RU" sz="1800" dirty="0" smtClean="0"/>
              <a:t>	- использование на занятиях по художественному чтению настольного, кукольного, теневого театра, </a:t>
            </a:r>
            <a:r>
              <a:rPr lang="ru-RU" sz="1800" dirty="0" err="1" smtClean="0"/>
              <a:t>фланелеграфа</a:t>
            </a:r>
            <a:r>
              <a:rPr lang="ru-RU" sz="1800" dirty="0" smtClean="0"/>
              <a:t>.</a:t>
            </a:r>
            <a:br>
              <a:rPr lang="ru-RU" sz="1800" dirty="0" smtClean="0"/>
            </a:br>
            <a:r>
              <a:rPr lang="ru-RU" sz="1800" dirty="0" smtClean="0"/>
              <a:t>6. Структура и проведение занятий:</a:t>
            </a:r>
            <a:br>
              <a:rPr lang="ru-RU" sz="1800" dirty="0" smtClean="0"/>
            </a:br>
            <a:r>
              <a:rPr lang="ru-RU" sz="1800" dirty="0" smtClean="0"/>
              <a:t>	- заинтересованное начало;</a:t>
            </a:r>
            <a:br>
              <a:rPr lang="ru-RU" sz="1800" dirty="0" smtClean="0"/>
            </a:br>
            <a:r>
              <a:rPr lang="ru-RU" sz="1800" dirty="0" smtClean="0"/>
              <a:t>	- вводная беседа с детьми;</a:t>
            </a:r>
            <a:br>
              <a:rPr lang="ru-RU" sz="1800" dirty="0" smtClean="0"/>
            </a:br>
            <a:r>
              <a:rPr lang="ru-RU" sz="1800" dirty="0" smtClean="0"/>
              <a:t>	- чтение текста;</a:t>
            </a:r>
            <a:br>
              <a:rPr lang="ru-RU" sz="1800" dirty="0" smtClean="0"/>
            </a:br>
            <a:r>
              <a:rPr lang="ru-RU" sz="1800" dirty="0" smtClean="0"/>
              <a:t>	- беседа о прочитанном;</a:t>
            </a:r>
            <a:br>
              <a:rPr lang="ru-RU" sz="1800" dirty="0" smtClean="0"/>
            </a:br>
            <a:r>
              <a:rPr lang="ru-RU" sz="1800" dirty="0" smtClean="0"/>
              <a:t>	- работа с иллюстрацией.</a:t>
            </a:r>
            <a:br>
              <a:rPr lang="ru-RU" sz="1800" dirty="0" smtClean="0"/>
            </a:br>
            <a:r>
              <a:rPr lang="ru-RU" sz="1800" dirty="0" smtClean="0"/>
              <a:t>7. Работа с книжной иллюстрацией.</a:t>
            </a:r>
            <a:br>
              <a:rPr lang="ru-RU" sz="1800" dirty="0" smtClean="0"/>
            </a:br>
            <a:r>
              <a:rPr lang="ru-RU" sz="1800" dirty="0" smtClean="0"/>
              <a:t>8. Особенности проведения занятий в разном возрасте.</a:t>
            </a:r>
            <a:br>
              <a:rPr lang="ru-RU" sz="1800" dirty="0" smtClean="0"/>
            </a:br>
            <a:endParaRPr lang="ru-RU" sz="18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293096"/>
            <a:ext cx="8305800" cy="1143000"/>
          </a:xfrm>
        </p:spPr>
        <p:txBody>
          <a:bodyPr>
            <a:noAutofit/>
          </a:bodyPr>
          <a:lstStyle/>
          <a:p>
            <a:r>
              <a:rPr lang="ru-RU" sz="2800" b="1" dirty="0" smtClean="0"/>
              <a:t>Значение:</a:t>
            </a:r>
            <a:r>
              <a:rPr lang="ru-RU" sz="2800" dirty="0" smtClean="0"/>
              <a:t/>
            </a:r>
            <a:br>
              <a:rPr lang="ru-RU" sz="2800" dirty="0" smtClean="0"/>
            </a:br>
            <a:r>
              <a:rPr lang="ru-RU" sz="2800" dirty="0" smtClean="0"/>
              <a:t>Художественная литература служит могучим действующим средством умственного, нравственного, эстетического воспитания детей, она оказывает огромное влияние на развитие и обогащение речи. </a:t>
            </a:r>
            <a:br>
              <a:rPr lang="ru-RU" sz="2800" dirty="0" smtClean="0"/>
            </a:br>
            <a:r>
              <a:rPr lang="ru-RU" sz="2800" dirty="0" smtClean="0"/>
              <a:t>Художественная литература ставит задачу – заложить в детях любовь к художественному слову, определяет тот круг произведений, которые надо рассказать, пересказать. </a:t>
            </a:r>
            <a:br>
              <a:rPr lang="ru-RU" sz="2800" dirty="0" smtClean="0"/>
            </a:br>
            <a:endParaRPr lang="ru-RU" sz="2800"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45224"/>
            <a:ext cx="8305800" cy="1143000"/>
          </a:xfrm>
        </p:spPr>
        <p:txBody>
          <a:bodyPr>
            <a:noAutofit/>
          </a:bodyPr>
          <a:lstStyle/>
          <a:p>
            <a:r>
              <a:rPr lang="ru-RU" sz="2400" b="1" dirty="0" smtClean="0"/>
              <a:t>К моменту перехода в школу каждый ребенок 7 лет может:</a:t>
            </a:r>
            <a:r>
              <a:rPr lang="ru-RU" sz="2400" dirty="0" smtClean="0"/>
              <a:t/>
            </a:r>
            <a:br>
              <a:rPr lang="ru-RU" sz="2400" dirty="0" smtClean="0"/>
            </a:br>
            <a:r>
              <a:rPr lang="ru-RU" sz="2400" dirty="0" smtClean="0"/>
              <a:t>1. Определять основных героев произведения, высказывать свое отношение к ним;</a:t>
            </a:r>
            <a:br>
              <a:rPr lang="ru-RU" sz="2400" dirty="0" smtClean="0"/>
            </a:br>
            <a:r>
              <a:rPr lang="ru-RU" sz="2400" dirty="0" smtClean="0"/>
              <a:t>2. Определять жанр произведения;</a:t>
            </a:r>
            <a:br>
              <a:rPr lang="ru-RU" sz="2400" dirty="0" smtClean="0"/>
            </a:br>
            <a:r>
              <a:rPr lang="ru-RU" sz="2400" dirty="0" smtClean="0"/>
              <a:t>3. Уловить наиболее яркие примеры образности языка.</a:t>
            </a:r>
            <a:br>
              <a:rPr lang="ru-RU" sz="2400" dirty="0" smtClean="0"/>
            </a:br>
            <a:r>
              <a:rPr lang="ru-RU" sz="2400" dirty="0" smtClean="0"/>
              <a:t>Воспитывать у детей тягу к книге, любознательность, поделиться впечатлениями о книге, внимательно рассматривать иллюстрации и соотносить их со знакомым текстом.</a:t>
            </a:r>
            <a:br>
              <a:rPr lang="ru-RU" sz="2400" dirty="0" smtClean="0"/>
            </a:br>
            <a:r>
              <a:rPr lang="ru-RU" sz="2400" dirty="0" smtClean="0"/>
              <a:t>	Книгу можно использовать на всех занятиях.</a:t>
            </a:r>
            <a:br>
              <a:rPr lang="ru-RU" sz="2400" dirty="0" smtClean="0"/>
            </a:br>
            <a:r>
              <a:rPr lang="ru-RU" sz="2400" b="1" dirty="0" smtClean="0"/>
              <a:t>Виды по ознакомлению с художественной литературой:</a:t>
            </a:r>
            <a:r>
              <a:rPr lang="ru-RU" sz="2400" dirty="0" smtClean="0"/>
              <a:t/>
            </a:r>
            <a:br>
              <a:rPr lang="ru-RU" sz="2400" dirty="0" smtClean="0"/>
            </a:br>
            <a:r>
              <a:rPr lang="ru-RU" sz="2400" dirty="0" smtClean="0"/>
              <a:t>Чтение.</a:t>
            </a:r>
            <a:br>
              <a:rPr lang="ru-RU" sz="2400" dirty="0" smtClean="0"/>
            </a:br>
            <a:r>
              <a:rPr lang="ru-RU" sz="2400" dirty="0" smtClean="0"/>
              <a:t>Рассказ сказки.</a:t>
            </a:r>
            <a:br>
              <a:rPr lang="ru-RU" sz="2400" dirty="0" smtClean="0"/>
            </a:br>
            <a:r>
              <a:rPr lang="ru-RU" sz="2400" dirty="0" smtClean="0"/>
              <a:t>Разучивание стихотворения.</a:t>
            </a:r>
            <a:br>
              <a:rPr lang="ru-RU" sz="2400" dirty="0" smtClean="0"/>
            </a:br>
            <a:endParaRPr lang="ru-RU" sz="2400"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715000"/>
            <a:ext cx="8305800" cy="1143000"/>
          </a:xfrm>
        </p:spPr>
        <p:txBody>
          <a:bodyPr>
            <a:noAutofit/>
          </a:bodyPr>
          <a:lstStyle/>
          <a:p>
            <a:r>
              <a:rPr lang="ru-RU" sz="2400" b="1" dirty="0" smtClean="0"/>
              <a:t>Виды занятий по художественному чтению</a:t>
            </a:r>
            <a:r>
              <a:rPr lang="ru-RU" sz="2400" dirty="0" smtClean="0"/>
              <a:t/>
            </a:r>
            <a:br>
              <a:rPr lang="ru-RU" sz="2400" dirty="0" smtClean="0"/>
            </a:br>
            <a:r>
              <a:rPr lang="ru-RU" sz="2400" dirty="0" smtClean="0"/>
              <a:t>	Методисты считают, что на первом занятии можно дать несколько произведений, но объединять их по принципу единства «О природе», «О лисе». Если произведение сложное для восприятия, то первый раз читает педагог, второй раз слушание записей. А если легкое, то наоборот.</a:t>
            </a:r>
            <a:br>
              <a:rPr lang="ru-RU" sz="2400" dirty="0" smtClean="0"/>
            </a:br>
            <a:r>
              <a:rPr lang="ru-RU" sz="2400" dirty="0" smtClean="0"/>
              <a:t>	Очень нравятся детям игры-драматизации.</a:t>
            </a:r>
            <a:br>
              <a:rPr lang="ru-RU" sz="2400" dirty="0" smtClean="0"/>
            </a:br>
            <a:r>
              <a:rPr lang="ru-RU" sz="2400" dirty="0" smtClean="0"/>
              <a:t>	Игры-драматизации включают:</a:t>
            </a:r>
            <a:br>
              <a:rPr lang="ru-RU" sz="2400" dirty="0" smtClean="0"/>
            </a:br>
            <a:r>
              <a:rPr lang="ru-RU" sz="2400" dirty="0" smtClean="0"/>
              <a:t>- действия с кукольными персонажами;</a:t>
            </a:r>
            <a:br>
              <a:rPr lang="ru-RU" sz="2400" dirty="0" smtClean="0"/>
            </a:br>
            <a:r>
              <a:rPr lang="ru-RU" sz="2400" dirty="0" smtClean="0"/>
              <a:t>- действие по ролям;</a:t>
            </a:r>
            <a:br>
              <a:rPr lang="ru-RU" sz="2400" dirty="0" smtClean="0"/>
            </a:br>
            <a:r>
              <a:rPr lang="ru-RU" sz="2400" dirty="0" smtClean="0"/>
              <a:t>- литературную деятельность детей в виде диалогов, монологов;</a:t>
            </a:r>
            <a:br>
              <a:rPr lang="ru-RU" sz="2400" dirty="0" smtClean="0"/>
            </a:br>
            <a:r>
              <a:rPr lang="ru-RU" sz="2400" dirty="0" smtClean="0"/>
              <a:t>- исполнение песен, </a:t>
            </a:r>
            <a:r>
              <a:rPr lang="ru-RU" sz="2400" dirty="0" err="1" smtClean="0"/>
              <a:t>инсценирование</a:t>
            </a:r>
            <a:r>
              <a:rPr lang="ru-RU" sz="2400" dirty="0" smtClean="0"/>
              <a:t>;</a:t>
            </a:r>
            <a:br>
              <a:rPr lang="ru-RU" sz="2400" dirty="0" smtClean="0"/>
            </a:br>
            <a:r>
              <a:rPr lang="ru-RU" sz="2400" dirty="0" smtClean="0"/>
              <a:t>- художественная деятельность;</a:t>
            </a:r>
            <a:br>
              <a:rPr lang="ru-RU" sz="2400" dirty="0" smtClean="0"/>
            </a:br>
            <a:r>
              <a:rPr lang="ru-RU" sz="2400" dirty="0" smtClean="0"/>
              <a:t>- использование иллюстраций и картинок.</a:t>
            </a:r>
            <a:br>
              <a:rPr lang="ru-RU" sz="2400" dirty="0" smtClean="0"/>
            </a:br>
            <a:endParaRPr lang="ru-RU" sz="2400"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157192"/>
            <a:ext cx="8305800" cy="1143000"/>
          </a:xfrm>
        </p:spPr>
        <p:txBody>
          <a:bodyPr>
            <a:noAutofit/>
          </a:bodyPr>
          <a:lstStyle/>
          <a:p>
            <a:r>
              <a:rPr lang="ru-RU" sz="2000" b="1" dirty="0" smtClean="0"/>
              <a:t>Заучивание литературы наизусть</a:t>
            </a:r>
            <a:r>
              <a:rPr lang="ru-RU" sz="2000" dirty="0" smtClean="0"/>
              <a:t/>
            </a:r>
            <a:br>
              <a:rPr lang="ru-RU" sz="2000" dirty="0" smtClean="0"/>
            </a:br>
            <a:r>
              <a:rPr lang="ru-RU" sz="2000" dirty="0" smtClean="0"/>
              <a:t>	1. Значение поэзии в воспитании дошкольников.</a:t>
            </a:r>
            <a:br>
              <a:rPr lang="ru-RU" sz="2000" dirty="0" smtClean="0"/>
            </a:br>
            <a:r>
              <a:rPr lang="ru-RU" sz="2000" dirty="0" smtClean="0"/>
              <a:t>	2. Особенности восприятия и запоминания стихотворений детьми дошкольного возраста.</a:t>
            </a:r>
            <a:br>
              <a:rPr lang="ru-RU" sz="2000" dirty="0" smtClean="0"/>
            </a:br>
            <a:r>
              <a:rPr lang="ru-RU" sz="2000" dirty="0" smtClean="0"/>
              <a:t>	3. Подбор стихотворения, требования.</a:t>
            </a:r>
            <a:br>
              <a:rPr lang="ru-RU" sz="2000" dirty="0" smtClean="0"/>
            </a:br>
            <a:r>
              <a:rPr lang="ru-RU" sz="2000" dirty="0" smtClean="0"/>
              <a:t>	4. Структура занятия по обучению заучиванию.</a:t>
            </a:r>
            <a:br>
              <a:rPr lang="ru-RU" sz="2000" dirty="0" smtClean="0"/>
            </a:br>
            <a:r>
              <a:rPr lang="ru-RU" sz="2000" dirty="0" smtClean="0"/>
              <a:t>	5. Приемы, которые способствуют хорошему заучиванию и запоминанию стихотворения:</a:t>
            </a:r>
            <a:br>
              <a:rPr lang="ru-RU" sz="2000" dirty="0" smtClean="0"/>
            </a:br>
            <a:r>
              <a:rPr lang="ru-RU" sz="2000" dirty="0" smtClean="0"/>
              <a:t>		- вопросы по тексту для уточнения идеи произведения, его художественных особенностей;</a:t>
            </a:r>
            <a:br>
              <a:rPr lang="ru-RU" sz="2000" dirty="0" smtClean="0"/>
            </a:br>
            <a:r>
              <a:rPr lang="ru-RU" sz="2000" dirty="0" smtClean="0"/>
              <a:t>		- эмоциональное чтение текста педагогом;</a:t>
            </a:r>
            <a:br>
              <a:rPr lang="ru-RU" sz="2000" dirty="0" smtClean="0"/>
            </a:br>
            <a:r>
              <a:rPr lang="ru-RU" sz="2000" dirty="0" smtClean="0"/>
              <a:t>		- </a:t>
            </a:r>
            <a:r>
              <a:rPr lang="ru-RU" sz="2000" dirty="0" err="1" smtClean="0"/>
              <a:t>досказывание</a:t>
            </a:r>
            <a:r>
              <a:rPr lang="ru-RU" sz="2000" dirty="0" smtClean="0"/>
              <a:t> детьми рифмующегося слова;</a:t>
            </a:r>
            <a:br>
              <a:rPr lang="ru-RU" sz="2000" dirty="0" smtClean="0"/>
            </a:br>
            <a:r>
              <a:rPr lang="ru-RU" sz="2000" dirty="0" smtClean="0"/>
              <a:t>		- чтение по ролям;</a:t>
            </a:r>
            <a:br>
              <a:rPr lang="ru-RU" sz="2000" dirty="0" smtClean="0"/>
            </a:br>
            <a:r>
              <a:rPr lang="ru-RU" sz="2000" dirty="0" smtClean="0"/>
              <a:t>		- хоровая декламация отдельных строчек;</a:t>
            </a:r>
            <a:br>
              <a:rPr lang="ru-RU" sz="2000" dirty="0" smtClean="0"/>
            </a:br>
            <a:r>
              <a:rPr lang="ru-RU" sz="2000" dirty="0" smtClean="0"/>
              <a:t>		- игровые приемы;</a:t>
            </a:r>
            <a:br>
              <a:rPr lang="ru-RU" sz="2000" dirty="0" smtClean="0"/>
            </a:br>
            <a:r>
              <a:rPr lang="ru-RU" sz="2000" dirty="0" smtClean="0"/>
              <a:t>		- использование иллюстративного материала.</a:t>
            </a:r>
            <a:br>
              <a:rPr lang="ru-RU" sz="2000" dirty="0" smtClean="0"/>
            </a:br>
            <a:endParaRPr lang="ru-RU"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510</TotalTime>
  <Words>1446</Words>
  <Application>Microsoft Office PowerPoint</Application>
  <PresentationFormat>Экран (4:3)</PresentationFormat>
  <Paragraphs>126</Paragraphs>
  <Slides>102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102</vt:i4>
      </vt:variant>
    </vt:vector>
  </HeadingPairs>
  <TitlesOfParts>
    <vt:vector size="103" baseType="lpstr">
      <vt:lpstr>Поток</vt:lpstr>
      <vt:lpstr>Методика  развития речи детей дошкольного возраста </vt:lpstr>
      <vt:lpstr>Cуществует педагогическая наука - «Методика развития речи». Методика развития речи в дошкольном возрасте - основа, фундамент развития всех когнитивных функцй. Ребёнок с хорошо развитой речью легко вступает в общение с окружающим его миром. Он может понятно выразить свои мысли, желания, посоветоваться со сверстниками, родителями, педагогами. Неясная речь ребёнка затрудняет его общение и накладывает на характер ребёнка много комплексов, которые будут нуждаться во внимании специалистов, таких как логопед, дефектолог, психолог и других.    </vt:lpstr>
      <vt:lpstr>Три направления совершенствования содержания и методов обучения языку: 1. Структурное. Формирование разных структурных уровней системы языка – фонетического, лексического, грамматического. 2. Функциональное. Формирование навыков владения языком в его коммуникативной функции: развитие связанной речи, развитие речевого общения. 3. Когнитивное. Познавательное (формирование способности к элементарному осознанию языковых и речевых явлений). </vt:lpstr>
      <vt:lpstr>Структура занятия по развитию речи определяется принципом взаимосвязи различных разделов речевой работы: 1. Обогащение и активизация словаря. 2. Работа над смысловой стороной слова. 3. Формирование грамматического строя речи. 4. Воспитание звуковой культуры речи. 5. Развитие элементарного осознания языковых явлений. 6. Развитие связной монологической речи (особенно у старших дошкольников). </vt:lpstr>
      <vt:lpstr>Анатомо-физиологические особенности детей дошкольного возраста – необходимое условие овладения ребенка речью Органы дыхания Потребность организма ребёнка в кислороде в возрасте от 3 до 5 лет выше на 40 %. Обеспечивается она тем, в частности, что происходит перестройка функции внешнего дыхания. Вместе с тем строение лёгочной ткани не завершается даже к 7 годам. Носовые и лёгочные ходы у детей сравнительно узки, что затрудняет поступление воздуха в лёгкие.  Развитие органов чувств  Первые 5 лет жизни – «золотая середина» развития сенсорных способностей детей.  Развитие руки   </vt:lpstr>
      <vt:lpstr>Строение речевого аппарата </vt:lpstr>
      <vt:lpstr>Психологическую основу методики развития речи составляет теория речи и речевой деятельности. «Речевая деятельность представляет собой активный, целеустремленный процесс, опосредованный языковой системой и обусловливаемый ситуацией, процесс принятия и передачи сообщений» (И.А. Зимняя). Психологическая природа речи раскрыта А.Н. Леонтьевым (на основе обобщения этой проблемы Л.С. Выготским) </vt:lpstr>
      <vt:lpstr>                                                                  Речь 1. Речь занимает центральное место в процессе психического развития, развитие речи внутренне связано с развитием мышления и с развитием сознания в целом; 2. Речь имеет полифункциональный характер: речи присущи коммуникативная функция (слово – средство общения), индикативная (слово – средство указания на предмет) и интеллектуальная, сигнификативная функция (слово – носитель обобщения, понятия); все эти функции внутренне связаны друг с другом; 3. Речь является полиморфной деятельностью, выступая то как громкая коммуникативная, то как громкая, но не несущая прямой коммуникативной функции, то как речь внутренняя. Эти формы могут переходить одна в другую; 4. В речи следует различать ее физическую внешнюю сторону, форму и ее семическую (семантическую, смысловую) сторону; 5. Слово имеет предметную отнесенность и значение, т. е. является носителем обобщения; 6. Процесс развития речи не есть процесс количественных изменений, выражающийся в увеличении словаря и ассоциативных связей слова, но процесс качественных изменений, скачков, т. е. это процесс действительного развития, который, будучи внутренне связан с развитием мышления и сознания, охватывает все перечисленные функции, стороны и связи слова (Леонтьев А.Н. Деятельность, сознание, личность). </vt:lpstr>
      <vt:lpstr>                                                                                                                       Психолингвистика Все большее влияние на методику оказывает наука психолингвистика, которая развивается на стыке психологии и языкознания. Психолингвистика определяет речь как деятельность, включенную в общую систему человеческой деятельности. Как всякая деятельность, речь характеризуется определенным мотивом, целью и состоит из последовательных действий. Для методики чрезвычайно важно определение языковой способности.  От ее понимания зависит характер воздействия на речь детей. Психологическая школа Л.С. Выготского рассматривает языковую способность как отражение системы языка в сознании говорящего.   </vt:lpstr>
      <vt:lpstr>«Речевой опыт человека не просто подкрепляет какие-то условнорефлекторные связи, а ведет к появлению в организме человека речевого механизма, или речевой способности... Этот механизм именно формируется у каждого отдельного человека на основе врожденных психофизиологических особенностей организма и под влиянием речевого общения» (А.А. Леонтьев). Языковая способность – это совокупность речевых навыков и умений, сформированных на основе врожденных предпосылок. </vt:lpstr>
      <vt:lpstr>Речевой навык – это речевое действие, достигшее степени совершенства, способность осуществить оптимальным образом ту или иную операцию. Речевые навыки включают: навыки оформления языковых явлений (внешнее оформление – произношение, членение фраз, интонирование; внутреннее – выбор падежа, рода, числа). </vt:lpstr>
      <vt:lpstr>Речевое умение – особая способность человека, которая становится возможной в результате развития речевых навыков. А.А. Леонтьев считает, что навыки – это «складывание речевых механизмов», а умение – это использование данных механизмов для различных целей. Навыки обладают устойчивостью и способностью к переносу в новые условия, на новые языковые единицы и их сочетания.</vt:lpstr>
      <vt:lpstr>Речевые умения включают комбинирование языковых единиц, применение последних в любых ситуациях общения и носят творческий, продуктивный характер. Следовательно, развивать языковую способность ребенка – значит развивать у него коммуникативно-речевые умения и навыки. </vt:lpstr>
      <vt:lpstr>Различают четыре вида речевых умений: 1. Умение говорить, т. е. излагать свои мысли в устной форме; 2. Умение аудировать, т. е. понимать речь в ее звуковом оформлении; 3. Умение излагать свои мысли в письменной речи; 4. Умение читать, т. е. понимать речь в ее графическом изображении. </vt:lpstr>
      <vt:lpstr>  Методика развития речи  опирается не только на общую психологическую теорию речи, но и на данные детской психологии, изучающей закономерности и особенности психического и речевого развития детей на разных этапах дошкольного детства, возможности овладения детьми разными функциями и формами речи. Проблемы развития речи и речевого общения в дошкольном детстве раскрыты в работах Л.С. Выготского, С.Л. Рубинштейна, А.Р. Лурии, А.Н. Леонтьева, Н.Х. Швачкина, Д.Б. Эльконина, М.И. Лисиной, Ф.А. Сохина и других.   </vt:lpstr>
      <vt:lpstr>Задачи, содержание, формы работы по развитию речи детей дошкольного возраста     </vt:lpstr>
      <vt:lpstr>1. Развитие словаря. Обогатить слова ребенка: закрепление, уточнение, активизация словаря через ознакомление с окружающим (наблюдение, экскурсия, рассматривание предметов, картин, дидактические игры, занятия, загадки). 2. Формирование грамматической стороны речи. Чтобы не было грамматических ошибок учить грамотно говорить. Например: Я иду гулять (а не Петя идет гулять), если о себе. 3. Воспитание звуковой культуры речи. В каждом слове правильно произносить звуки точно, ясно, развитие интонационных средств выразительности речи (паузы, ударения, темп) 4. Формирование разговорной (диалогической речи). Умение выстроить диалог с ровесником, взрослым, старшим ребенком, малышом. 5. Обучение рассказыванию – это развитие монологической речи. 6. Ознакомление с художественной литературой. Слушать текст, понимать, отличать плохих и хороших героев, рассуждать: Как бы я? Кто он – герой? Какой он? Хочу я быть таким же? Почему?</vt:lpstr>
      <vt:lpstr>  Существуют три формы работы по развитию речи: 1. Занятие. 2. Повседневная жизнь ребенка. 3. Индивидуальная работа с ребенком по развитию речи. Принципы работы с детьми дошкольного возраста по развитию речи: Научность  Учет психологических, возрастных особенностей детей. Учет дошкольной деятельности детей (игра, быт, занятие). Систематическая взаимосвязь учебного материала и интереса ребенка к родной речи. Доступность, конкретность. Концентричность. Развитие речи детей раннего возраста Значение речи в развитии детей первых двух лет жизни. Развитие зрительного и слухового сосредоточения. Развитие голосовых реакций. Развитие понимания речи окружающих.</vt:lpstr>
      <vt:lpstr>С развитием речи изменяется восприятие ребенка.  Ребенок первого года (доречевой период) воспринимает внешние качества предметов (цвет, форму), т.е. сенсорное восприятие, а затем предметное.</vt:lpstr>
      <vt:lpstr>С возникновением речи происходят и изменения в памяти. У ребенка, не владеющего речью, воспоминания появляются лишь при наличии конкретной ситуации. У говорящего ребенка это воспоминание происходит на слова. Под влиянием речи и мышления очень меняется деятельность ребенка.  В начале третьего года жизни речь – средство познания. С развитием речи детей повышается роль речи взрослого как средство воспитания. Слово может изменить эмоциональное состояние ребенка. Темп развития речи детей больше, чем все остальное, зависит от условий воспитания и, главным образом, от непосредственного воздействия взрослых.  </vt:lpstr>
      <vt:lpstr>Слайд 21</vt:lpstr>
      <vt:lpstr>Приемы по развитию речи: Показывать и называть предметы, находящиеся в комнате, задавать вопросы: Где собачка? Где часики? Собака лает: «Ав-гав», корова мычит «Му». Прятать игрушки на глазах у детей и спрашивать: Где игрушки? Вот заяц! Белка!  Ладушки, пестушки, разные формы пальчиковых игр. Можно играть в прятки. На головку набросить платок. Где Вова? Вот он! Сам с собой играет. Должен понимать слово «нельзя» с 10 месяцев. Но лишь в случае: забрать папины часы, но дать что-либо интересное взамен.     </vt:lpstr>
      <vt:lpstr>  Ознакомление детей с окружающим. Развитие словаря. Значение словарной работы детей дошкольного возраста. Особенности усвоения словаря детьми дошкольного возраста. Задачи по словарной работе. Виды занятий по ознакомлению детей с окружающим и развитию словаря. </vt:lpstr>
      <vt:lpstr>Значение: Словарная работа – это планомерное расширение активного словаря для детей за счет незнакомых или трудных для них слов через расширение окружающего. Например, ручей: чистый, голубой, разговорчивый, серебристый, быстрый, лучистый, звонкий, прозрачный, освежающий, бурлящий, журчащий, холодный. Осень: золотая, поздняя, ранняя, пестрая, теплая, хмурая, холодная, радостная, багряная, солнечная, дождливая, ситцевая.</vt:lpstr>
      <vt:lpstr>  Особенности усвоения словаря детьми дошкольного возраста:  1. В силу наглядно-действенного, наглядно-образного характера мышления ребенок овладевает названиями наглядно-представляемых или доступных его деятельности групп предметов, явлений, свойств, которые отражены в мозгу ребенка достаточно хорошо.  2. Постепенно овладением значения смысловым содержанием слова. Поначалу ребенок относит слово к отдельному предмету, явлению, такое слово не будет являться общением.  3. Словарь ребенка значительно меньше, чем у взрослого. </vt:lpstr>
      <vt:lpstr>Задачи по развитию словаря:   1. Обогащение словаря из ознакомления с окружающим. 2. Активизация словаря. 3. Закрепление, уточнение словаря.  Для реализации данных задач педагог использует различные игры, например: «Придумай слово»:  То, что делает человек (спит, прыгает, работает).  Что можно шить? (платья, одежду).   Штопать? (носки, одежду).   Мерить? (обувь, одежду, шляпу).   Двигать? (стол, стул).  Что бывает круглым? (мяч, шар).  Что бывает низким? (стул, кровать).   Что бывает высоким? (шкаф, рост). Веселый (какой?) – добрый, искрящиеся глаза. Грустный (какой?) – печальные глаза, опущенные уголки рта.</vt:lpstr>
      <vt:lpstr>  Виды занятий: Наблюдения за трудом взрослых, животными, за растениями, детьми. Экскурсия (могут быть прогулки) в природу, общественное место (парикмахерская, мастерская художника). Рассматривание картины. Рассматривание предметов. Загадывание загадок. Круги по тематике развития речи: - пальчиковые игры; - стихоритмика (разучивание стихов с движением рук, ног, пальцев, тела, глаз, головы); - артикуляционная гимнастика; - звуковые игры; - дыхательная гимнастика. </vt:lpstr>
      <vt:lpstr>Экскурсия Значение экскурсии в ознакомлении детей с окружающим. Подготовка педагога и детей к экскурсии. Методика проведения экскурсии.       Первая цель экскурсии – развитие  восприятия.       Вторая цель экскурсии – это отражение окружающего мира в речи детей. </vt:lpstr>
      <vt:lpstr>Значение экскурсии: Развитие эстетических чувств. Физическое развитие детей. Возникновение интереса. Обогащение словаря. Формирование  грамматического строя речи и культуры речевого общения. </vt:lpstr>
      <vt:lpstr>Отбор сведений об окружающем, с учетом: Научная достоверность Систематичность Доступность Конкретность знаний Воспитывающий характер знаний. </vt:lpstr>
      <vt:lpstr>Маленьким детям: организовать специальные занятия-экскурсии по групповой комнате с наблюдением (что в комнате, на площадке).  Ведущий метод – наблюдение.   Цель его: определить кто, что это? Каков объект? Каковы его основные качества?  Проявление: взаимодействия с окружающими, знакомят с профессиями (дворник, няня, повар). </vt:lpstr>
      <vt:lpstr>Для старших детей 4-5 лет педагог решает задачи словарной работы: - вводит новые слова в активный словарь детей; - закрепляет известные; - знакомит с оттенками слова. Например, в кафе (пункт питания, там можно поесть сладкое, фрукты, а можно хорошо поесть: первое, второе блюда). </vt:lpstr>
      <vt:lpstr>Старшим детям дошкольникам 6-7 лет дается более глубокое представление о предметах и явлениях, более глубокое погружение, например, в кафе (есть кафе, где можно только поесть; а есть кафе, где можно не только поесть, но и развлечься: есть игровые программы на базе кафе, есть игровые уголки). </vt:lpstr>
      <vt:lpstr>Картины для детей дошкольного возраста Значение картин в развитии детей дошкольного возраста. Структура занятий по рассматриванию картины. Требования к занятиям по знакомству с картинами. Картины широко применяются в воспитании и обучении детей. Картина не должна заслонять или подменять живой действительности. Картины вызывают активное мышление памяти речи. </vt:lpstr>
      <vt:lpstr>Типы серии картин: «Мы играем» - те ситуации, которые возникают в группе, на участке. «Наша Таня» - девочка Таня приходит к детям четыре раза в год (времена года). «Наши маленькие друзья» - грузинские дети, украинские, их жизнь. «Домашние и дикие животные» «Иллюстрации к художественной литературе, временам года» Картины могут быть: демонстрационные, раздаточные (набор открыток на разные темы, рассказы детей по картинкам).   </vt:lpstr>
      <vt:lpstr>  Ознакомление детей с предметами ближайшего окружения Методические приемы: - использование раздаточного материала; - сенсорное обследование с помощью вопросов, указаний, пояснений; - сравнение предметов.  Элементарные знания, которые даются детям при ознакомлении с окружающими предметами, в том числе и с предметами домашнего обихода: как предмет называется, кому и для чего он нужен, из чего он сделан, какого он цвета, формы, какие у него имеются признаки.  С этой целью рекомендуется проводить занятия, во время которых рассматриваются предметы, и проводится беседа о них. </vt:lpstr>
      <vt:lpstr>3 группы занятий: 1. Первичное ознакомление детей с предметами, в виде дидактических игр, например, учиться заваривать чай, укладывать куклу Катю спать, с целью ввести в речь детей название предметов и некоторых действий с ними. 2. По ознакомлению детей с качествами и свойствами предметов.  Качествами называют те особенности предмета, которые воспринимаются органами чувств без нарушения целостности предмета, например, твердый, мягкий, гладкий и т.д.  Свойствами называют те особенности предмета, которые вычленяются вследствие нарушения целостности предмета, например, рвется, бьется, хрупкий, прочный и т.д.</vt:lpstr>
      <vt:lpstr>Данные занятия с дошкольниками состоят из частей:     1 часть этого занятия посвящается вычленению нужного качества или свойства предмета педагогом у себя за столом под наблюдением детей.   2 часть занятия посвящается обучению детей обследовательским обстоятельствам, т.е. вычленению нужного качества и свойства каждым ребенком, и вводится новое слово, обозначающее данные признаки предмета. </vt:lpstr>
      <vt:lpstr>Педагог должен уметь давать точные указания к вычленению нужного качества и свойства. Проводятся упражнения детей в выделении качеств и свойств в окружающих их предметах в группе, на улице и дома, а также воспитывается правильное использование данного предмета. </vt:lpstr>
      <vt:lpstr>3. Формирование обобщений.  Видовое понятие – это понятие, узкое по объему, входящее как составная часть в родовое понятие, например, стол, стул, чашка. Эти понятия объединяют один вид предметов.  Родовое понятие – понятие большого объема, включающее как составные части видовые понятия. Родовое «одежда» включает ряд видовых (платье, пальто, куртка). Родовое «мебель» включает ряд видовых (шкаф, стул, стол).   </vt:lpstr>
      <vt:lpstr>Загадки для детей дошкольного возраста Загадки были распространены на Руси в древности. Загадкам посвящены разные исследования.  Типы: 1. Метафоры – употребление слова в переносном значении, на основе сходства каких-либо отношений или явлений. 2. Загадка-сказка звукоподражательного образа, например, медведь, лиса, какие звуки издают? А заяц? 3. В виде шутливого вопроса. 4. Загадки-задачки. </vt:lpstr>
      <vt:lpstr>Дидактические игры 1. Значение дидактических игр в ознакомлении с окружающим и развитие словаря. 2. Виды дидактических игр. 3. Методика проведения дидактических игр.  Дидактические игры широко используются в обучении детей от 3 до 7 лет, как средство обогащения, закрепления, уточнения знаний об окружающем мире.  Дидактические игры как целое занятие проводятся с младшими детьми. В начале занятия педагог показывает предметы, картинки, предназначенные для игры, спрашивает о предметах, объясняет содержание игры и дает образец ответа.  Для старших детей 5-7 лет дидактические игры включаются отдельным элементом в другое занятие по ознакомлению с окружающим (10-15 мин.) и вне занятий. </vt:lpstr>
      <vt:lpstr>Виды дидактические игр: 1. Дидактические игры с наглядным материалом (игрушки, картинки, предметы). 2. Дидактические игры без наглядного материала, в виде словесных упражнений. 3. Словесные дидактические игры.  А. И. Сорокина выделяет следующие виды дидактических игр:   Игры-беседы;  Игры-путешествия;  Игры-поручения;  Игры-предположения;  Игры-загадки. 4. Развитие грамматического строя речи </vt:lpstr>
      <vt:lpstr>От 1 до 2 лет: «Поможем кукле Кате запомнить посуду, мебель, игрушки»; настоящие игрушки или картинки, чтоб ребенок знал эту игрушку или картинку. «Кому что надо положить» - знать глагол «положить». «Что изменилось» - перед детьми ставят чашку и блюдце, дети должны запомнить, как они стоят, потом их просят закрыть глаза, в это время педагог убирает чашку со стола или блюдце ставит на чашку, дети открывают глаза и педагог спрашивает у них: «Что изменилось?» «Чей малыш, чья мама». «Назови правильно» (гриб – грибочек, платок – платочек, книга – книжечка, банка – баночка). «Подскажи» (при чтении знакомых сказок, рассказов, стихотворений). </vt:lpstr>
      <vt:lpstr>От 2 до 3 лет: «Чудесный мешочек» (на ощупь определяет и называет). «Чудесная коробка» (обобщение – головные уборы, одежда). «Найди сходство и различия предметов», например, шуба – пальто; туфли – босоножки; коза – овца, кошка – тигр. </vt:lpstr>
      <vt:lpstr>От 3 до 5 лет: «Кому что нужно для работы» «Для чего нужна вещь?» (книга, карандаш, плащ, весы). «Вам письмо» (почтальон-педагог выдает корреспонденцию до востребования, если адрес ребенок свой называет, о себе все, ребенок получает письмо). «Подбор слов синонимов, антонимов», например, при рассматривании картинок выделить то слово, которому учим: мальчик огорчен (печален, не веселый), неуклюжий щенок (спотыкающийся, его не держат лапы). «На подбор прилагательных». «Добавим слово»: хлеб – хлебушка; поле – полюшко. «Как назвать вторым словом», например, шуба – одежда, чашка – посуда. «Из чего сделан предмет»: металлические, резиновые, деревянные. </vt:lpstr>
      <vt:lpstr>От 5 до 7 лет, о смысле слов: «Объяснение смысла слов, например, день был пасмурный, солнечный. «Вершки – корешки». «Кто, что лишнее». Карточки: насекомые – одна рыба; лесные цветы – домашние; листья осины – береза. Кубики: голова, хвост, лапы в одном существе от разных животных. «Определи на ощупь» (бархат, шерсть, шелк). «Кто заметит, услышит больше», показывать предметы, на что это похоже. </vt:lpstr>
      <vt:lpstr>«Составление детьми небылиц» - 15 лягушек палили из пушек дубовый пенек; - ой, врешь, куманек. «Кто веселее?» «Мимические картинки» «Кто старше?». Карточки с выражением лица: дед, папа, сын. «Что теплее?»: зимнее платье, летнее платье, купальник. «Кто сильнее?»: слон, обезьяна, зебра. «Что выше?»: дерево, жираф, небо. «Что тверже?»: камень, глина, земля. «Что ярче светит?»: свеча, люстра, солнце, прожектор, луна. «Кто назовет больше качеств предмета», арбуз – разрезать. «Чем похожи, не похожи предметы». «Как сказать иначе». «Угадай, кто пришел», например, Миша! Кто к тебе подошел? – описывают девочку (мальчика), как одеты, особенности. «Кто ловкий?»: кто больше соберет воздушных шаров. В ложечке принести воду, не разлить. «Отгадай, какой цветок?», например, серединка желтая, лепестки белые.  С детьми дошкольниками педагог должен проводить настольный театр, теневой, кукольный, драматизация, занятия по чтению художественной литературы.  </vt:lpstr>
      <vt:lpstr>Воспитание звуковой культуры речи:  1. Обследование, т.е. подобрать картинки, игрушки, где проверяемый звук стоит в начале, середине, в конце слова. Например, «р» - рак, картина, трактор.  2. Подобрать игры-упражнения, которые помогут исправить звук. </vt:lpstr>
      <vt:lpstr>Этапы работы: Четкое, ясное произношение звуков. Артикуляционная гимнастика. Предлагая произносить звук, соотносить с песенкой (комара, жука). Произношение данного звука отрабатывать в словах, слоге, в речи. С детьми дошкольниками проводить работу над развитием интонационных средств самовыражения (грустно, весело, медленно, быстро) с учетом естественной высоты голоса.</vt:lpstr>
      <vt:lpstr>Формирование диалогической речи: Постоянно обращать внимание: о чем говорят дети и как? Как разговаривают друг с другом дети и со взрослыми. Есть ли в речи детей вежливые слова. Перед проведением с детьми беседы на определенную тему учитывать предшествующую работу и вопросы исходят из темы. </vt:lpstr>
      <vt:lpstr>  Обучение детей рассказыванию  1. Можно предложить всем детям составить рассказ описательного или сюжетного характера, используя игрушки, предметы, иллюстрации, картинки. Например, игрушка Мишка.  2. Лучше дети составляют рассказы через дидактические или сюжетные игры. Например, магазин игрушек, письмо принес почтальон.  3. Использовать следующие приемы обучения при составлении рассказов:  - образец педагога (должен повторить, не выдумывая).  - план педагога (3-4 вопроса). - указание и оценка рассказов. </vt:lpstr>
      <vt:lpstr>Ознакомление с художественной литературой Виды занятий: Чтение целого произведения (рассказывание); Чтение художественных произведений (рассказывание), объединенных одной целью; Слушание дисков, записей; Показ настольного, кукольного театров и др. Показ фильмов, просмотр телевизионных передач, компьютерных игр. </vt:lpstr>
      <vt:lpstr>Дети 1-3 лет  Цель: научить ребенка внимательно слушать произведение, понимать его содержание и понимать речь педагога, отвечать на вопросы. Дети 3-5 лет  Цель: научить ребенка видеть в тексте положительные и отрицательные слова, найти слова, подтверждающие характеристику героя. Дети 5-7 лет  Цель: научить ребенка выражать свое отношение к поступкам героев, различать жанры произведения, видеть в тексте свойства художественной выразительности. Незнакомые слова нужно внести в речь ребенка до занятия, даже если они будут мало использованы на самом занятии. Рассматривание иллюстраций:  Рассматриваются до занятия. В ходе занятия – это книги познавательного характера. Есть книжки-игрушки, каждая страница – это новое стихотворение. </vt:lpstr>
      <vt:lpstr>Заучивание стихотворения наизусть:  Прежде чем предложить стихотворение детям, оно: - должно радовать детей; - запоминать стихотворение из любви самого педагога; - хором нельзя учить; - сначала спрашивают тех, кто лучше выучил, быстрее, затем тех, кто хуже. Спросить от начала до конца. - перед заучиванием не делать установку на заучивание; - придумать (или взять образец движений) при разучивании слов стихотворения.  Сказка или рассказ два раза, но приемы чередовать. Дидактические игры  Записи:  тема, цель, оборудование, с кем играете (со всеми, индивидуально). по рассматриванию картин, иллюстраций (с кем, что рассматриваем, цель, вопросы к детям). художественное произведение (название, жанр, с кем, цель, вопросы к детям). </vt:lpstr>
      <vt:lpstr>Формирование грамматически правильной речи При формировании грамматически правильной речи детей следует различать работу над ее морфологической и синтактической стороной.  Морфологическая (падежи);  Синтаксическая (предложения). Лишь к 8 годам можно говорить о полном усвоении ребенком грамматического строя языка. </vt:lpstr>
      <vt:lpstr>Задачи формирования грамматической речи дошкольников: 1. Исправление грамматических ошибок в устной речи детей. 2. Совершенствование синтаксической речи детей. Ознакомление их с некоторыми общеупотребительными сочетаниями. Обучение распространению предложений и составление сложных предложений. 3. Предупреждение грамматических ошибок в речи детей (особенно трудные морфологические категории), повелительное наклонение, разноспрягаемые. </vt:lpstr>
      <vt:lpstr>Чаще всего затрудняют дошкольников следующие грамматические формы: 1. Окончание существительных множественного числа Р.п. (ов), например, не матрешков, а матрешек; тортов – это правильно; петель; тефтелей, шарфов; ружей. 2. Образование множественного числа существительных, обозначающих детенышей животных, например, не львенки, а львята. 3. Употребление несклоняемых имен существительных. 4. Не различают род существительных, особенно средний род. 5. Не умеют ставить ударения при склонении существительных:  - постоянное ударение, его место во всех падежах существительных (ясли);  - подвижное ударение (волк - волков)  - перенос ударения на предлог (на голову, на пол, из лесу). </vt:lpstr>
      <vt:lpstr>6. Образование сравнительной степени прилагательного.  - простым способом при помощи суффикса (ее, ей, е), например, резкий – резче; сладкий – сладче; дорогой – дороже.  - при помощи других корней, например, хороший – лучше; плохой – хуже. 7. При образовании глагольных форм:  - в настоящем и прошедшем времени с чередующими звуками (скачет - скакал);  - спряжение глаголов;  - спряжение глаголов с особым окончанием (есть, дать);  - повелительное наклонение (поезжай). 8. Склонение местоимений и числительных. 9. Образование страдательных причастий. Морфологические и синтаксические стороны детей развиваются одновременно, но синтаксические ошибки устойчивее.    </vt:lpstr>
      <vt:lpstr>Приемы обучения: Основным прямым приемом является образец правильной грамматической формы или предложение педагога. Активными приемами педагога являются: 1. Объяснение. Повторение. Пример правильной речи ребенка. Прием сравнения. Подсказка Исправление.   </vt:lpstr>
      <vt:lpstr>Обучение детей связной речи 1.Разговор с детьми в повседневной жизни. 2. Виды занятий по обучению детей разговорной речи. Беседа, экскурсии, беседы по картинам, игрушкам, дидактические игры. 3. Беседа – основное средство обучения детей связной диалогической речи  - значение беседы для умственного, нравственного и эстетического влияния детей  - тематика бесед:   а) беседы на общие темы;   б) бытовые темы;   в) этические беседы.  - подготовка детей и педагога к беседе (выбор темы, определение программного содержания, составление плана беседы, подбор иллюстраций и художественного материала).  </vt:lpstr>
      <vt:lpstr>- структура беседы.  - методические приемы:   а) вопросы   б) указания   в) объяснения   г) рассказ педагога   д) использование литературы и наглядного материала.  Истинная родительская любовь проявляется только в общении с детьми: по Библии выделяется 4 аспекта любви: умение слушать ребенка; манера говорить с ребенком; знание как наказывать детей; помощь в развитии ребенка. </vt:lpstr>
      <vt:lpstr>Беседа, как метод обучения – это целенаправленный, заранее подготовленный разговор педагога с детьми на определенную тему.  Беседа – это итоговое занятие, которое требует предварительного накопления знаний об окружающем.  Беседа – метод развития речи, поэтому ребенок участник ее, должен получить возможность активной речевой деятельности в процессе занятия.</vt:lpstr>
      <vt:lpstr>Беседа состоит из 3 частей: 1 часть – вводная, от 1 до 5 мин. Заинтересовать, оживить представление, восстановить опыт. 2 часть – основная, установить связи, проанализировать конкретные факты и позиции: зачем? почему? для чего? 3 часть – заключительная, подвести детей к формулировке обобщенных выводов, а также, и это, пожалуй, главное, подвести детей к осознанию своего отношения к людям труженикам, вызвать осознанную потребность проявления к ним заботы, участия в их делах. </vt:lpstr>
      <vt:lpstr>Задачи по воспитанию звуковой культуры речи: Формирование правильного произношения звуков (совершенствование движений артикуляционного аппарата: артикуляционная гимнастика с детьми от года до 5-6 лет, ее цель: отработка произношения гласных и согласных звуков). 2. Выработка дикции (с детьми 1-3 лет по подражанию, через чтение и пение, а с детьми 5-6 лет проводятся специальные игры на отработку дикции). 3. Работа над правильным словопроизношением и словесным ударением (педагог должен знать типичные особенности словопроизношения детей и помнить о том, что в словах ударение может быть подвижное, постоянное). </vt:lpstr>
      <vt:lpstr>4. Работа над орфоэпической правильностью речи (совокупность правил образцового литературного произведения – орфоэпия). С детьми 1-3 лет по подражанию, с детьми 3-6 лет проводятся специальные занятия. 5. Формирование темпа речи и качеств голоса (нужно научить детей согласовывать свой голос с условиями, беречь его: это имеет большой педагогический и гигиенический смысл). Например, упражнение «Поезд» - рядом и ушел; «три медведя» (папа – низкий голос, мама – средний, сын – высокий). С детьми 1-3 лет по подражанию, с детьми 5-6 лет специальные упражнения (в соответствии с естественной высотой голоса ребенка). </vt:lpstr>
      <vt:lpstr>6. Воспитание выразительности речи. Существует 2 стороны этого понятия: 1. Есть естественная выразительность в повседневной речи ребенка. 2. Произвольная, осознанная выразительность при передаче заранее обдуманного текста, составленного одним ребенком при пересказе или чтении стихов. </vt:lpstr>
      <vt:lpstr>Выразительность возникает тогда, когда ребенок хочет передать в речи не только свои знания, но и человеческие отношения.  У детей от 1 до 2 лет – непосредственность выражения;  От 2 до 3 лет – сохраняется; От 3 до 4 лет – вопрос, ответ, радость, удивление, недовольство; От 5 до 6 лет – печаль, нежность, тревогу и на слух проанализировать некоторые качества речи детей и взрослых.   </vt:lpstr>
      <vt:lpstr>Обучение детей монологической речи (рассказыванию) 1. Задачи и содержание работы по обучению монологической речи. 2. Виды занятий по обучению детей рассказыванию: - составление описательного или сюжетного рассказа по картине или набору картин; - составление описательного или сюжетного рассказа по игрушке (предмету) или набору игрушек;  - пересказ народных сказок или рассказов; - составление рассказа из личного опыта (по памяти); - составление творческих рассказов (воображение). Например, «Как бы я помог маме».</vt:lpstr>
      <vt:lpstr>3. Накопление опыта, как условие, обучение детей рассказыванию. Условия: большой словарный запас, объем знаний. 4. Приемы обучения детей рассказыванию: - образец речи (рассказа) педагога; - план рассказа; - коллективное составление рассказа; - составление рассказа по частям; - вопросы, элементарные указания, упражнения; - демонстрация наглядного материала; - оценка рассказа детей. </vt:lpstr>
      <vt:lpstr>Монологическая речь психологически более сложна, чем диалогическая. Она отличается большей развернутостью, потому что необходимо ввести слушателей в обстоятельство событий, достичь понимания ими рассказа.  Монолог требует более лучшей памяти, напряжения внимания к содержанию и речи. Монологическая речь сложнее в лингвистическом плане. </vt:lpstr>
      <vt:lpstr> Рассказ – связанное развернутое изложение какого-либо факта.  Для рассказа ребенок самостоятельно выбирает тему. В рассказе больше отражение – личный опыт, эмоции.  Пересказ – связанное изложение прослушанного текста.  По содержанию рассказы можно условно разделить: 1. Фактические – составляя фактический рассказ, ребенок опирается на свои восприятие и память.  2. Творческие – здесь творческое воображение.  По форме:  1. Описательные, реально существующие. Это изложение характерных признаков какого-либо предмета или события.  2. Сюжетные: передача каких-либо событий, сменяющихся во временной последовательности, обязательны действующие лица, их диалог. </vt:lpstr>
      <vt:lpstr>Приемы обучения детей рассказыванию:  Образец рассказа педагога – краткое живое описание какого-либо предмета или события, доступное для восприятия по содержанию и форме.  Рассказ педагога, который служит образцом для детей, должен иметь следующие качества: содержательность, связанность, последовательность. Это живые, коротенькие рассказы, понятные и интересные детям, изложенные простым языком без ненужного украшательства.  Дети 2-3 лет – 5 предложений;  Дети 3-5 лет – 6-7 предложений;  Дети 5-7 лет – 12 предложений. </vt:lpstr>
      <vt:lpstr>План рассказа – 2-3 вопроса, определяющие содержание и последовательность изложения. Например, день рождение Лисы: - о том, как звери собираются в гости; - как договариваются о подарке; - как справляли, поздравляли.  Коллективное составление рассказа – своеобразный прием, который используют в основном на самых первых ступенях обучения рассказыванию. Преимущество: активны все дети, они наглядно представляют себе, что значит придумать рассказ. Недостатки: речевая деятельность детей ограничена лишь составом фраз, подбором слов, они мало обращаются к монологической речи. </vt:lpstr>
      <vt:lpstr>План рассказа – 2-3 вопроса, определяющие содержание и последовательность изложения. Например, день рождение Лисы: - о том, как звери собираются в гости; - как договариваются о подарке; - как справляли, поздравляли.  Коллективное составление рассказа – своеобразный прием, который используют в основном на самых первых ступенях обучения рассказыванию. Преимущество: активны все дети, они наглядно представляют себе, что значит придумать рассказ. Недостатки: речевая деятельность детей ограничена лишь составом фраз, подбором слов, они мало обращаются к монологической речи. </vt:lpstr>
      <vt:lpstr>Составление рассказа по частям – этот прием облегчает составление рассказа, т.к. уменьшается объем заданий. Занятие более интересное, многообразное, рассказы полнее, глубже, большее количество детей можно спросить.  Вопросы – здесь играют второстепенную роль (нельзя прерывать рассказ ребенка). Их задают после того, как рассказ составлен или до него. Лучше пользоваться подсказкой, предложением, словом, исправлять ошибки, что менее прервет рассказ ребенка.  Оценка – смысл в том, чтобы дети подражали такому качеству рассказа, которое похвалил педагог и избегал того, что он осудил. </vt:lpstr>
      <vt:lpstr>  Обучение детей рассказыванию по картине Структура занятий: Вводная часть – 3-5 мин. (загадка, предложение и др.). 2. Показ картины, вспоминаем ее, рассказывая, задаем вопросы с целью напомнить содержание картины (4-5 вопросов). 3. Указания педагога, например, слушайте, ты это говорил, скажи новое. 4. Составление рассказа детьми (образец рассказа или план дать детям или вместе составить, повторение плана детьми).  5. Оценка детских рассказов педагогом или детьми вопросами: понятен ли рассказ? О чем узнали? Что поняли?</vt:lpstr>
      <vt:lpstr>Особенности проведения занятий по обучению рассказыванию по картине в разном возрасте:  Дети 5-7 лет широко используют серию сюжетных картин для составления рассказов с завязкой, кульминацией, развязкой. Например, «Как еж спас ежонка», «Медвежонок на прогулке».  Дети 2-3,5 лет: Задача: составление описательного рассказа по предметной картине. Приемы:  - образец рассказа педагога;   - оценка детских рассказов педагогом (всегда положительная).  Дети 3,5-5 лет:  Задачи: первая повторяется; новые: Составление сюжетного рассказа по сюжетной картине (простой сюжет – 1-2 предмета). Составление описательного рассказа по сюжетной картине.  Приемы:  - план, предложенный педагогом;  - оценка детских рассказов педагогом.  Дети 5-6 лет:  Задачи: 1, 2, 3 повторяются; новые: Составление сюжетного рассказа по сюжетной картине усложненного варианта. </vt:lpstr>
      <vt:lpstr>Составление рассказов по последовательной серии сюжетной картины.  Приемы:  - план, составленный детьми; - оценка детьми рассказа ребенка и педагога.  Дети 6-7 лет:  Задачи: 1, 2, 3, 4, 5 повторяются; новые: 6. Составление описательного рассказа по пейзажной картине. 7. Составление описательного рассказа по натюрморту.</vt:lpstr>
      <vt:lpstr>Важно учить детей не только видеть то, что изображено на картине, но и воображать предшествующие и последующие события. Педагог ставит ряд вопросов, которые намечают сюжетную линию, выходящую за пределы содержания картины. Придумывая начало или конец к изображенному, ребенок приобретает умения, необходимые для повествования. Составление коллективного рассказывания: первый ребенок придумывает, что было раньше; второй ребенок описывает события, которые изображены на картине; третий ребенок – последующие действия, поступки героев и чем закончились их приключения. Учат детей следить за речью друг друга. </vt:lpstr>
      <vt:lpstr>Детей учат замечать в картине детали: фон, пейзаж, состояние погоды, включать в свой рассказ описание природы + художественное слово (стихотворение, отрывок из прозы, загадка, скороговорка). Развитие связной речи + обогащение и активизация словаря + формирование грамматического строя речи, грамматические и лексические упражнения. Рассказать о содержании картины ребенок может лишь в том случае, если он ее понял.</vt:lpstr>
      <vt:lpstr>Обучение детей рассказыванию по игрушкам   Виды занятий:  Дети 1-3 лет:  - Составление описательного рассказа по одной игрушке. В конце года другая игрушка, но есть те же части или особенности (например, щенок, котенок). Приемы те же, как по картине.  Дети 1-4 лет: - Составление описательного рассказа по набору игрушек.  - Составление сюжетного рассказа по набору игрушек. Приемы те же, как по картине.  Дети 1-4 + дети 4-6 лет: - Составление сюжетного рассказа по одной игрушке (ребенок предполагает, что было, что будет). - Составление сюжетных рассказов с их обыгрыванием.  Дети 5-6-7 лет: Спектакли с игрушками «Новогодняя ночь игрушек в магазине», «Слоненок в зоопарке». </vt:lpstr>
      <vt:lpstr>  Обучение детей пересказу народных сказок, коротких рассказов 1. Роль.  2. Требования к детскому пересказу.  3. Произведения для пересказа и требования к ним.  4. Структура занятий.  5. Методические приемы.  6. Особенности обучения пересказыванию в разном возрасте. </vt:lpstr>
      <vt:lpstr>Пересказ – творческое воспроизведение литературного образца.  Качество пересказа оценивается с точки зрения близости к источнику. Во время пересказа мы останавливаем ребенка, снова обращаем его к образцу, если он добавляет слишком много своего или опускает важные детали.  Дети приобщаются к подлинно художественной речи, запоминают образные слова, словосочетания. Учатся владеть живым языком. Высокая художественность произведения, предлагаемая для пересказывания, ценность формы композиции и языка учат детей четко и последовательно строить рассказ, не выпуская главного, не увлекаясь деталями, т.е. формирует правильную речь.  - Развиваются все психические процессы;  - Учат доброте, нравственности;  - Умственное воспитание;  - Эстетическое воспитание.   </vt:lpstr>
      <vt:lpstr>Обучение детей рассказыванию из личного опыта (по памяти)  Значение:  Рассказывание по памяти более сложное для ребенка, чем по восприятию. Память, как и восприятие, представляет собой процесс-отражение действительности, но память отражает то, что пережито ранее. В психологии эмоциональная память классифицируется как самый сильный вид памяти, этим объясняется методическое правило: предлагать для рассказывания яркие эпизоды из жизни, где были задеты чувства детей, т.е. связанность и последовательности зависят от ясности и четкости представлений.  Этот вид рассказывания имеет большое значение в развитии связной речи. Дети приучаются к речевому общению, развивается умение свой чувственный опыт передавать в связанном повествовании, формируется умение четко, связанно излагать свои мысли. </vt:lpstr>
      <vt:lpstr>Тематика Темы для детских рассказов подсказывают прогулки, экскурсии. Из коллективного и индивидуального опыта. Коллективно-индивидуальный. Темы намечаются педагогом на основе знания того, чем и какими интересами живут дети дома и в детском саду.  Тематика для детей 5-6 лет:  1. Моя любимая игрушка.  2. Как я помогаю дома.  3. Наши зимние забавы.  4. Про котенка. </vt:lpstr>
      <vt:lpstr>Тематика для детей 6-7 лет: Елка для дошкольников. Как заботимся о малышах. Как проводим время дома. Одни темы требуют работы педагога в групповой форме, т.к. сравнительно легки для детей: впечатления прочны, и для педагогов, которые хорошо знают содержание предстоящих рассказов и умеют ими хорошо руководить. </vt:lpstr>
      <vt:lpstr>Другая категория – из индивидуального опыта. Они сложнее для детей, так как детям нужно самостоятельно отобрать из своего опыта узкое содержание из своего рассказа. Ребенок должен рассказывать наиболее полно и понятно, так как описуемый предмет слушатели не видели. Эти занятия трудны и для педагога, потому что он, не зная конкретного содержания детских рассказов, не всегда может вовремя поправить или добавить. Но в другом – эти рассказы являются показателем развития речи и интересов, суждений детей.  </vt:lpstr>
      <vt:lpstr>Методические приемы:  1. Вопросы на данную тему, предваряющие рассказ.  2. Образец рассказа педагога:   - тема рассказа и его содержание должны быть близки детскому опыту;   - четкость построения, отсутствие лишней детализации;   - динамичность действий, яркие описания;   - язык должен быть приближен к разговорному (эмоционален, лишен сухости). Из личных впечатлений педагог отбирает те, которые должны быть близки детям, полезны в воспитательном отношении.  3. Вопросы в виде плана: 2-4 вопроса. У ребенка, отвечая на них, получается рассказ.  4. Выясняющие вопросы к рассказчику. В конце беседы педагог с помощью вопросов выясняет, как дети усвоили данную тему, и после этого предлагает обдумать это с начала и до конца. Выясняющие вопросы предлагаются робким, застенчивым детям, помогая им начать или предлагать свой вариант рассказа.   5. Указания могут быть тоже в виде вопросов, по установлению последовательности, по четкости повествования.  </vt:lpstr>
      <vt:lpstr>Обучение детей творческому рассказыванию (по воображению)  1. Своеобразие творческих, придуманных рассказов детей.  2. Высокий уровень мыслительной и речевой подготовки. Богатый опыт, разнообразие жизненных впечатлений, основные условия проведения этого вида рассказывания.  3. Требования к рассказываниям детей.   4. Виды рассказывания: реалистический, фантастический (сказки, небылицы).  5. Тематика рассказов: нравственные темы, о детях, о природе.  6. Проведение занятий по обучению детей творческому рассказыванию на разных этапах обучения.  7. Методические приемы:   - предварительная беседа на тему рассказа;   - план рассказа, составленный педагогом с детьми;   - рассказ педагога (начало рассказа, образец для рассказа по аналогии);   - указания к составлению и анализу рассказа;   - наводящие вопросы и предложения, направленные на развитие сюжета. </vt:lpstr>
      <vt:lpstr>Творческое рассказывание – это вид творческой художественной деятельности, требующей запаса представлений, знаний и достаточной речевой культуры.   Характерная его особенность – построение на материале воображения, требующего творческого преобразования полученного опыта. Под творческим рассказыванием мы понимаем речевую деятельность, результатом которой является придуманный детьми рассказ самостоятельно созданными новыми образами, ситуациями, действиями, с естественно развивающимся сюжетом, логически построенную и определенную словарную форму, соответствующую содержанию. </vt:lpstr>
      <vt:lpstr>Требования к рассказыванию детей:  1. Должно быть самостоятельным, это значит, что рассказ составляется без наводящих вопросов, сюжет повествования не заимствован из рассказа педагога и друзей.  2. Целенаправленность – умение подчинять все содержанию, общему замыслу, без лишней детализации и перечисления.  3. Зачин, развитие сюжета, кульминация, концовка, умелое описание места действия, природы, портрета героя, его настроения.  4. Показатель устной речи детей 5-6 лет – это умение придумывать несколько вариантов своего собственного рассказа или по аналогии с прочитанным. </vt:lpstr>
      <vt:lpstr>Проведение занятий по обучению детей творческому рассказыванию  1. Придумывания продолжения и завершения рассказа, предложенного педагогом.  2. Придумывание рассказа или сказки по плану педагога, составленные детьми.  3. Придумывание рассказа или сказки по теме, предложенной педагогом, без плана.  4. Придумывание рассказа или сказки на самостоятельно выбранную тему.  5. Описательные рассказы о природе, например, «Мое любимое время года», «Зимой и летом в лесу», «Весенняя встреча».  6. Придумывание детьми рассказов, аналогичных прочитанному в двух вариантах: заменить героев, сохраняя сюжет, или заменить сюжет, заменяя героев.  7. Придумывание небылиц.  Л. Ворошнина выделяет три вида занятия для детей 6-7 лет:  1. Сочинение рассказов или сказок на тему, предложенную педагогом, а как усложнение данного вида – самостоятельный выбор темы.  2. Сочинение по литературному образцу в 2 вариантах.  3. Составление рассказа по пейзажной картине.  Также Ворошнина предлагает проводить занятия и с младшими детьми.</vt:lpstr>
      <vt:lpstr>Речевые и воспитательные задачи по обучению детей рассказыванию Речевые задачи:  1. Учить детей самостоятельно, целенаправленно составлять рассказ, соблюдая его композиционную целостность и художественную выразительность.  2. Развивать творческую продуктивность.  3. Учить совершенствовать новый вариант рассказа.  4. Формировать интерес к творческому рассказыванию в игровой деятельности.  5. Развивать оценочное суждение о качестве рассказывания как своих, так и товарищей.   </vt:lpstr>
      <vt:lpstr>  Ознакомление детей с художественной литературой 1. Значение художественной литературы в воспитании детей. 2. Задачи. 3. Формы работы с книгой с дошкольниками. 4. Подготовка педагога к занятиям по художественному чтению. 5. Виды занятий по художественному чтению:  - чтение и рассказ одного произведения;  - чтение и рассказ нескольких произведений;  - слушание аудио и дисков;  - использование на занятиях по художественному чтению настольного, кукольного, теневого театра, фланелеграфа. 6. Структура и проведение занятий:  - заинтересованное начало;  - вводная беседа с детьми;  - чтение текста;  - беседа о прочитанном;  - работа с иллюстрацией. 7. Работа с книжной иллюстрацией. 8. Особенности проведения занятий в разном возрасте. </vt:lpstr>
      <vt:lpstr>Значение: Художественная литература служит могучим действующим средством умственного, нравственного, эстетического воспитания детей, она оказывает огромное влияние на развитие и обогащение речи.  Художественная литература ставит задачу – заложить в детях любовь к художественному слову, определяет тот круг произведений, которые надо рассказать, пересказать.  </vt:lpstr>
      <vt:lpstr>К моменту перехода в школу каждый ребенок 7 лет может: 1. Определять основных героев произведения, высказывать свое отношение к ним; 2. Определять жанр произведения; 3. Уловить наиболее яркие примеры образности языка. Воспитывать у детей тягу к книге, любознательность, поделиться впечатлениями о книге, внимательно рассматривать иллюстрации и соотносить их со знакомым текстом.  Книгу можно использовать на всех занятиях. Виды по ознакомлению с художественной литературой: Чтение. Рассказ сказки. Разучивание стихотворения. </vt:lpstr>
      <vt:lpstr>Виды занятий по художественному чтению  Методисты считают, что на первом занятии можно дать несколько произведений, но объединять их по принципу единства «О природе», «О лисе». Если произведение сложное для восприятия, то первый раз читает педагог, второй раз слушание записей. А если легкое, то наоборот.  Очень нравятся детям игры-драматизации.  Игры-драматизации включают: - действия с кукольными персонажами; - действие по ролям; - литературную деятельность детей в виде диалогов, монологов; - исполнение песен, инсценирование; - художественная деятельность; - использование иллюстраций и картинок. </vt:lpstr>
      <vt:lpstr>Заучивание литературы наизусть  1. Значение поэзии в воспитании дошкольников.  2. Особенности восприятия и запоминания стихотворений детьми дошкольного возраста.  3. Подбор стихотворения, требования.  4. Структура занятия по обучению заучиванию.  5. Приемы, которые способствуют хорошему заучиванию и запоминанию стихотворения:   - вопросы по тексту для уточнения идеи произведения, его художественных особенностей;   - эмоциональное чтение текста педагогом;   - досказывание детьми рифмующегося слова;   - чтение по ролям;   - хоровая декламация отдельных строчек;   - игровые приемы;   - использование иллюстративного материала. </vt:lpstr>
      <vt:lpstr>Особенности восприятия и запоминания стихотворений детьми дошкольного возраста  Существуют два пути запоминания:  - непроизвольное (без волевых усилий);  - произвольное – сознательное намерение запомнить. </vt:lpstr>
      <vt:lpstr>Как учат лучше запомнить:  1. Объяснить детям само значение слова «помни, запомни», т.е. «повтори за мной».  2. Само художественное произведение должно нравиться детям.  3. Дети могут выполнять просьбу педагога из любви к самому педагогу, стремления порадовать его, заслужить похвалу.  4. Педагог должен уметь убедить каждого ребенка, особенно в этом нуждаются робкие, застенчивые, что он запомнит то, что предложит педагог.  5. Чувство соревнования или сделать сюрприз.  6. Атмосфера поэзии в группе и дома.  7. Научить детей видеть образы художественного произведения в воображении.  Для запоминания текста, по данным психолога, ребенку нужно повторить 8-10 раз не на одном занятии, и 2-3 раза припомнить.    </vt:lpstr>
      <vt:lpstr>Спасибо за внимание!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Методика  развития речи детей дошкольного возраста</dc:title>
  <dc:creator>simple</dc:creator>
  <cp:lastModifiedBy>simple</cp:lastModifiedBy>
  <cp:revision>56</cp:revision>
  <dcterms:modified xsi:type="dcterms:W3CDTF">2016-11-10T18:21:57Z</dcterms:modified>
</cp:coreProperties>
</file>