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8" r:id="rId3"/>
    <p:sldId id="281" r:id="rId4"/>
    <p:sldId id="282" r:id="rId5"/>
    <p:sldId id="283" r:id="rId6"/>
    <p:sldId id="284" r:id="rId7"/>
    <p:sldId id="277" r:id="rId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9E4"/>
    <a:srgbClr val="FDD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78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-942" y="-20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775" y="4245434"/>
            <a:ext cx="7058025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775" y="5731796"/>
            <a:ext cx="7058025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53325" y="457200"/>
            <a:ext cx="14859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6775" y="457200"/>
            <a:ext cx="6463665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252" y="4242816"/>
            <a:ext cx="7058025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774" y="5733288"/>
            <a:ext cx="7058025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6775" y="1905000"/>
            <a:ext cx="3900488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38737" y="1905000"/>
            <a:ext cx="3900488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775" y="1772816"/>
            <a:ext cx="3900488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6775" y="2509938"/>
            <a:ext cx="3900488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38737" y="1772816"/>
            <a:ext cx="3900488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38737" y="2509938"/>
            <a:ext cx="3900488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9742" y="3090672"/>
            <a:ext cx="3789045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212" y="457200"/>
            <a:ext cx="4395788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9742" y="4983480"/>
            <a:ext cx="3789045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9742" y="3093099"/>
            <a:ext cx="3789045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953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9742" y="4983480"/>
            <a:ext cx="3789045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457518"/>
            <a:ext cx="817245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775" y="1905001"/>
            <a:ext cx="817245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6775" y="6400800"/>
            <a:ext cx="8915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8565" y="6400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47685" y="6400800"/>
            <a:ext cx="8915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82;%20&#1080;&#1075;&#1088;&#1077;.mp3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82;%20&#1080;&#1075;&#1088;&#1077;.mp3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34291" y="1177636"/>
            <a:ext cx="7897091" cy="3962400"/>
          </a:xfrm>
          <a:prstGeom prst="roundRect">
            <a:avLst/>
          </a:prstGeom>
          <a:solidFill>
            <a:srgbClr val="F3D9E4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427019"/>
            <a:ext cx="7817855" cy="2973470"/>
          </a:xfrm>
          <a:noFill/>
        </p:spPr>
        <p:txBody>
          <a:bodyPr>
            <a:noAutofit/>
          </a:bodyPr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effectLst/>
                <a:latin typeface="Bookman Old Style" pitchFamily="18" charset="0"/>
              </a:rPr>
              <a:t>Мастер-класс </a:t>
            </a:r>
            <a:br>
              <a:rPr lang="ru-RU" b="1" dirty="0" smtClean="0">
                <a:solidFill>
                  <a:schemeClr val="tx2"/>
                </a:solidFill>
                <a:effectLst/>
                <a:latin typeface="Bookman Old Style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effectLst/>
                <a:latin typeface="Bookman Old Style" pitchFamily="18" charset="0"/>
              </a:rPr>
              <a:t>«Опытно-экспериментальная деятельность дошкольников»</a:t>
            </a:r>
            <a:endParaRPr lang="ru-RU" b="1" i="0" dirty="0">
              <a:solidFill>
                <a:schemeClr val="tx2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97236" y="5140036"/>
            <a:ext cx="3860935" cy="1296364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400" b="0" dirty="0" smtClean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Воспитатель:</a:t>
            </a:r>
          </a:p>
          <a:p>
            <a:pPr algn="r"/>
            <a:r>
              <a:rPr lang="ru-RU" b="1" i="1" dirty="0" err="1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Шелехова</a:t>
            </a:r>
            <a:endParaRPr lang="ru-RU" b="1" i="1" dirty="0">
              <a:effectLst>
                <a:outerShdw blurRad="63500" algn="ctr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b="1" i="1" dirty="0" smtClean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Анна Владимировна</a:t>
            </a:r>
            <a:endParaRPr lang="ru-RU" sz="2400" b="1" i="1" dirty="0">
              <a:effectLst>
                <a:outerShdw blurRad="63500" algn="ctr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76178" y="357908"/>
            <a:ext cx="8708502" cy="638702"/>
          </a:xfrm>
          <a:prstGeom prst="rect">
            <a:avLst/>
          </a:prstGeom>
          <a:solidFill>
            <a:schemeClr val="accent1">
              <a:alpha val="55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2400" kern="12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«Детский сад комбинированной  направленности № 8» города Сосновоборска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5636" y="334108"/>
            <a:ext cx="9033164" cy="550398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Федеральный государственный образовательный стандарт  дошкольного образования</a:t>
            </a:r>
          </a:p>
          <a:p>
            <a:pPr>
              <a:buNone/>
            </a:pPr>
            <a:r>
              <a:rPr lang="ru-RU" sz="2800" b="1" i="1" dirty="0" smtClean="0"/>
              <a:t>Целевой ориентир на этапе завершения дошкольного образования</a:t>
            </a:r>
          </a:p>
          <a:p>
            <a:pPr algn="just">
              <a:buClr>
                <a:srgbClr val="D680A5"/>
              </a:buClr>
              <a:buNone/>
            </a:pPr>
            <a:r>
              <a:rPr lang="ru-RU" sz="2800" dirty="0" smtClean="0"/>
              <a:t>   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</a:t>
            </a:r>
            <a:endParaRPr lang="ru-RU" sz="2800" b="0" i="0" dirty="0">
              <a:solidFill>
                <a:srgbClr val="595959"/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4" name="Picture 2" descr="C:\Users\user\Pictures\дсад\se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9709" y="4890655"/>
            <a:ext cx="8312727" cy="1634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4073" y="334108"/>
            <a:ext cx="9047018" cy="5969711"/>
          </a:xfrm>
        </p:spPr>
        <p:txBody>
          <a:bodyPr>
            <a:noAutofit/>
          </a:bodyPr>
          <a:lstStyle/>
          <a:p>
            <a:pPr algn="ctr">
              <a:buClr>
                <a:srgbClr val="D680A5"/>
              </a:buClr>
              <a:buNone/>
            </a:pPr>
            <a:r>
              <a:rPr lang="ru-RU" sz="3200" b="1" i="1" u="sng" dirty="0" smtClean="0">
                <a:solidFill>
                  <a:schemeClr val="tx2"/>
                </a:solidFill>
                <a:latin typeface="Cambria"/>
                <a:ea typeface="+mn-ea"/>
                <a:cs typeface="+mn-cs"/>
              </a:rPr>
              <a:t>Сверхсекретное  сообщение</a:t>
            </a:r>
          </a:p>
          <a:p>
            <a:pPr>
              <a:buClr>
                <a:srgbClr val="D680A5"/>
              </a:buClr>
              <a:buNone/>
            </a:pPr>
            <a:r>
              <a:rPr lang="ru-RU" sz="2800" b="1" u="sng" dirty="0" smtClean="0">
                <a:solidFill>
                  <a:srgbClr val="595959"/>
                </a:solidFill>
                <a:latin typeface="Cambria"/>
              </a:rPr>
              <a:t>Что нам нужно:</a:t>
            </a:r>
          </a:p>
          <a:p>
            <a:pPr>
              <a:buClr>
                <a:srgbClr val="D680A5"/>
              </a:buClr>
            </a:pPr>
            <a:r>
              <a:rPr lang="ru-RU" sz="2800" b="0" i="0" dirty="0" smtClean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Лист бумаги</a:t>
            </a:r>
          </a:p>
          <a:p>
            <a:pPr>
              <a:buClr>
                <a:srgbClr val="D680A5"/>
              </a:buClr>
            </a:pPr>
            <a:r>
              <a:rPr lang="ru-RU" sz="2800" dirty="0" smtClean="0">
                <a:solidFill>
                  <a:srgbClr val="595959"/>
                </a:solidFill>
                <a:latin typeface="Cambria"/>
              </a:rPr>
              <a:t>Раствор йода</a:t>
            </a:r>
          </a:p>
          <a:p>
            <a:pPr>
              <a:buClr>
                <a:srgbClr val="D680A5"/>
              </a:buClr>
            </a:pPr>
            <a:r>
              <a:rPr lang="ru-RU" sz="2800" b="0" i="0" dirty="0" smtClean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Лимонный сок</a:t>
            </a:r>
          </a:p>
          <a:p>
            <a:pPr>
              <a:buClr>
                <a:srgbClr val="D680A5"/>
              </a:buClr>
            </a:pPr>
            <a:r>
              <a:rPr lang="ru-RU" sz="2800" dirty="0" smtClean="0">
                <a:solidFill>
                  <a:srgbClr val="595959"/>
                </a:solidFill>
                <a:latin typeface="Cambria"/>
              </a:rPr>
              <a:t>Ватная палочка</a:t>
            </a:r>
          </a:p>
          <a:p>
            <a:pPr algn="ctr">
              <a:buClr>
                <a:srgbClr val="D680A5"/>
              </a:buClr>
              <a:buNone/>
            </a:pPr>
            <a:r>
              <a:rPr lang="ru-RU" sz="2800" b="1" u="sng" dirty="0" smtClean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Почему?</a:t>
            </a:r>
          </a:p>
          <a:p>
            <a:pPr algn="just">
              <a:buClr>
                <a:srgbClr val="D680A5"/>
              </a:buClr>
              <a:buNone/>
            </a:pPr>
            <a:r>
              <a:rPr lang="ru-RU" sz="2800" dirty="0" smtClean="0">
                <a:solidFill>
                  <a:srgbClr val="595959"/>
                </a:solidFill>
                <a:latin typeface="Cambria"/>
              </a:rPr>
              <a:t>   В бумаге есть крахмал. Вступив в реакцию с йодным раствором, крахмал придает листу синий оттенок. Лимонный сок, соединившись с йодом, не меняет цвет. Поэтому на темном фоне проявляются слова или рисунок.</a:t>
            </a:r>
            <a:endParaRPr lang="ru-RU" sz="2800" b="0" i="0" dirty="0">
              <a:solidFill>
                <a:srgbClr val="595959"/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4" name="Picture 3" descr="E:\ch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14" y1="45641" x2="24339" y2="52308"/>
                        <a14:foregroundMark x1="15608" y1="96667" x2="21693" y2="68462"/>
                        <a14:foregroundMark x1="26455" y1="95641" x2="19048" y2="71026"/>
                        <a14:foregroundMark x1="17196" y1="71026" x2="14550" y2="90256"/>
                        <a14:foregroundMark x1="32275" y1="32051" x2="48413" y2="35128"/>
                        <a14:foregroundMark x1="43651" y1="33077" x2="47884" y2="32051"/>
                        <a14:foregroundMark x1="33333" y1="30513" x2="35450" y2="30513"/>
                        <a14:foregroundMark x1="9259" y1="95128" x2="9259" y2="9923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91804" y="1235677"/>
            <a:ext cx="2103294" cy="216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playcast.ru/uploads/2015/09/03/1492315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09" y="1855412"/>
            <a:ext cx="1271445" cy="113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MC900434403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2762" y="3404699"/>
            <a:ext cx="969820" cy="1125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8764" y="166255"/>
            <a:ext cx="9074727" cy="6137564"/>
          </a:xfrm>
        </p:spPr>
        <p:txBody>
          <a:bodyPr>
            <a:noAutofit/>
          </a:bodyPr>
          <a:lstStyle/>
          <a:p>
            <a:pPr algn="ctr">
              <a:buClr>
                <a:srgbClr val="D680A5"/>
              </a:buClr>
              <a:buNone/>
            </a:pPr>
            <a:r>
              <a:rPr lang="ru-RU" sz="3200" b="1" i="1" u="sng" dirty="0" smtClean="0">
                <a:solidFill>
                  <a:schemeClr val="tx2"/>
                </a:solidFill>
                <a:latin typeface="Cambria"/>
                <a:ea typeface="+mn-ea"/>
                <a:cs typeface="+mn-cs"/>
              </a:rPr>
              <a:t>Лава лампа</a:t>
            </a:r>
          </a:p>
          <a:p>
            <a:pPr>
              <a:buClr>
                <a:srgbClr val="D680A5"/>
              </a:buClr>
              <a:buNone/>
            </a:pPr>
            <a:r>
              <a:rPr lang="ru-RU" sz="2800" b="1" u="sng" dirty="0" smtClean="0">
                <a:solidFill>
                  <a:srgbClr val="595959"/>
                </a:solidFill>
                <a:latin typeface="Cambria"/>
              </a:rPr>
              <a:t>Что нам нужно:</a:t>
            </a:r>
          </a:p>
          <a:p>
            <a:pPr>
              <a:buClr>
                <a:srgbClr val="D680A5"/>
              </a:buClr>
            </a:pPr>
            <a:r>
              <a:rPr lang="ru-RU" sz="2800" b="0" i="0" dirty="0" smtClean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Таблетка растворимого аспирина</a:t>
            </a:r>
          </a:p>
          <a:p>
            <a:pPr>
              <a:buClr>
                <a:srgbClr val="D680A5"/>
              </a:buClr>
            </a:pPr>
            <a:r>
              <a:rPr lang="ru-RU" sz="2800" dirty="0" smtClean="0">
                <a:solidFill>
                  <a:srgbClr val="595959"/>
                </a:solidFill>
                <a:latin typeface="Cambria"/>
              </a:rPr>
              <a:t>Окрашенная вода</a:t>
            </a:r>
          </a:p>
          <a:p>
            <a:pPr>
              <a:buClr>
                <a:srgbClr val="D680A5"/>
              </a:buClr>
            </a:pPr>
            <a:r>
              <a:rPr lang="ru-RU" sz="2800" b="0" i="0" dirty="0" smtClean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Подсолнечное масло</a:t>
            </a:r>
          </a:p>
          <a:p>
            <a:pPr>
              <a:buClr>
                <a:srgbClr val="D680A5"/>
              </a:buClr>
            </a:pPr>
            <a:r>
              <a:rPr lang="ru-RU" sz="2800" dirty="0" smtClean="0">
                <a:solidFill>
                  <a:srgbClr val="595959"/>
                </a:solidFill>
                <a:latin typeface="Cambria"/>
              </a:rPr>
              <a:t>Стеклянная емкость</a:t>
            </a:r>
          </a:p>
          <a:p>
            <a:pPr algn="ctr">
              <a:buClr>
                <a:srgbClr val="D680A5"/>
              </a:buClr>
              <a:buNone/>
            </a:pPr>
            <a:r>
              <a:rPr lang="ru-RU" sz="2800" b="1" u="sng" dirty="0" smtClean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Почему?</a:t>
            </a:r>
          </a:p>
          <a:p>
            <a:pPr algn="just">
              <a:buClr>
                <a:srgbClr val="D680A5"/>
              </a:buClr>
              <a:buNone/>
            </a:pPr>
            <a:r>
              <a:rPr lang="ru-RU" sz="2800" dirty="0" smtClean="0">
                <a:solidFill>
                  <a:srgbClr val="595959"/>
                </a:solidFill>
                <a:latin typeface="Cambria"/>
              </a:rPr>
              <a:t>   </a:t>
            </a:r>
            <a:r>
              <a:rPr lang="ru-RU" dirty="0" smtClean="0">
                <a:solidFill>
                  <a:srgbClr val="595959"/>
                </a:solidFill>
                <a:latin typeface="Cambria"/>
              </a:rPr>
              <a:t>Подсолнечное  масло легче воды, поэтому эти две жидкости не смешиваются. Внизу подкрашенная вода. Наверху масло. После добавления шипучей таблетки происходит реакция с водой, образуя пузырьки углекислого газа, которые начинают подниматься на поверхность.</a:t>
            </a:r>
            <a:endParaRPr lang="ru-RU" b="0" i="0" dirty="0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5" name="Picture 8" descr="MC90043440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762" y="3404699"/>
            <a:ext cx="803565" cy="1125740"/>
          </a:xfrm>
          <a:prstGeom prst="rect">
            <a:avLst/>
          </a:prstGeom>
          <a:noFill/>
        </p:spPr>
      </p:pic>
      <p:pic>
        <p:nvPicPr>
          <p:cNvPr id="2050" name="Picture 2" descr="http://playgeo.weebly.com/uploads/3/0/3/0/3030247/2734607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92" y="1612060"/>
            <a:ext cx="1719750" cy="21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015.radikal.ru/i333/1411/00/f56bcd20555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18" y="2105889"/>
            <a:ext cx="1566573" cy="156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326" y="334108"/>
            <a:ext cx="8843831" cy="5969711"/>
          </a:xfrm>
        </p:spPr>
        <p:txBody>
          <a:bodyPr>
            <a:noAutofit/>
          </a:bodyPr>
          <a:lstStyle/>
          <a:p>
            <a:pPr algn="ctr">
              <a:buClr>
                <a:srgbClr val="D680A5"/>
              </a:buClr>
              <a:buNone/>
            </a:pPr>
            <a:r>
              <a:rPr lang="ru-RU" sz="3200" b="1" i="1" u="sng" dirty="0" smtClean="0">
                <a:solidFill>
                  <a:schemeClr val="tx2"/>
                </a:solidFill>
                <a:latin typeface="Cambria"/>
                <a:ea typeface="+mn-ea"/>
                <a:cs typeface="+mn-cs"/>
              </a:rPr>
              <a:t>Воздушный шар</a:t>
            </a:r>
          </a:p>
          <a:p>
            <a:pPr>
              <a:buClr>
                <a:srgbClr val="D680A5"/>
              </a:buClr>
              <a:buNone/>
            </a:pPr>
            <a:r>
              <a:rPr lang="ru-RU" sz="2800" b="1" u="sng" dirty="0" smtClean="0">
                <a:solidFill>
                  <a:srgbClr val="595959"/>
                </a:solidFill>
                <a:latin typeface="Cambria"/>
              </a:rPr>
              <a:t>Что нам нужно:</a:t>
            </a:r>
          </a:p>
          <a:p>
            <a:pPr>
              <a:buClr>
                <a:srgbClr val="D680A5"/>
              </a:buClr>
            </a:pPr>
            <a:r>
              <a:rPr lang="ru-RU" sz="2800" b="0" i="0" dirty="0" smtClean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Компакт диск</a:t>
            </a:r>
          </a:p>
          <a:p>
            <a:pPr>
              <a:buClr>
                <a:srgbClr val="D680A5"/>
              </a:buClr>
            </a:pPr>
            <a:r>
              <a:rPr lang="ru-RU" sz="2800" dirty="0" smtClean="0">
                <a:solidFill>
                  <a:srgbClr val="595959"/>
                </a:solidFill>
                <a:latin typeface="Cambria"/>
              </a:rPr>
              <a:t>Крышка от бутылки</a:t>
            </a:r>
          </a:p>
          <a:p>
            <a:pPr>
              <a:buClr>
                <a:srgbClr val="D680A5"/>
              </a:buClr>
            </a:pPr>
            <a:r>
              <a:rPr lang="ru-RU" sz="2800" b="0" i="0" dirty="0" smtClean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Воздушный шар</a:t>
            </a:r>
          </a:p>
          <a:p>
            <a:pPr algn="ctr">
              <a:buClr>
                <a:srgbClr val="D680A5"/>
              </a:buClr>
              <a:buNone/>
            </a:pPr>
            <a:endParaRPr lang="ru-RU" sz="2800" b="1" u="sng" dirty="0" smtClean="0">
              <a:solidFill>
                <a:srgbClr val="595959"/>
              </a:solidFill>
              <a:latin typeface="Cambria"/>
              <a:ea typeface="+mn-ea"/>
              <a:cs typeface="+mn-cs"/>
            </a:endParaRPr>
          </a:p>
          <a:p>
            <a:pPr algn="ctr">
              <a:buClr>
                <a:srgbClr val="D680A5"/>
              </a:buClr>
              <a:buNone/>
            </a:pPr>
            <a:r>
              <a:rPr lang="ru-RU" sz="2800" b="1" u="sng" dirty="0" smtClean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Почему?</a:t>
            </a:r>
          </a:p>
          <a:p>
            <a:pPr algn="just">
              <a:buClr>
                <a:srgbClr val="D680A5"/>
              </a:buClr>
              <a:buNone/>
            </a:pPr>
            <a:r>
              <a:rPr lang="ru-RU" sz="2800" dirty="0" smtClean="0">
                <a:solidFill>
                  <a:srgbClr val="595959"/>
                </a:solidFill>
                <a:latin typeface="Cambria"/>
              </a:rPr>
              <a:t>Воздух выходит из шарика под давлением. В результате образуется тонкий слой между диском и столом. Трения становятся минимальным и вся конструкция скользит по столу.</a:t>
            </a:r>
            <a:endParaRPr lang="ru-RU" sz="2800" b="0" i="0" dirty="0">
              <a:solidFill>
                <a:srgbClr val="595959"/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6" name="Picture 8" descr="MC90043440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762" y="3404699"/>
            <a:ext cx="803565" cy="1125740"/>
          </a:xfrm>
          <a:prstGeom prst="rect">
            <a:avLst/>
          </a:prstGeom>
          <a:noFill/>
        </p:spPr>
      </p:pic>
      <p:pic>
        <p:nvPicPr>
          <p:cNvPr id="3076" name="Picture 4" descr="http://img1.picmix.com/output/stamp/thumb/9/5/0/9/49059_649c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37" y="1586114"/>
            <a:ext cx="1500332" cy="18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8561" y="1274619"/>
            <a:ext cx="9291576" cy="101566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isometricRightUp"/>
            <a:lightRig rig="morning" dir="t"/>
          </a:scene3d>
          <a:sp3d prstMaterial="matte">
            <a:bevelT w="50800" prst="artDeco"/>
            <a:bevelB w="95250" h="31750"/>
          </a:sp3d>
        </p:spPr>
        <p:txBody>
          <a:bodyPr wrap="squar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60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0582" y="1608936"/>
            <a:ext cx="5377667" cy="492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54727" y="623455"/>
            <a:ext cx="701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TS103031002</Template>
  <TotalTime>0</TotalTime>
  <Words>222</Words>
  <Application>Microsoft Office PowerPoint</Application>
  <PresentationFormat>Лист A4 (210x297 мм)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Cherry Blossom 16x9</vt:lpstr>
      <vt:lpstr>Мастер-класс  «Опытно-экспериментальная деятельность дошкольников»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2013-03-29T12:16:15Z</dcterms:created>
  <dcterms:modified xsi:type="dcterms:W3CDTF">2016-02-17T04:44:18Z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