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sldIdLst>
    <p:sldId id="256" r:id="rId2"/>
    <p:sldId id="282" r:id="rId3"/>
    <p:sldId id="257" r:id="rId4"/>
    <p:sldId id="26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84" r:id="rId15"/>
    <p:sldId id="283" r:id="rId16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80" d="100"/>
          <a:sy n="80" d="100"/>
        </p:scale>
        <p:origin x="-1522" y="-15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AF30274-966B-4EE7-8FA6-3D165D3F645F}" type="datetimeFigureOut">
              <a:rPr lang="ru-RU" smtClean="0"/>
              <a:pPr>
                <a:defRPr/>
              </a:pPr>
              <a:t>19.11.2016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756D5CE-95C4-4E69-BC78-0CB8416311FA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3A39EEA-9977-42CC-8698-664DFE367D42}" type="datetimeFigureOut">
              <a:rPr lang="ru-RU" smtClean="0"/>
              <a:pPr>
                <a:defRPr/>
              </a:pPr>
              <a:t>19.11.2016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9B10123-A3A0-4746-9277-0733D3D85C54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A9F2BB8-5197-47C3-B84B-66B20B011C00}" type="datetimeFigureOut">
              <a:rPr lang="ru-RU" smtClean="0"/>
              <a:pPr>
                <a:defRPr/>
              </a:pPr>
              <a:t>19.11.2016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D4A0866-C055-4446-B2AE-DFE3FDFFEE6B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F4420BF-F9EB-4498-9DB6-BB9B2D611D5C}" type="datetimeFigureOut">
              <a:rPr lang="ru-RU" smtClean="0"/>
              <a:pPr>
                <a:defRPr/>
              </a:pPr>
              <a:t>19.11.2016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EB4DD74-D69A-4ADB-B7C5-5D6571E0DF6A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079F807-A6A3-4E5F-A107-80F7FE90E34A}" type="datetimeFigureOut">
              <a:rPr lang="ru-RU" smtClean="0"/>
              <a:pPr>
                <a:defRPr/>
              </a:pPr>
              <a:t>19.11.2016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A2CA75E-066D-4F3D-A337-4EF60E4904E3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3B18E79-D324-4399-B4E2-C60EEFADC14B}" type="datetimeFigureOut">
              <a:rPr lang="ru-RU" smtClean="0"/>
              <a:pPr>
                <a:defRPr/>
              </a:pPr>
              <a:t>19.11.2016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A259774-D056-4F6B-A7F7-5EBAE319785C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773CF2A-907E-4F9B-B670-519453536005}" type="datetimeFigureOut">
              <a:rPr lang="ru-RU" smtClean="0"/>
              <a:pPr>
                <a:defRPr/>
              </a:pPr>
              <a:t>19.11.2016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FA86096-7D9B-40C1-8A58-6648DC32A052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2F44374-A8B2-43AF-900A-D8C3D0E94771}" type="datetimeFigureOut">
              <a:rPr lang="ru-RU" smtClean="0"/>
              <a:pPr>
                <a:defRPr/>
              </a:pPr>
              <a:t>19.11.2016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B8DEECC-8EFE-42E3-B9FA-3C0C18DA5C8C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333483B-280E-456A-A26C-22A047CC263F}" type="datetimeFigureOut">
              <a:rPr lang="ru-RU" smtClean="0"/>
              <a:pPr>
                <a:defRPr/>
              </a:pPr>
              <a:t>19.11.2016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C05B42C-1F74-4729-88E3-8878920827CB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903A7D4-EC57-4CF1-A8CD-0E06F2248D7A}" type="datetimeFigureOut">
              <a:rPr lang="ru-RU" smtClean="0"/>
              <a:pPr>
                <a:defRPr/>
              </a:pPr>
              <a:t>19.11.2016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F355E34-5A04-4503-A76D-28247521E300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0FA8634-A22A-4773-A9DF-5AEBDD41888F}" type="datetimeFigureOut">
              <a:rPr lang="ru-RU" smtClean="0"/>
              <a:pPr>
                <a:defRPr/>
              </a:pPr>
              <a:t>19.11.2016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pPr>
              <a:defRPr/>
            </a:pPr>
            <a:fld id="{FC5635C4-2939-4354-9255-EB0781E82D61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>
              <a:defRPr/>
            </a:pPr>
            <a:fld id="{4286090F-8B32-4050-BC08-9DE8857FB2B0}" type="datetimeFigureOut">
              <a:rPr lang="ru-RU" smtClean="0"/>
              <a:pPr>
                <a:defRPr/>
              </a:pPr>
              <a:t>19.11.2016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>
              <a:defRPr/>
            </a:pPr>
            <a:fld id="{93427F7D-2EF1-4D63-BB3F-8F76D2B9E228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3.jpeg"/><Relationship Id="rId7" Type="http://schemas.openxmlformats.org/officeDocument/2006/relationships/image" Target="../media/image8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10" Type="http://schemas.openxmlformats.org/officeDocument/2006/relationships/image" Target="../media/image5.jpeg"/><Relationship Id="rId4" Type="http://schemas.openxmlformats.org/officeDocument/2006/relationships/image" Target="../media/image4.jpeg"/><Relationship Id="rId9" Type="http://schemas.openxmlformats.org/officeDocument/2006/relationships/image" Target="../media/image10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Текст 4"/>
          <p:cNvSpPr>
            <a:spLocks noGrp="1"/>
          </p:cNvSpPr>
          <p:nvPr>
            <p:ph type="body" idx="1"/>
          </p:nvPr>
        </p:nvSpPr>
        <p:spPr>
          <a:xfrm>
            <a:off x="0" y="5661248"/>
            <a:ext cx="9143999" cy="1080120"/>
          </a:xfrm>
        </p:spPr>
        <p:txBody>
          <a:bodyPr>
            <a:normAutofit/>
          </a:bodyPr>
          <a:lstStyle/>
          <a:p>
            <a:pPr algn="ctr">
              <a:defRPr/>
            </a:pPr>
            <a:r>
              <a:rPr lang="ru-RU" sz="2000" b="1" dirty="0" smtClean="0">
                <a:latin typeface="+mj-lt"/>
              </a:rPr>
              <a:t>Воспитатели:</a:t>
            </a:r>
            <a:r>
              <a:rPr lang="ru-RU" sz="2000" b="1" dirty="0" smtClean="0">
                <a:latin typeface="+mj-lt"/>
              </a:rPr>
              <a:t/>
            </a:r>
            <a:br>
              <a:rPr lang="ru-RU" sz="2000" b="1" dirty="0" smtClean="0">
                <a:latin typeface="+mj-lt"/>
              </a:rPr>
            </a:br>
            <a:r>
              <a:rPr lang="ru-RU" sz="2000" b="1" dirty="0" smtClean="0">
                <a:latin typeface="+mj-lt"/>
              </a:rPr>
              <a:t>Теплякова М.В</a:t>
            </a:r>
            <a:br>
              <a:rPr lang="ru-RU" sz="2000" b="1" dirty="0" smtClean="0">
                <a:latin typeface="+mj-lt"/>
              </a:rPr>
            </a:br>
            <a:r>
              <a:rPr lang="ru-RU" sz="2000" b="1" dirty="0" smtClean="0">
                <a:latin typeface="+mj-lt"/>
              </a:rPr>
              <a:t>Скобина Е.Н.</a:t>
            </a:r>
            <a:endParaRPr lang="ru-RU" sz="2000" b="1" dirty="0" smtClean="0">
              <a:latin typeface="+mj-lt"/>
            </a:endParaRPr>
          </a:p>
        </p:txBody>
      </p:sp>
      <p:sp>
        <p:nvSpPr>
          <p:cNvPr id="11" name="Заголовок 10"/>
          <p:cNvSpPr>
            <a:spLocks noGrp="1"/>
          </p:cNvSpPr>
          <p:nvPr>
            <p:ph type="title"/>
          </p:nvPr>
        </p:nvSpPr>
        <p:spPr>
          <a:xfrm>
            <a:off x="0" y="2348880"/>
            <a:ext cx="9144000" cy="2664296"/>
          </a:xfrm>
        </p:spPr>
        <p:txBody>
          <a:bodyPr/>
          <a:lstStyle/>
          <a:p>
            <a:pPr algn="ctr">
              <a:defRPr/>
            </a:pPr>
            <a:r>
              <a:rPr lang="ru-RU" sz="2400" dirty="0" smtClean="0">
                <a:solidFill>
                  <a:schemeClr val="tx1"/>
                </a:solidFill>
              </a:rPr>
              <a:t>Частное дошкольное образовательное учреждение</a:t>
            </a:r>
            <a:br>
              <a:rPr lang="ru-RU" sz="2400" dirty="0" smtClean="0">
                <a:solidFill>
                  <a:schemeClr val="tx1"/>
                </a:solidFill>
              </a:rPr>
            </a:br>
            <a:r>
              <a:rPr lang="ru-RU" sz="2400" dirty="0" smtClean="0">
                <a:solidFill>
                  <a:schemeClr val="tx1"/>
                </a:solidFill>
              </a:rPr>
              <a:t> «Детский сад № 197  открытого акционерного </a:t>
            </a:r>
            <a:r>
              <a:rPr lang="ru-RU" sz="2400" dirty="0" smtClean="0">
                <a:solidFill>
                  <a:schemeClr val="tx1"/>
                </a:solidFill>
              </a:rPr>
              <a:t>общества</a:t>
            </a:r>
            <a:br>
              <a:rPr lang="ru-RU" sz="2400" dirty="0" smtClean="0">
                <a:solidFill>
                  <a:schemeClr val="tx1"/>
                </a:solidFill>
              </a:rPr>
            </a:br>
            <a:r>
              <a:rPr lang="ru-RU" sz="2400" dirty="0" smtClean="0">
                <a:solidFill>
                  <a:schemeClr val="tx1"/>
                </a:solidFill>
              </a:rPr>
              <a:t> </a:t>
            </a:r>
            <a:r>
              <a:rPr lang="ru-RU" sz="2400" dirty="0" smtClean="0">
                <a:solidFill>
                  <a:schemeClr val="tx1"/>
                </a:solidFill>
              </a:rPr>
              <a:t>«Российские железные дроги</a:t>
            </a:r>
            <a:r>
              <a:rPr lang="ru-RU" sz="2400" dirty="0" smtClean="0">
                <a:solidFill>
                  <a:schemeClr val="tx1"/>
                </a:solidFill>
              </a:rPr>
              <a:t>»</a:t>
            </a:r>
            <a:r>
              <a:rPr lang="ru-RU" sz="2000" dirty="0" smtClean="0">
                <a:solidFill>
                  <a:schemeClr val="tx1"/>
                </a:solidFill>
              </a:rPr>
              <a:t/>
            </a:r>
            <a:br>
              <a:rPr lang="ru-RU" sz="2000" dirty="0" smtClean="0">
                <a:solidFill>
                  <a:schemeClr val="tx1"/>
                </a:solidFill>
              </a:rPr>
            </a:br>
            <a:r>
              <a:rPr lang="ru-RU" sz="2000" dirty="0" smtClean="0">
                <a:solidFill>
                  <a:schemeClr val="tx1"/>
                </a:solidFill>
              </a:rPr>
              <a:t/>
            </a:r>
            <a:br>
              <a:rPr lang="ru-RU" sz="2000" dirty="0" smtClean="0">
                <a:solidFill>
                  <a:schemeClr val="tx1"/>
                </a:solidFill>
              </a:rPr>
            </a:br>
            <a:r>
              <a:rPr lang="ru-RU" sz="4400" dirty="0" smtClean="0">
                <a:solidFill>
                  <a:schemeClr val="tx1"/>
                </a:solidFill>
              </a:rPr>
              <a:t>«</a:t>
            </a:r>
            <a:r>
              <a:rPr lang="ru-RU" sz="4400" dirty="0" smtClean="0">
                <a:solidFill>
                  <a:schemeClr val="tx1"/>
                </a:solidFill>
              </a:rPr>
              <a:t>Какие народы живут в России?»</a:t>
            </a:r>
            <a:r>
              <a:rPr lang="ru-RU" sz="3600" dirty="0" smtClean="0">
                <a:solidFill>
                  <a:schemeClr val="tx1"/>
                </a:solidFill>
              </a:rPr>
              <a:t/>
            </a:r>
            <a:br>
              <a:rPr lang="ru-RU" sz="3600" dirty="0" smtClean="0">
                <a:solidFill>
                  <a:schemeClr val="tx1"/>
                </a:solidFill>
              </a:rPr>
            </a:br>
            <a:r>
              <a:rPr lang="ru-RU" sz="2400" i="1" dirty="0" smtClean="0">
                <a:solidFill>
                  <a:schemeClr val="tx1"/>
                </a:solidFill>
              </a:rPr>
              <a:t>(для детей 5-7лет</a:t>
            </a:r>
            <a:r>
              <a:rPr lang="ru-RU" sz="2400" i="1" dirty="0" smtClean="0">
                <a:solidFill>
                  <a:schemeClr val="tx1"/>
                </a:solidFill>
              </a:rPr>
              <a:t>)</a:t>
            </a:r>
            <a:br>
              <a:rPr lang="ru-RU" sz="2400" i="1" dirty="0" smtClean="0">
                <a:solidFill>
                  <a:schemeClr val="tx1"/>
                </a:solidFill>
              </a:rPr>
            </a:br>
            <a:r>
              <a:rPr lang="ru-RU" sz="3600" b="0" dirty="0" smtClean="0">
                <a:solidFill>
                  <a:schemeClr val="tx1"/>
                </a:solidFill>
              </a:rPr>
              <a:t/>
            </a:r>
            <a:br>
              <a:rPr lang="ru-RU" sz="3600" b="0" dirty="0" smtClean="0">
                <a:solidFill>
                  <a:schemeClr val="tx1"/>
                </a:solidFill>
              </a:rPr>
            </a:br>
            <a:r>
              <a:rPr lang="ru-RU" sz="2000" dirty="0" smtClean="0"/>
              <a:t/>
            </a:r>
            <a:br>
              <a:rPr lang="ru-RU" sz="2000" dirty="0" smtClean="0"/>
            </a:br>
            <a:endParaRPr lang="ru-RU" sz="2000" b="0" i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724648"/>
          </a:xfrm>
          <a:ln>
            <a:miter lim="800000"/>
            <a:headEnd/>
            <a:tailEnd/>
          </a:ln>
        </p:spPr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</a:rPr>
              <a:t>Чеченский народ</a:t>
            </a:r>
            <a:endParaRPr lang="ru-RU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4" name="Содержимое 3" descr="5.jpg"/>
          <p:cNvPicPr>
            <a:picLocks noChangeAspect="1"/>
          </p:cNvPicPr>
          <p:nvPr/>
        </p:nvPicPr>
        <p:blipFill>
          <a:blip r:embed="rId2" cstate="print"/>
          <a:srcRect b="4700"/>
          <a:stretch>
            <a:fillRect/>
          </a:stretch>
        </p:blipFill>
        <p:spPr>
          <a:xfrm>
            <a:off x="2915816" y="1458172"/>
            <a:ext cx="3528392" cy="513918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724648"/>
          </a:xfrm>
          <a:ln>
            <a:miter lim="800000"/>
            <a:headEnd/>
            <a:tailEnd/>
          </a:ln>
        </p:spPr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</a:rPr>
              <a:t>Бурятский народ</a:t>
            </a:r>
            <a:endParaRPr lang="ru-RU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12291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800" y="1340768"/>
            <a:ext cx="3626148" cy="54452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653210"/>
          </a:xfrm>
          <a:ln>
            <a:miter lim="800000"/>
            <a:headEnd/>
            <a:tailEnd/>
          </a:ln>
        </p:spPr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</a:rPr>
              <a:t>Чукотский народ</a:t>
            </a:r>
            <a:endParaRPr lang="ru-RU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13315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3326" y="1340768"/>
            <a:ext cx="3842890" cy="54068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Выноска-облако 6"/>
          <p:cNvSpPr/>
          <p:nvPr/>
        </p:nvSpPr>
        <p:spPr>
          <a:xfrm>
            <a:off x="0" y="836712"/>
            <a:ext cx="6876256" cy="3521006"/>
          </a:xfrm>
          <a:prstGeom prst="cloudCallout">
            <a:avLst>
              <a:gd name="adj1" fmla="val 51679"/>
              <a:gd name="adj2" fmla="val 49966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Что связывает друг с другом все народы России?                                                                                                                  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pic>
        <p:nvPicPr>
          <p:cNvPr id="5" name="Picture 2" descr="https://pp.vk.me/c630818/v630818483/39407/WkKAQxw9oAE.jpg"/>
          <p:cNvPicPr>
            <a:picLocks noChangeAspect="1" noChangeArrowheads="1"/>
          </p:cNvPicPr>
          <p:nvPr/>
        </p:nvPicPr>
        <p:blipFill>
          <a:blip r:embed="rId2" cstate="print"/>
          <a:srcRect b="5995"/>
          <a:stretch>
            <a:fillRect/>
          </a:stretch>
        </p:blipFill>
        <p:spPr bwMode="auto">
          <a:xfrm>
            <a:off x="7246325" y="4077072"/>
            <a:ext cx="1897675" cy="278092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5796746"/>
          </a:xfrm>
          <a:ln>
            <a:miter lim="800000"/>
            <a:headEnd/>
            <a:tailEnd/>
          </a:ln>
        </p:spPr>
        <p:txBody>
          <a:bodyPr>
            <a:normAutofit/>
          </a:bodyPr>
          <a:lstStyle/>
          <a:p>
            <a:pPr algn="ctr" eaLnBrk="1" hangingPunct="1">
              <a:defRPr/>
            </a:pPr>
            <a:r>
              <a:rPr lang="ru-RU" sz="3600" b="1" i="1" dirty="0" smtClean="0"/>
              <a:t/>
            </a:r>
            <a:br>
              <a:rPr lang="ru-RU" sz="3600" b="1" i="1" dirty="0" smtClean="0"/>
            </a:br>
            <a:r>
              <a:rPr lang="ru-RU" sz="3600" b="1" i="1" dirty="0" smtClean="0"/>
              <a:t/>
            </a:r>
            <a:br>
              <a:rPr lang="ru-RU" sz="3600" b="1" i="1" dirty="0" smtClean="0"/>
            </a:br>
            <a:r>
              <a:rPr lang="ru-RU" sz="3600" b="1" i="1" dirty="0" smtClean="0"/>
              <a:t/>
            </a:r>
            <a:br>
              <a:rPr lang="ru-RU" sz="3600" b="1" i="1" dirty="0" smtClean="0"/>
            </a:br>
            <a:r>
              <a:rPr lang="ru-RU" sz="3600" b="1" i="1" dirty="0" smtClean="0"/>
              <a:t/>
            </a:r>
            <a:br>
              <a:rPr lang="ru-RU" sz="3600" b="1" i="1" dirty="0" smtClean="0"/>
            </a:br>
            <a:r>
              <a:rPr lang="ru-RU" sz="3600" b="1" i="1" dirty="0" smtClean="0"/>
              <a:t/>
            </a:r>
            <a:br>
              <a:rPr lang="ru-RU" sz="3600" b="1" i="1" dirty="0" smtClean="0"/>
            </a:br>
            <a:r>
              <a:rPr lang="ru-RU" sz="3600" b="1" i="1" dirty="0" smtClean="0"/>
              <a:t/>
            </a:r>
            <a:br>
              <a:rPr lang="ru-RU" sz="3600" b="1" i="1" dirty="0" smtClean="0"/>
            </a:br>
            <a:r>
              <a:rPr lang="ru-RU" sz="3600" b="1" i="1" dirty="0" smtClean="0"/>
              <a:t/>
            </a:r>
            <a:br>
              <a:rPr lang="ru-RU" sz="3600" b="1" i="1" dirty="0" smtClean="0"/>
            </a:br>
            <a:r>
              <a:rPr lang="ru-RU" b="1" i="1" dirty="0" smtClean="0"/>
              <a:t/>
            </a:r>
            <a:br>
              <a:rPr lang="ru-RU" b="1" i="1" dirty="0" smtClean="0"/>
            </a:br>
            <a:endParaRPr lang="ru-RU" b="1" dirty="0"/>
          </a:p>
        </p:txBody>
      </p:sp>
      <p:pic>
        <p:nvPicPr>
          <p:cNvPr id="4" name="Picture 2" descr="https://pp.vk.me/c630818/v630818483/39407/WkKAQxw9oAE.jpg"/>
          <p:cNvPicPr>
            <a:picLocks noChangeAspect="1" noChangeArrowheads="1"/>
          </p:cNvPicPr>
          <p:nvPr/>
        </p:nvPicPr>
        <p:blipFill>
          <a:blip r:embed="rId2" cstate="print"/>
          <a:srcRect b="5995"/>
          <a:stretch>
            <a:fillRect/>
          </a:stretch>
        </p:blipFill>
        <p:spPr bwMode="auto">
          <a:xfrm flipH="1">
            <a:off x="72007" y="3717032"/>
            <a:ext cx="2077188" cy="3068960"/>
          </a:xfrm>
          <a:prstGeom prst="rect">
            <a:avLst/>
          </a:prstGeom>
          <a:noFill/>
        </p:spPr>
      </p:pic>
      <p:sp>
        <p:nvSpPr>
          <p:cNvPr id="5" name="Выноска-облако 4"/>
          <p:cNvSpPr/>
          <p:nvPr/>
        </p:nvSpPr>
        <p:spPr>
          <a:xfrm>
            <a:off x="1187624" y="548680"/>
            <a:ext cx="7344816" cy="3528392"/>
          </a:xfrm>
          <a:prstGeom prst="cloudCallout">
            <a:avLst>
              <a:gd name="adj1" fmla="val -34459"/>
              <a:gd name="adj2" fmla="val 63996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Всех их связывает в единую семью общая Родина, взаимное уважение и дружба.</a:t>
            </a:r>
            <a:endParaRPr lang="ru-RU" sz="3600" b="1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Содержимое 5" descr="карта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l="2940" t="2607" r="2035"/>
          <a:stretch>
            <a:fillRect/>
          </a:stretch>
        </p:blipFill>
        <p:spPr>
          <a:xfrm>
            <a:off x="234858" y="764704"/>
            <a:ext cx="8837134" cy="4996666"/>
          </a:xfrm>
        </p:spPr>
      </p:pic>
      <p:pic>
        <p:nvPicPr>
          <p:cNvPr id="7" name="Содержимое 6" descr="1 (1).jpg"/>
          <p:cNvPicPr>
            <a:picLocks noChangeAspect="1"/>
          </p:cNvPicPr>
          <p:nvPr/>
        </p:nvPicPr>
        <p:blipFill>
          <a:blip r:embed="rId3" cstate="print"/>
          <a:srcRect b="4917"/>
          <a:stretch>
            <a:fillRect/>
          </a:stretch>
        </p:blipFill>
        <p:spPr>
          <a:xfrm>
            <a:off x="0" y="5444780"/>
            <a:ext cx="1043608" cy="1413219"/>
          </a:xfrm>
          <a:prstGeom prst="rect">
            <a:avLst/>
          </a:prstGeom>
        </p:spPr>
      </p:pic>
      <p:pic>
        <p:nvPicPr>
          <p:cNvPr id="9" name="Содержимое 8" descr="9.jpg"/>
          <p:cNvPicPr>
            <a:picLocks noChangeAspect="1"/>
          </p:cNvPicPr>
          <p:nvPr/>
        </p:nvPicPr>
        <p:blipFill>
          <a:blip r:embed="rId4" cstate="print"/>
          <a:srcRect b="5237"/>
          <a:stretch>
            <a:fillRect/>
          </a:stretch>
        </p:blipFill>
        <p:spPr>
          <a:xfrm>
            <a:off x="1143900" y="5445224"/>
            <a:ext cx="979828" cy="1412776"/>
          </a:xfrm>
          <a:prstGeom prst="rect">
            <a:avLst/>
          </a:prstGeom>
        </p:spPr>
      </p:pic>
      <p:pic>
        <p:nvPicPr>
          <p:cNvPr id="10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3533" y="5445224"/>
            <a:ext cx="1016339" cy="14127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7" y="5475008"/>
            <a:ext cx="864097" cy="13829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Содержимое 3" descr="5.jpg"/>
          <p:cNvPicPr>
            <a:picLocks noChangeAspect="1"/>
          </p:cNvPicPr>
          <p:nvPr/>
        </p:nvPicPr>
        <p:blipFill>
          <a:blip r:embed="rId7" cstate="print"/>
          <a:srcRect b="4700"/>
          <a:stretch>
            <a:fillRect/>
          </a:stretch>
        </p:blipFill>
        <p:spPr>
          <a:xfrm>
            <a:off x="4571999" y="5445224"/>
            <a:ext cx="969965" cy="1412776"/>
          </a:xfrm>
          <a:prstGeom prst="rect">
            <a:avLst/>
          </a:prstGeom>
        </p:spPr>
      </p:pic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95364" y="5409101"/>
            <a:ext cx="964868" cy="14488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247" y="5445224"/>
            <a:ext cx="1004125" cy="14127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Содержимое 3" descr="украин.jpg"/>
          <p:cNvPicPr>
            <a:picLocks noChangeAspect="1"/>
          </p:cNvPicPr>
          <p:nvPr/>
        </p:nvPicPr>
        <p:blipFill>
          <a:blip r:embed="rId10" cstate="print"/>
          <a:srcRect b="4852"/>
          <a:stretch>
            <a:fillRect/>
          </a:stretch>
        </p:blipFill>
        <p:spPr>
          <a:xfrm>
            <a:off x="8172400" y="5460331"/>
            <a:ext cx="971600" cy="139766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ыноска-облако 1"/>
          <p:cNvSpPr/>
          <p:nvPr/>
        </p:nvSpPr>
        <p:spPr>
          <a:xfrm>
            <a:off x="141704" y="908720"/>
            <a:ext cx="6446520" cy="4234222"/>
          </a:xfrm>
          <a:prstGeom prst="cloudCallout">
            <a:avLst>
              <a:gd name="adj1" fmla="val 53611"/>
              <a:gd name="adj2" fmla="val 40016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Ребята!                                                                                                                          </a:t>
            </a:r>
            <a:r>
              <a:rPr lang="ru-RU" sz="36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В какой стране мы живём?</a:t>
            </a:r>
            <a:endParaRPr lang="ru-RU" sz="3600" b="1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pic>
        <p:nvPicPr>
          <p:cNvPr id="3" name="Picture 2" descr="https://pp.vk.me/c630818/v630818483/39407/WkKAQxw9oAE.jpg"/>
          <p:cNvPicPr>
            <a:picLocks noChangeAspect="1" noChangeArrowheads="1"/>
          </p:cNvPicPr>
          <p:nvPr/>
        </p:nvPicPr>
        <p:blipFill>
          <a:blip r:embed="rId2" cstate="print"/>
          <a:srcRect b="5995"/>
          <a:stretch>
            <a:fillRect/>
          </a:stretch>
        </p:blipFill>
        <p:spPr bwMode="auto">
          <a:xfrm>
            <a:off x="7055768" y="3933056"/>
            <a:ext cx="2088232" cy="292494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Выноска-облако 3"/>
          <p:cNvSpPr/>
          <p:nvPr/>
        </p:nvSpPr>
        <p:spPr>
          <a:xfrm>
            <a:off x="357728" y="1196752"/>
            <a:ext cx="6230496" cy="4018198"/>
          </a:xfrm>
          <a:prstGeom prst="cloudCallout">
            <a:avLst>
              <a:gd name="adj1" fmla="val 54779"/>
              <a:gd name="adj2" fmla="val 37145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Какие </a:t>
            </a:r>
            <a:r>
              <a:rPr lang="ru-RU" sz="360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народы населяют нашу </a:t>
            </a:r>
            <a:r>
              <a:rPr lang="ru-RU" sz="36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страну? </a:t>
            </a:r>
            <a:endParaRPr lang="ru-RU" sz="3600" b="1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pic>
        <p:nvPicPr>
          <p:cNvPr id="5" name="Picture 2" descr="https://pp.vk.me/c630818/v630818483/39407/WkKAQxw9oAE.jpg"/>
          <p:cNvPicPr>
            <a:picLocks noChangeAspect="1" noChangeArrowheads="1"/>
          </p:cNvPicPr>
          <p:nvPr/>
        </p:nvPicPr>
        <p:blipFill>
          <a:blip r:embed="rId2" cstate="print"/>
          <a:srcRect b="5995"/>
          <a:stretch>
            <a:fillRect/>
          </a:stretch>
        </p:blipFill>
        <p:spPr bwMode="auto">
          <a:xfrm>
            <a:off x="7055768" y="3933056"/>
            <a:ext cx="2088232" cy="292494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Выноска-облако 3"/>
          <p:cNvSpPr/>
          <p:nvPr/>
        </p:nvSpPr>
        <p:spPr>
          <a:xfrm>
            <a:off x="683568" y="548680"/>
            <a:ext cx="8064896" cy="4104456"/>
          </a:xfrm>
          <a:prstGeom prst="cloudCallout">
            <a:avLst>
              <a:gd name="adj1" fmla="val -32199"/>
              <a:gd name="adj2" fmla="val 50319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Рассмотрите </a:t>
            </a:r>
            <a:r>
              <a:rPr lang="ru-RU" sz="360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представителей некоторых народов России. </a:t>
            </a:r>
            <a:endParaRPr lang="ru-RU" sz="3600" b="1" dirty="0" smtClean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Сравните </a:t>
            </a:r>
            <a:r>
              <a:rPr lang="ru-RU" sz="360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их лица и костюмы.                                                                                                                      </a:t>
            </a:r>
          </a:p>
        </p:txBody>
      </p:sp>
      <p:pic>
        <p:nvPicPr>
          <p:cNvPr id="5" name="Picture 2" descr="https://pp.vk.me/c630818/v630818483/39407/WkKAQxw9oAE.jpg"/>
          <p:cNvPicPr>
            <a:picLocks noChangeAspect="1" noChangeArrowheads="1"/>
          </p:cNvPicPr>
          <p:nvPr/>
        </p:nvPicPr>
        <p:blipFill>
          <a:blip r:embed="rId2" cstate="print"/>
          <a:srcRect b="5995"/>
          <a:stretch>
            <a:fillRect/>
          </a:stretch>
        </p:blipFill>
        <p:spPr bwMode="auto">
          <a:xfrm flipH="1">
            <a:off x="72008" y="4005064"/>
            <a:ext cx="1882237" cy="278092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653210"/>
          </a:xfrm>
          <a:ln>
            <a:miter lim="800000"/>
            <a:headEnd/>
            <a:tailEnd/>
          </a:ln>
        </p:spPr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</a:rPr>
              <a:t>Русский народ</a:t>
            </a:r>
            <a:endParaRPr lang="ru-RU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6" name="Содержимое 6" descr="1 (1).jpg"/>
          <p:cNvPicPr>
            <a:picLocks noChangeAspect="1"/>
          </p:cNvPicPr>
          <p:nvPr/>
        </p:nvPicPr>
        <p:blipFill>
          <a:blip r:embed="rId2" cstate="print"/>
          <a:srcRect b="4917"/>
          <a:stretch>
            <a:fillRect/>
          </a:stretch>
        </p:blipFill>
        <p:spPr>
          <a:xfrm>
            <a:off x="2771800" y="1412776"/>
            <a:ext cx="3722260" cy="504056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724648"/>
          </a:xfrm>
          <a:ln>
            <a:miter lim="800000"/>
            <a:headEnd/>
            <a:tailEnd/>
          </a:ln>
        </p:spPr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</a:rPr>
              <a:t>Татарский народ</a:t>
            </a:r>
            <a:endParaRPr lang="ru-RU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5" name="Содержимое 8" descr="9.jpg"/>
          <p:cNvPicPr>
            <a:picLocks noChangeAspect="1"/>
          </p:cNvPicPr>
          <p:nvPr/>
        </p:nvPicPr>
        <p:blipFill>
          <a:blip r:embed="rId2" cstate="print"/>
          <a:srcRect b="5237"/>
          <a:stretch>
            <a:fillRect/>
          </a:stretch>
        </p:blipFill>
        <p:spPr>
          <a:xfrm>
            <a:off x="2843808" y="1484784"/>
            <a:ext cx="3600400" cy="519127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724648"/>
          </a:xfrm>
          <a:ln>
            <a:miter lim="800000"/>
            <a:headEnd/>
            <a:tailEnd/>
          </a:ln>
        </p:spPr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</a:rPr>
              <a:t>Украинский народ</a:t>
            </a:r>
            <a:endParaRPr lang="ru-RU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5" name="Содержимое 3" descr="украин.jpg"/>
          <p:cNvPicPr>
            <a:picLocks noChangeAspect="1"/>
          </p:cNvPicPr>
          <p:nvPr/>
        </p:nvPicPr>
        <p:blipFill>
          <a:blip r:embed="rId2" cstate="print"/>
          <a:srcRect b="4852"/>
          <a:stretch>
            <a:fillRect/>
          </a:stretch>
        </p:blipFill>
        <p:spPr>
          <a:xfrm>
            <a:off x="2699792" y="1412775"/>
            <a:ext cx="3744416" cy="538643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724648"/>
          </a:xfrm>
          <a:ln>
            <a:miter lim="800000"/>
            <a:headEnd/>
            <a:tailEnd/>
          </a:ln>
        </p:spPr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</a:rPr>
              <a:t>Башкирский народ</a:t>
            </a:r>
            <a:endParaRPr lang="ru-RU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9221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1412776"/>
            <a:ext cx="3865446" cy="53732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653210"/>
          </a:xfrm>
          <a:ln>
            <a:miter lim="800000"/>
            <a:headEnd/>
            <a:tailEnd/>
          </a:ln>
        </p:spPr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</a:rPr>
              <a:t>Чувашский народ</a:t>
            </a:r>
            <a:endParaRPr lang="ru-RU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10243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8" y="1340768"/>
            <a:ext cx="3371254" cy="53957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382</TotalTime>
  <Words>71</Words>
  <Application>Microsoft Office PowerPoint</Application>
  <PresentationFormat>Экран (4:3)</PresentationFormat>
  <Paragraphs>21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Поток</vt:lpstr>
      <vt:lpstr>Частное дошкольное образовательное учреждение  «Детский сад № 197  открытого акционерного общества  «Российские железные дроги»  «Какие народы живут в России?» (для детей 5-7лет)   </vt:lpstr>
      <vt:lpstr>Слайд 2</vt:lpstr>
      <vt:lpstr>Слайд 3</vt:lpstr>
      <vt:lpstr>Слайд 4</vt:lpstr>
      <vt:lpstr>Русский народ</vt:lpstr>
      <vt:lpstr>Татарский народ</vt:lpstr>
      <vt:lpstr>Украинский народ</vt:lpstr>
      <vt:lpstr>Башкирский народ</vt:lpstr>
      <vt:lpstr>Чувашский народ</vt:lpstr>
      <vt:lpstr>Чеченский народ</vt:lpstr>
      <vt:lpstr>Бурятский народ</vt:lpstr>
      <vt:lpstr>Чукотский народ</vt:lpstr>
      <vt:lpstr>Слайд 13</vt:lpstr>
      <vt:lpstr>        </vt:lpstr>
      <vt:lpstr>Слайд 15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Что мы знаем о народах России?</dc:title>
  <dc:creator>Admin</dc:creator>
  <cp:lastModifiedBy>1</cp:lastModifiedBy>
  <cp:revision>45</cp:revision>
  <dcterms:modified xsi:type="dcterms:W3CDTF">2016-11-19T06:42:39Z</dcterms:modified>
</cp:coreProperties>
</file>