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Default Extension="png" ContentType="image/png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72" r:id="rId3"/>
    <p:sldId id="269" r:id="rId4"/>
    <p:sldId id="274" r:id="rId5"/>
    <p:sldId id="275" r:id="rId6"/>
    <p:sldId id="273" r:id="rId7"/>
    <p:sldId id="278" r:id="rId8"/>
    <p:sldId id="276" r:id="rId9"/>
    <p:sldId id="264" r:id="rId10"/>
    <p:sldId id="267" r:id="rId11"/>
    <p:sldId id="268" r:id="rId12"/>
    <p:sldId id="270" r:id="rId13"/>
    <p:sldId id="271" r:id="rId14"/>
    <p:sldId id="277" r:id="rId15"/>
  </p:sldIdLst>
  <p:sldSz cx="9144000" cy="6858000" type="screen4x3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7A0000"/>
    <a:srgbClr val="753805"/>
    <a:srgbClr val="6C0000"/>
  </p:clrMru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 varScale="1">
        <p:scale>
          <a:sx n="69" d="100"/>
          <a:sy n="69" d="100"/>
        </p:scale>
        <p:origin x="-546" y="-108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bg>
      <p:bgPr>
        <a:blipFill dpi="0" rotWithShape="1">
          <a:blip r:embed="rId2" cstate="screen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ru-RU" smtClean="0"/>
              <a:t>Образец подзаголовка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86DDDE-3C24-42F7-AD86-2E92357493A0}" type="datetimeFigureOut">
              <a:rPr lang="ru-RU" smtClean="0"/>
              <a:pPr/>
              <a:t>24.03.2016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6EAE15F-6247-4BFE-8560-255CB9D3AF35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86DDDE-3C24-42F7-AD86-2E92357493A0}" type="datetimeFigureOut">
              <a:rPr lang="ru-RU" smtClean="0"/>
              <a:pPr/>
              <a:t>24.03.2016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6EAE15F-6247-4BFE-8560-255CB9D3AF35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86DDDE-3C24-42F7-AD86-2E92357493A0}" type="datetimeFigureOut">
              <a:rPr lang="ru-RU" smtClean="0"/>
              <a:pPr/>
              <a:t>24.03.2016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6EAE15F-6247-4BFE-8560-255CB9D3AF35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86DDDE-3C24-42F7-AD86-2E92357493A0}" type="datetimeFigureOut">
              <a:rPr lang="ru-RU" smtClean="0"/>
              <a:pPr/>
              <a:t>24.03.2016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6EAE15F-6247-4BFE-8560-255CB9D3AF35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Содержимое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86DDDE-3C24-42F7-AD86-2E92357493A0}" type="datetimeFigureOut">
              <a:rPr lang="ru-RU" smtClean="0"/>
              <a:pPr/>
              <a:t>24.03.2016</a:t>
            </a:fld>
            <a:endParaRPr lang="ru-RU"/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6EAE15F-6247-4BFE-8560-255CB9D3AF35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86DDDE-3C24-42F7-AD86-2E92357493A0}" type="datetimeFigureOut">
              <a:rPr lang="ru-RU" smtClean="0"/>
              <a:pPr/>
              <a:t>24.03.2016</a:t>
            </a:fld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6EAE15F-6247-4BFE-8560-255CB9D3AF35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86DDDE-3C24-42F7-AD86-2E92357493A0}" type="datetimeFigureOut">
              <a:rPr lang="ru-RU" smtClean="0"/>
              <a:pPr/>
              <a:t>24.03.2016</a:t>
            </a:fld>
            <a:endParaRPr lang="ru-RU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6EAE15F-6247-4BFE-8560-255CB9D3AF35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86DDDE-3C24-42F7-AD86-2E92357493A0}" type="datetimeFigureOut">
              <a:rPr lang="ru-RU" smtClean="0"/>
              <a:pPr/>
              <a:t>24.03.2016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6EAE15F-6247-4BFE-8560-255CB9D3AF35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86DDDE-3C24-42F7-AD86-2E92357493A0}" type="datetimeFigureOut">
              <a:rPr lang="ru-RU" smtClean="0"/>
              <a:pPr/>
              <a:t>24.03.2016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6EAE15F-6247-4BFE-8560-255CB9D3AF35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86DDDE-3C24-42F7-AD86-2E92357493A0}" type="datetimeFigureOut">
              <a:rPr lang="ru-RU" smtClean="0"/>
              <a:pPr/>
              <a:t>24.03.2016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6EAE15F-6247-4BFE-8560-255CB9D3AF35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86DDDE-3C24-42F7-AD86-2E92357493A0}" type="datetimeFigureOut">
              <a:rPr lang="ru-RU" smtClean="0"/>
              <a:pPr/>
              <a:t>24.03.2016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6EAE15F-6247-4BFE-8560-255CB9D3AF35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3" cstate="print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786DDDE-3C24-42F7-AD86-2E92357493A0}" type="datetimeFigureOut">
              <a:rPr lang="ru-RU" smtClean="0"/>
              <a:pPr/>
              <a:t>24.03.2016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6EAE15F-6247-4BFE-8560-255CB9D3AF35}" type="slidenum">
              <a:rPr lang="ru-RU" smtClean="0"/>
              <a:pPr/>
              <a:t>‹#›</a:t>
            </a:fld>
            <a:endParaRPr lang="ru-RU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5.jpe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7.jpeg"/><Relationship Id="rId4" Type="http://schemas.openxmlformats.org/officeDocument/2006/relationships/image" Target="../media/image6.jpe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7" Type="http://schemas.openxmlformats.org/officeDocument/2006/relationships/image" Target="../media/image13.jpeg"/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2.jpeg"/><Relationship Id="rId5" Type="http://schemas.openxmlformats.org/officeDocument/2006/relationships/image" Target="../media/image11.jpeg"/><Relationship Id="rId4" Type="http://schemas.openxmlformats.org/officeDocument/2006/relationships/image" Target="../media/image10.jpe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jpeg"/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6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jpeg"/><Relationship Id="rId2" Type="http://schemas.openxmlformats.org/officeDocument/2006/relationships/image" Target="../media/image16.jpe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5.jpe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jpeg"/><Relationship Id="rId2" Type="http://schemas.openxmlformats.org/officeDocument/2006/relationships/image" Target="../media/image18.jpe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21.jpeg"/><Relationship Id="rId4" Type="http://schemas.openxmlformats.org/officeDocument/2006/relationships/image" Target="../media/image20.jpe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jpeg"/><Relationship Id="rId2" Type="http://schemas.openxmlformats.org/officeDocument/2006/relationships/image" Target="../media/image22.jpeg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jpeg"/><Relationship Id="rId2" Type="http://schemas.openxmlformats.org/officeDocument/2006/relationships/image" Target="../media/image24.jpeg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png"/><Relationship Id="rId2" Type="http://schemas.openxmlformats.org/officeDocument/2006/relationships/image" Target="../media/image26.jpeg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jpeg"/><Relationship Id="rId2" Type="http://schemas.openxmlformats.org/officeDocument/2006/relationships/image" Target="../media/image28.jpeg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jpeg"/><Relationship Id="rId2" Type="http://schemas.openxmlformats.org/officeDocument/2006/relationships/image" Target="../media/image30.jpeg"/><Relationship Id="rId1" Type="http://schemas.openxmlformats.org/officeDocument/2006/relationships/slideLayout" Target="../slideLayouts/slideLayout1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png"/><Relationship Id="rId2" Type="http://schemas.openxmlformats.org/officeDocument/2006/relationships/image" Target="../media/image32.jpeg"/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png"/><Relationship Id="rId2" Type="http://schemas.openxmlformats.org/officeDocument/2006/relationships/image" Target="../media/image34.jpe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2.jpeg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5.jpe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 cstate="screen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1547664" y="3284984"/>
            <a:ext cx="5184576" cy="1368152"/>
          </a:xfrm>
        </p:spPr>
        <p:txBody>
          <a:bodyPr>
            <a:noAutofit/>
            <a:scene3d>
              <a:camera prst="orthographicFront"/>
              <a:lightRig rig="soft" dir="tl">
                <a:rot lat="0" lon="0" rev="0"/>
              </a:lightRig>
            </a:scene3d>
            <a:sp3d contourW="25400" prstMaterial="matte">
              <a:bevelT w="25400" h="55880" prst="artDeco"/>
              <a:contourClr>
                <a:schemeClr val="accent2">
                  <a:tint val="20000"/>
                </a:schemeClr>
              </a:contourClr>
            </a:sp3d>
          </a:bodyPr>
          <a:lstStyle/>
          <a:p>
            <a:r>
              <a:rPr lang="ru-RU" sz="4000" b="1" spc="50" dirty="0" smtClean="0">
                <a:ln w="11430"/>
                <a:solidFill>
                  <a:srgbClr val="7A0000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</a:rPr>
              <a:t>А.С. Пушкин </a:t>
            </a:r>
            <a:br>
              <a:rPr lang="ru-RU" sz="4000" b="1" spc="50" dirty="0" smtClean="0">
                <a:ln w="11430"/>
                <a:solidFill>
                  <a:srgbClr val="7A0000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</a:rPr>
            </a:br>
            <a:r>
              <a:rPr lang="ru-RU" sz="4000" b="1" spc="50" dirty="0" smtClean="0">
                <a:ln w="11430"/>
                <a:solidFill>
                  <a:srgbClr val="7A0000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</a:rPr>
              <a:t>в г. Новочеркасске </a:t>
            </a:r>
            <a:endParaRPr lang="ru-RU" sz="4000" b="1" spc="50" dirty="0">
              <a:ln w="11430"/>
              <a:solidFill>
                <a:srgbClr val="7A0000"/>
              </a:soli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1619672" y="3933056"/>
            <a:ext cx="468052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endParaRPr lang="ru-RU" sz="2400" i="1" dirty="0"/>
          </a:p>
        </p:txBody>
      </p:sp>
      <p:pic>
        <p:nvPicPr>
          <p:cNvPr id="7" name="Picture 2" descr="http://4stor.ru/uploads/posts/2012-08/1345805663_1342686680_-3.png"/>
          <p:cNvPicPr>
            <a:picLocks noChangeAspect="1" noChangeArrowheads="1"/>
          </p:cNvPicPr>
          <p:nvPr/>
        </p:nvPicPr>
        <p:blipFill>
          <a:blip r:embed="rId3" cstate="screen">
            <a:duotone>
              <a:prstClr val="black"/>
              <a:srgbClr val="D9C3A5">
                <a:tint val="50000"/>
                <a:satMod val="180000"/>
              </a:srgbClr>
            </a:duotone>
          </a:blip>
          <a:srcRect/>
          <a:stretch>
            <a:fillRect/>
          </a:stretch>
        </p:blipFill>
        <p:spPr bwMode="auto">
          <a:xfrm flipV="1">
            <a:off x="4067944" y="188640"/>
            <a:ext cx="1656184" cy="645912"/>
          </a:xfrm>
          <a:prstGeom prst="rect">
            <a:avLst/>
          </a:prstGeom>
          <a:noFill/>
        </p:spPr>
      </p:pic>
      <p:pic>
        <p:nvPicPr>
          <p:cNvPr id="8" name="Picture 2" descr="http://4stor.ru/uploads/posts/2012-08/1345805663_1342686680_-3.png"/>
          <p:cNvPicPr>
            <a:picLocks noChangeAspect="1" noChangeArrowheads="1"/>
          </p:cNvPicPr>
          <p:nvPr/>
        </p:nvPicPr>
        <p:blipFill>
          <a:blip r:embed="rId3" cstate="screen">
            <a:duotone>
              <a:prstClr val="black"/>
              <a:srgbClr val="D9C3A5">
                <a:tint val="50000"/>
                <a:satMod val="180000"/>
              </a:srgbClr>
            </a:duotone>
          </a:blip>
          <a:srcRect/>
          <a:stretch>
            <a:fillRect/>
          </a:stretch>
        </p:blipFill>
        <p:spPr bwMode="auto">
          <a:xfrm>
            <a:off x="4067944" y="1268760"/>
            <a:ext cx="1656184" cy="645912"/>
          </a:xfrm>
          <a:prstGeom prst="rect">
            <a:avLst/>
          </a:prstGeom>
          <a:noFill/>
        </p:spPr>
      </p:pic>
      <p:sp>
        <p:nvSpPr>
          <p:cNvPr id="6" name="Прямоугольник 5"/>
          <p:cNvSpPr/>
          <p:nvPr/>
        </p:nvSpPr>
        <p:spPr>
          <a:xfrm>
            <a:off x="1115616" y="692696"/>
            <a:ext cx="7632848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ru-RU" sz="1600" b="1" i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Муниципальное бюджетное дошкольное образовательное учреждение</a:t>
            </a:r>
          </a:p>
          <a:p>
            <a:pPr algn="ctr"/>
            <a:r>
              <a:rPr lang="ru-RU" sz="1600" b="1" i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детский сад № 23  </a:t>
            </a:r>
            <a:endParaRPr lang="ru-RU" sz="1600" i="1" dirty="0">
              <a:solidFill>
                <a:srgbClr val="C0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9" name="Прямоугольник 8"/>
          <p:cNvSpPr/>
          <p:nvPr/>
        </p:nvSpPr>
        <p:spPr>
          <a:xfrm>
            <a:off x="3131840" y="5733256"/>
            <a:ext cx="2376264" cy="9233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ru-RU" b="1" i="1" dirty="0" smtClean="0">
                <a:latin typeface="Times New Roman" pitchFamily="18" charset="0"/>
                <a:cs typeface="Times New Roman" pitchFamily="18" charset="0"/>
              </a:rPr>
              <a:t>Представил:</a:t>
            </a:r>
          </a:p>
          <a:p>
            <a:pPr algn="ctr"/>
            <a:r>
              <a:rPr lang="ru-RU" b="1" i="1" dirty="0" smtClean="0">
                <a:latin typeface="Times New Roman" pitchFamily="18" charset="0"/>
                <a:cs typeface="Times New Roman" pitchFamily="18" charset="0"/>
              </a:rPr>
              <a:t>воспитатель </a:t>
            </a:r>
            <a:r>
              <a:rPr lang="ru-RU" b="1" i="1" dirty="0" err="1" smtClean="0">
                <a:latin typeface="Times New Roman" pitchFamily="18" charset="0"/>
                <a:cs typeface="Times New Roman" pitchFamily="18" charset="0"/>
              </a:rPr>
              <a:t>Бочалова</a:t>
            </a:r>
            <a:r>
              <a:rPr lang="ru-RU" b="1" i="1" dirty="0" smtClean="0">
                <a:latin typeface="Times New Roman" pitchFamily="18" charset="0"/>
                <a:cs typeface="Times New Roman" pitchFamily="18" charset="0"/>
              </a:rPr>
              <a:t> Е.В.</a:t>
            </a:r>
            <a:endParaRPr lang="ru-RU" i="1" dirty="0"/>
          </a:p>
        </p:txBody>
      </p:sp>
      <p:pic>
        <p:nvPicPr>
          <p:cNvPr id="9218" name="Picture 2" descr="https://im2-tub-ru.yandex.net/i?id=3aa57240d8a8fff0493157a545efd093&amp;n=33&amp;h=190&amp;w=116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1763688" y="1268760"/>
            <a:ext cx="1104900" cy="1809751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 cstate="screen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1187624" y="620688"/>
            <a:ext cx="7056784" cy="648072"/>
          </a:xfrm>
        </p:spPr>
        <p:txBody>
          <a:bodyPr>
            <a:noAutofit/>
            <a:scene3d>
              <a:camera prst="orthographicFront"/>
              <a:lightRig rig="soft" dir="tl">
                <a:rot lat="0" lon="0" rev="0"/>
              </a:lightRig>
            </a:scene3d>
            <a:sp3d contourW="25400" prstMaterial="matte">
              <a:bevelT w="25400" h="55880" prst="artDeco"/>
              <a:contourClr>
                <a:schemeClr val="accent2">
                  <a:tint val="20000"/>
                </a:schemeClr>
              </a:contourClr>
            </a:sp3d>
          </a:bodyPr>
          <a:lstStyle/>
          <a:p>
            <a:r>
              <a:rPr lang="ru-RU" sz="4000" b="1" spc="50" dirty="0" smtClean="0">
                <a:ln w="11430"/>
                <a:solidFill>
                  <a:srgbClr val="7A0000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</a:rPr>
              <a:t>Город Новочеркасск </a:t>
            </a:r>
            <a:endParaRPr lang="ru-RU" sz="4000" b="1" spc="50" dirty="0">
              <a:ln w="11430"/>
              <a:solidFill>
                <a:srgbClr val="7A0000"/>
              </a:soli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1619672" y="3933056"/>
            <a:ext cx="468052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endParaRPr lang="ru-RU" sz="2400" i="1" dirty="0"/>
          </a:p>
        </p:txBody>
      </p:sp>
      <p:pic>
        <p:nvPicPr>
          <p:cNvPr id="7" name="Picture 2" descr="http://4stor.ru/uploads/posts/2012-08/1345805663_1342686680_-3.png"/>
          <p:cNvPicPr>
            <a:picLocks noChangeAspect="1" noChangeArrowheads="1"/>
          </p:cNvPicPr>
          <p:nvPr/>
        </p:nvPicPr>
        <p:blipFill>
          <a:blip r:embed="rId3" cstate="screen">
            <a:duotone>
              <a:prstClr val="black"/>
              <a:srgbClr val="D9C3A5">
                <a:tint val="50000"/>
                <a:satMod val="180000"/>
              </a:srgbClr>
            </a:duotone>
          </a:blip>
          <a:srcRect/>
          <a:stretch>
            <a:fillRect/>
          </a:stretch>
        </p:blipFill>
        <p:spPr bwMode="auto">
          <a:xfrm flipV="1">
            <a:off x="4067944" y="188640"/>
            <a:ext cx="1656184" cy="645912"/>
          </a:xfrm>
          <a:prstGeom prst="rect">
            <a:avLst/>
          </a:prstGeom>
          <a:noFill/>
        </p:spPr>
      </p:pic>
      <p:pic>
        <p:nvPicPr>
          <p:cNvPr id="8" name="Picture 2" descr="http://4stor.ru/uploads/posts/2012-08/1345805663_1342686680_-3.png"/>
          <p:cNvPicPr>
            <a:picLocks noChangeAspect="1" noChangeArrowheads="1"/>
          </p:cNvPicPr>
          <p:nvPr/>
        </p:nvPicPr>
        <p:blipFill>
          <a:blip r:embed="rId3" cstate="screen">
            <a:duotone>
              <a:prstClr val="black"/>
              <a:srgbClr val="D9C3A5">
                <a:tint val="50000"/>
                <a:satMod val="180000"/>
              </a:srgbClr>
            </a:duotone>
          </a:blip>
          <a:srcRect/>
          <a:stretch>
            <a:fillRect/>
          </a:stretch>
        </p:blipFill>
        <p:spPr bwMode="auto">
          <a:xfrm>
            <a:off x="4067944" y="1268760"/>
            <a:ext cx="1656184" cy="645912"/>
          </a:xfrm>
          <a:prstGeom prst="rect">
            <a:avLst/>
          </a:prstGeom>
          <a:noFill/>
        </p:spPr>
      </p:pic>
      <p:pic>
        <p:nvPicPr>
          <p:cNvPr id="16" name="Рисунок 15" descr="новоч_03.jpg"/>
          <p:cNvPicPr>
            <a:picLocks noChangeAspect="1"/>
          </p:cNvPicPr>
          <p:nvPr/>
        </p:nvPicPr>
        <p:blipFill>
          <a:blip r:embed="rId4" cstate="print"/>
          <a:srcRect l="7087" t="14466" r="3926" b="8853"/>
          <a:stretch>
            <a:fillRect/>
          </a:stretch>
        </p:blipFill>
        <p:spPr>
          <a:xfrm>
            <a:off x="2195736" y="4077072"/>
            <a:ext cx="4150279" cy="2424057"/>
          </a:xfrm>
          <a:prstGeom prst="rect">
            <a:avLst/>
          </a:prstGeom>
        </p:spPr>
      </p:pic>
      <p:pic>
        <p:nvPicPr>
          <p:cNvPr id="17" name="Рисунок 16" descr="новоч_02.jpg"/>
          <p:cNvPicPr>
            <a:picLocks noChangeAspect="1"/>
          </p:cNvPicPr>
          <p:nvPr/>
        </p:nvPicPr>
        <p:blipFill>
          <a:blip r:embed="rId5" cstate="print"/>
          <a:srcRect l="1881" t="11100" r="4073" b="13973"/>
          <a:stretch>
            <a:fillRect/>
          </a:stretch>
        </p:blipFill>
        <p:spPr>
          <a:xfrm>
            <a:off x="1547664" y="1628800"/>
            <a:ext cx="4400489" cy="2376264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Рисунок 4" descr="новоч_08.jpg"/>
          <p:cNvPicPr>
            <a:picLocks noChangeAspect="1"/>
          </p:cNvPicPr>
          <p:nvPr/>
        </p:nvPicPr>
        <p:blipFill>
          <a:blip r:embed="rId2" cstate="print"/>
          <a:srcRect l="1942" t="14286" r="2899" b="5714"/>
          <a:stretch>
            <a:fillRect/>
          </a:stretch>
        </p:blipFill>
        <p:spPr>
          <a:xfrm>
            <a:off x="5220072" y="476672"/>
            <a:ext cx="3528392" cy="2016224"/>
          </a:xfrm>
          <a:prstGeom prst="rect">
            <a:avLst/>
          </a:prstGeom>
        </p:spPr>
      </p:pic>
      <p:pic>
        <p:nvPicPr>
          <p:cNvPr id="8" name="Рисунок 7" descr="новоч_46.jpg"/>
          <p:cNvPicPr>
            <a:picLocks noChangeAspect="1"/>
          </p:cNvPicPr>
          <p:nvPr/>
        </p:nvPicPr>
        <p:blipFill>
          <a:blip r:embed="rId3" cstate="print"/>
          <a:srcRect l="1961" t="8645" b="10673"/>
          <a:stretch>
            <a:fillRect/>
          </a:stretch>
        </p:blipFill>
        <p:spPr>
          <a:xfrm>
            <a:off x="5148064" y="2420888"/>
            <a:ext cx="3600400" cy="2016224"/>
          </a:xfrm>
          <a:prstGeom prst="rect">
            <a:avLst/>
          </a:prstGeom>
        </p:spPr>
      </p:pic>
      <p:sp>
        <p:nvSpPr>
          <p:cNvPr id="11" name="Прямоугольник 10"/>
          <p:cNvSpPr/>
          <p:nvPr/>
        </p:nvSpPr>
        <p:spPr>
          <a:xfrm>
            <a:off x="467544" y="692696"/>
            <a:ext cx="4464496" cy="415498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ru-RU" sz="2400" b="1" dirty="0" smtClean="0">
                <a:solidFill>
                  <a:srgbClr val="6C0000"/>
                </a:solidFill>
              </a:rPr>
              <a:t>А.С. Пушкин </a:t>
            </a:r>
          </a:p>
          <a:p>
            <a:pPr algn="ctr"/>
            <a:r>
              <a:rPr lang="ru-RU" sz="2400" b="1" dirty="0" smtClean="0">
                <a:solidFill>
                  <a:srgbClr val="6C0000"/>
                </a:solidFill>
              </a:rPr>
              <a:t>был на Дону три раза:</a:t>
            </a:r>
          </a:p>
          <a:p>
            <a:pPr algn="ctr">
              <a:buFontTx/>
              <a:buChar char="-"/>
            </a:pPr>
            <a:r>
              <a:rPr lang="ru-RU" sz="2400" b="1" dirty="0" smtClean="0">
                <a:solidFill>
                  <a:schemeClr val="tx1">
                    <a:lumMod val="95000"/>
                    <a:lumOff val="5000"/>
                  </a:schemeClr>
                </a:solidFill>
              </a:rPr>
              <a:t>1 июня 1820 г. </a:t>
            </a:r>
          </a:p>
          <a:p>
            <a:pPr algn="ctr"/>
            <a:r>
              <a:rPr lang="ru-RU" sz="2400" b="1" dirty="0" smtClean="0">
                <a:solidFill>
                  <a:schemeClr val="tx1">
                    <a:lumMod val="95000"/>
                    <a:lumOff val="5000"/>
                  </a:schemeClr>
                </a:solidFill>
              </a:rPr>
              <a:t> (после окончания </a:t>
            </a:r>
          </a:p>
          <a:p>
            <a:pPr algn="ctr"/>
            <a:r>
              <a:rPr lang="ru-RU" sz="2400" b="1" dirty="0" smtClean="0">
                <a:solidFill>
                  <a:schemeClr val="tx1">
                    <a:lumMod val="95000"/>
                    <a:lumOff val="5000"/>
                  </a:schemeClr>
                </a:solidFill>
              </a:rPr>
              <a:t>Царскосельского лицея) </a:t>
            </a:r>
          </a:p>
          <a:p>
            <a:pPr algn="ctr"/>
            <a:r>
              <a:rPr lang="ru-RU" sz="2400" b="1" dirty="0" smtClean="0">
                <a:solidFill>
                  <a:schemeClr val="tx1">
                    <a:lumMod val="95000"/>
                    <a:lumOff val="5000"/>
                  </a:schemeClr>
                </a:solidFill>
              </a:rPr>
              <a:t>проездом в г. </a:t>
            </a:r>
            <a:r>
              <a:rPr lang="ru-RU" sz="2400" b="1" dirty="0" err="1" smtClean="0">
                <a:solidFill>
                  <a:schemeClr val="tx1">
                    <a:lumMod val="95000"/>
                    <a:lumOff val="5000"/>
                  </a:schemeClr>
                </a:solidFill>
              </a:rPr>
              <a:t>Екатеринослав</a:t>
            </a:r>
            <a:r>
              <a:rPr lang="ru-RU" sz="2400" b="1" dirty="0" smtClean="0">
                <a:solidFill>
                  <a:schemeClr val="tx1">
                    <a:lumMod val="95000"/>
                    <a:lumOff val="5000"/>
                  </a:schemeClr>
                </a:solidFill>
              </a:rPr>
              <a:t>,</a:t>
            </a:r>
          </a:p>
          <a:p>
            <a:pPr algn="ctr">
              <a:buFontTx/>
              <a:buChar char="-"/>
            </a:pPr>
            <a:r>
              <a:rPr lang="ru-RU" sz="2400" b="1" dirty="0" smtClean="0">
                <a:solidFill>
                  <a:schemeClr val="tx1">
                    <a:lumMod val="95000"/>
                    <a:lumOff val="5000"/>
                  </a:schemeClr>
                </a:solidFill>
              </a:rPr>
              <a:t> </a:t>
            </a:r>
            <a:r>
              <a:rPr lang="ru-RU" sz="2400" b="1" dirty="0" smtClean="0"/>
              <a:t>май 1829 г.</a:t>
            </a:r>
          </a:p>
          <a:p>
            <a:pPr algn="ctr">
              <a:buFontTx/>
              <a:buChar char="-"/>
            </a:pPr>
            <a:r>
              <a:rPr lang="ru-RU" sz="2400" b="1" dirty="0" smtClean="0"/>
              <a:t> сентябрь 1829 г.</a:t>
            </a:r>
          </a:p>
          <a:p>
            <a:pPr algn="ctr"/>
            <a:r>
              <a:rPr lang="ru-RU" sz="2400" b="1" dirty="0" smtClean="0"/>
              <a:t>по дороге на Кавказ </a:t>
            </a:r>
          </a:p>
          <a:p>
            <a:pPr algn="ctr"/>
            <a:r>
              <a:rPr lang="ru-RU" sz="2400" b="1" dirty="0" smtClean="0"/>
              <a:t>и обратно</a:t>
            </a:r>
          </a:p>
          <a:p>
            <a:pPr>
              <a:buFontTx/>
              <a:buChar char="-"/>
            </a:pPr>
            <a:endParaRPr lang="ru-RU" sz="2400" b="1" dirty="0">
              <a:solidFill>
                <a:schemeClr val="tx1">
                  <a:lumMod val="95000"/>
                  <a:lumOff val="5000"/>
                </a:schemeClr>
              </a:solidFill>
            </a:endParaRPr>
          </a:p>
        </p:txBody>
      </p:sp>
      <p:pic>
        <p:nvPicPr>
          <p:cNvPr id="13" name="Рисунок 12" descr="новоч_26.jpg"/>
          <p:cNvPicPr>
            <a:picLocks noChangeAspect="1"/>
          </p:cNvPicPr>
          <p:nvPr/>
        </p:nvPicPr>
        <p:blipFill>
          <a:blip r:embed="rId4" cstate="print"/>
          <a:srcRect l="12428" t="8054" r="14911"/>
          <a:stretch>
            <a:fillRect/>
          </a:stretch>
        </p:blipFill>
        <p:spPr>
          <a:xfrm>
            <a:off x="1835696" y="4725144"/>
            <a:ext cx="2160240" cy="1860136"/>
          </a:xfrm>
          <a:prstGeom prst="rect">
            <a:avLst/>
          </a:prstGeom>
        </p:spPr>
      </p:pic>
      <p:pic>
        <p:nvPicPr>
          <p:cNvPr id="14" name="Рисунок 13" descr="новоч_07.jpg"/>
          <p:cNvPicPr>
            <a:picLocks noChangeAspect="1"/>
          </p:cNvPicPr>
          <p:nvPr/>
        </p:nvPicPr>
        <p:blipFill>
          <a:blip r:embed="rId5" cstate="print"/>
          <a:srcRect t="11047" r="2386" b="4260"/>
          <a:stretch>
            <a:fillRect/>
          </a:stretch>
        </p:blipFill>
        <p:spPr>
          <a:xfrm>
            <a:off x="5652120" y="4581128"/>
            <a:ext cx="3296714" cy="1944216"/>
          </a:xfrm>
          <a:prstGeom prst="rect">
            <a:avLst/>
          </a:prstGeom>
        </p:spPr>
      </p:pic>
      <p:pic>
        <p:nvPicPr>
          <p:cNvPr id="15" name="Рисунок 14" descr="новоч_04.jpg"/>
          <p:cNvPicPr>
            <a:picLocks noChangeAspect="1"/>
          </p:cNvPicPr>
          <p:nvPr/>
        </p:nvPicPr>
        <p:blipFill>
          <a:blip r:embed="rId6" cstate="print"/>
          <a:srcRect l="32676" t="9336" r="33462" b="15145"/>
          <a:stretch>
            <a:fillRect/>
          </a:stretch>
        </p:blipFill>
        <p:spPr>
          <a:xfrm>
            <a:off x="323528" y="4437112"/>
            <a:ext cx="1429082" cy="2160240"/>
          </a:xfrm>
          <a:prstGeom prst="rect">
            <a:avLst/>
          </a:prstGeom>
        </p:spPr>
      </p:pic>
      <p:pic>
        <p:nvPicPr>
          <p:cNvPr id="9" name="Picture 4" descr="C:\Users\1\Desktop\обществознание\00043.jpg"/>
          <p:cNvPicPr>
            <a:picLocks noChangeAspect="1" noChangeArrowheads="1"/>
          </p:cNvPicPr>
          <p:nvPr/>
        </p:nvPicPr>
        <p:blipFill>
          <a:blip r:embed="rId7" cstate="print"/>
          <a:srcRect t="7016"/>
          <a:stretch>
            <a:fillRect/>
          </a:stretch>
        </p:blipFill>
        <p:spPr bwMode="auto">
          <a:xfrm>
            <a:off x="4139952" y="4581128"/>
            <a:ext cx="1368152" cy="1980573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1" presetClass="entr" presetSubtype="0" fill="hold" nodeType="afterEffect">
                                  <p:stCondLst>
                                    <p:cond delay="30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" dur="10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31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>
                                        <p:cTn id="14" dur="1000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w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000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h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/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90"/>
                                          </p:val>
                                        </p:tav>
                                      </p:tavLst>
                                    </p:anim>
                                    <p:animEffect transition="out" filter="fade">
                                      <p:cBhvr>
                                        <p:cTn id="17" dur="10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999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283968" y="274638"/>
            <a:ext cx="3672408" cy="1143000"/>
          </a:xfrm>
        </p:spPr>
        <p:txBody>
          <a:bodyPr>
            <a:normAutofit/>
          </a:bodyPr>
          <a:lstStyle/>
          <a:p>
            <a:r>
              <a:rPr lang="ru-RU" sz="3200" b="1" i="1" dirty="0" smtClean="0">
                <a:solidFill>
                  <a:srgbClr val="6C0000"/>
                </a:solidFill>
              </a:rPr>
              <a:t>Почтово-ямская станция</a:t>
            </a:r>
            <a:endParaRPr lang="ru-RU" sz="3200" b="1" i="1" dirty="0">
              <a:solidFill>
                <a:srgbClr val="6C0000"/>
              </a:solidFill>
            </a:endParaRPr>
          </a:p>
        </p:txBody>
      </p:sp>
      <p:pic>
        <p:nvPicPr>
          <p:cNvPr id="3" name="Рисунок 2" descr="ataman-10.jpg"/>
          <p:cNvPicPr>
            <a:picLocks noChangeAspect="1"/>
          </p:cNvPicPr>
          <p:nvPr/>
        </p:nvPicPr>
        <p:blipFill>
          <a:blip r:embed="rId2" cstate="print"/>
          <a:srcRect b="30233"/>
          <a:stretch>
            <a:fillRect/>
          </a:stretch>
        </p:blipFill>
        <p:spPr>
          <a:xfrm>
            <a:off x="4067944" y="1628800"/>
            <a:ext cx="4656156" cy="2736304"/>
          </a:xfrm>
          <a:prstGeom prst="rect">
            <a:avLst/>
          </a:prstGeom>
        </p:spPr>
      </p:pic>
      <p:sp>
        <p:nvSpPr>
          <p:cNvPr id="8" name="Прямоугольник 7"/>
          <p:cNvSpPr/>
          <p:nvPr/>
        </p:nvSpPr>
        <p:spPr>
          <a:xfrm>
            <a:off x="971600" y="4581128"/>
            <a:ext cx="7344816" cy="190821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ru-RU" sz="2000" dirty="0" smtClean="0"/>
              <a:t>Дом, в котором останавливался Пушкин. Это здание бывшей почтово-ямской станции, где в разное время останавливались знаменитые личности. Сохранившееся до наших дней, почтовое здание в Новочеркасске гостеприимно принимало отечественных знаменитостей, которые следовали на Кавказ и обратно. </a:t>
            </a:r>
            <a:r>
              <a:rPr lang="ru-RU" dirty="0" smtClean="0"/>
              <a:t/>
            </a:r>
            <a:br>
              <a:rPr lang="ru-RU" dirty="0" smtClean="0"/>
            </a:br>
            <a:endParaRPr lang="ru-RU" dirty="0"/>
          </a:p>
        </p:txBody>
      </p:sp>
      <p:pic>
        <p:nvPicPr>
          <p:cNvPr id="22532" name="Picture 4" descr="http://img-fotki.yandex.ru/get/4800/ninon2410.1d/0_34df5_8d6a8ee0_XL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23528" y="404664"/>
            <a:ext cx="3686269" cy="3816424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Прямоугольник 1"/>
          <p:cNvSpPr/>
          <p:nvPr/>
        </p:nvSpPr>
        <p:spPr>
          <a:xfrm>
            <a:off x="2411760" y="620688"/>
            <a:ext cx="6120680" cy="193899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ru-RU" sz="2000" dirty="0" smtClean="0"/>
              <a:t>Улица Пушкинская - одна из центральных улиц Новочеркасска. Начало улица берет от </a:t>
            </a:r>
            <a:r>
              <a:rPr lang="ru-RU" sz="2000" dirty="0" err="1" smtClean="0"/>
              <a:t>Баклановского</a:t>
            </a:r>
            <a:r>
              <a:rPr lang="ru-RU" sz="2000" dirty="0" smtClean="0"/>
              <a:t> проспекта и спускается к Аксаю. </a:t>
            </a:r>
          </a:p>
          <a:p>
            <a:pPr algn="ctr"/>
            <a:r>
              <a:rPr lang="ru-RU" sz="2000" dirty="0" smtClean="0"/>
              <a:t>Проезжая на Кавказ, Александр Сергеевич Пушкин останавливался в Новочеркасске. Деревянный домик до сих пор сохранился на Атаманской улице. </a:t>
            </a:r>
            <a:endParaRPr lang="ru-RU" sz="2000" dirty="0"/>
          </a:p>
        </p:txBody>
      </p:sp>
      <p:pic>
        <p:nvPicPr>
          <p:cNvPr id="3" name="Рисунок 2" descr="Пушкинская 43.JPG"/>
          <p:cNvPicPr>
            <a:picLocks noChangeAspect="1"/>
          </p:cNvPicPr>
          <p:nvPr/>
        </p:nvPicPr>
        <p:blipFill>
          <a:blip r:embed="rId2" cstate="print"/>
          <a:srcRect l="9197" r="12629"/>
          <a:stretch>
            <a:fillRect/>
          </a:stretch>
        </p:blipFill>
        <p:spPr>
          <a:xfrm>
            <a:off x="827584" y="3212976"/>
            <a:ext cx="2880320" cy="3240360"/>
          </a:xfrm>
          <a:prstGeom prst="rect">
            <a:avLst/>
          </a:prstGeom>
        </p:spPr>
      </p:pic>
      <p:pic>
        <p:nvPicPr>
          <p:cNvPr id="23554" name="Picture 2" descr="http://novocherkassk.net/gallery/data/2009/08/.o.928-IMG_0649.JPG"/>
          <p:cNvPicPr>
            <a:picLocks noChangeAspect="1" noChangeArrowheads="1"/>
          </p:cNvPicPr>
          <p:nvPr/>
        </p:nvPicPr>
        <p:blipFill>
          <a:blip r:embed="rId3" cstate="print"/>
          <a:srcRect r="10294" b="9804"/>
          <a:stretch>
            <a:fillRect/>
          </a:stretch>
        </p:blipFill>
        <p:spPr bwMode="auto">
          <a:xfrm>
            <a:off x="3851920" y="2852936"/>
            <a:ext cx="5015514" cy="3782191"/>
          </a:xfrm>
          <a:prstGeom prst="rect">
            <a:avLst/>
          </a:prstGeom>
          <a:noFill/>
        </p:spPr>
      </p:pic>
      <p:pic>
        <p:nvPicPr>
          <p:cNvPr id="23564" name="Picture 12" descr="https://im2-tub-ru.yandex.net/i?id=3aa57240d8a8fff0493157a545efd093&amp;n=33&amp;h=190&amp;w=116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971600" y="548680"/>
            <a:ext cx="1390089" cy="2276872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Прямоугольник 1"/>
          <p:cNvSpPr/>
          <p:nvPr/>
        </p:nvSpPr>
        <p:spPr>
          <a:xfrm>
            <a:off x="4355976" y="3429000"/>
            <a:ext cx="2448272" cy="286232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ru-RU" b="1" dirty="0" smtClean="0"/>
              <a:t>В наши дни имя А.С. Пушкина носит Центральная городская библиотека Новочеркасска. </a:t>
            </a:r>
          </a:p>
          <a:p>
            <a:pPr algn="ctr"/>
            <a:r>
              <a:rPr lang="ru-RU" b="1" dirty="0" smtClean="0"/>
              <a:t>Под её окнами, выходящими на улицу Комитетскую, установлен его бюст. </a:t>
            </a:r>
            <a:endParaRPr lang="ru-RU" b="1" dirty="0"/>
          </a:p>
        </p:txBody>
      </p:sp>
      <p:pic>
        <p:nvPicPr>
          <p:cNvPr id="1026" name="Picture 2" descr="http://nweek.ru/wp-content/uploads/2013/04/%D0%91%D0%B8%D0%B1%D0%BB%D0%B8%D0%BE%D1%82%D0%B5%D0%BA%D0%B0-%D0%9F%D1%83%D1%88%D0%BA%D0%B8%D0%BD%D0%B0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572000" y="476672"/>
            <a:ext cx="4081174" cy="2713981"/>
          </a:xfrm>
          <a:prstGeom prst="rect">
            <a:avLst/>
          </a:prstGeom>
          <a:noFill/>
        </p:spPr>
      </p:pic>
      <p:pic>
        <p:nvPicPr>
          <p:cNvPr id="1028" name="Picture 4" descr="http://vladmuz.narod.ru/travel_photos/novocherkassk/monuments/pushkin-01-big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683568" y="3789040"/>
            <a:ext cx="3672408" cy="2441903"/>
          </a:xfrm>
          <a:prstGeom prst="rect">
            <a:avLst/>
          </a:prstGeom>
          <a:noFill/>
        </p:spPr>
      </p:pic>
      <p:pic>
        <p:nvPicPr>
          <p:cNvPr id="1030" name="Picture 6" descr="http://s61.radikal.ru/i173/1007/4f/4be95220b5e3.jpg"/>
          <p:cNvPicPr>
            <a:picLocks noChangeAspect="1" noChangeArrowheads="1"/>
          </p:cNvPicPr>
          <p:nvPr/>
        </p:nvPicPr>
        <p:blipFill>
          <a:blip r:embed="rId4" cstate="print"/>
          <a:srcRect l="11137" t="15624" r="18894" b="12262"/>
          <a:stretch>
            <a:fillRect/>
          </a:stretch>
        </p:blipFill>
        <p:spPr bwMode="auto">
          <a:xfrm>
            <a:off x="539552" y="620688"/>
            <a:ext cx="3888432" cy="2681677"/>
          </a:xfrm>
          <a:prstGeom prst="rect">
            <a:avLst/>
          </a:prstGeom>
          <a:noFill/>
        </p:spPr>
      </p:pic>
      <p:pic>
        <p:nvPicPr>
          <p:cNvPr id="8" name="Рисунок 7" descr="pushkin1.jpg"/>
          <p:cNvPicPr>
            <a:picLocks noChangeAspect="1"/>
          </p:cNvPicPr>
          <p:nvPr/>
        </p:nvPicPr>
        <p:blipFill>
          <a:blip r:embed="rId5" cstate="print"/>
          <a:srcRect l="30240" r="29441"/>
          <a:stretch>
            <a:fillRect/>
          </a:stretch>
        </p:blipFill>
        <p:spPr>
          <a:xfrm>
            <a:off x="7020272" y="3429000"/>
            <a:ext cx="1625860" cy="3024336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4" descr="C:\Users\1\Desktop\обществознание\kopiya_boldyrev_i_v_kazachka_v_shube_1875-1876_11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/>
            </a:extLst>
          </a:blip>
          <a:srcRect/>
          <a:stretch>
            <a:fillRect/>
          </a:stretch>
        </p:blipFill>
        <p:spPr bwMode="auto">
          <a:xfrm>
            <a:off x="1331640" y="1988840"/>
            <a:ext cx="2880320" cy="4231350"/>
          </a:xfrm>
          <a:prstGeom prst="rect">
            <a:avLst/>
          </a:prstGeom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</p:pic>
      <p:pic>
        <p:nvPicPr>
          <p:cNvPr id="4" name="Picture 3" descr="C:\Users\1\Desktop\обществознание\4942321.jp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/>
            </a:extLst>
          </a:blip>
          <a:srcRect/>
          <a:stretch>
            <a:fillRect/>
          </a:stretch>
        </p:blipFill>
        <p:spPr bwMode="auto">
          <a:xfrm>
            <a:off x="4788024" y="1988840"/>
            <a:ext cx="2376264" cy="4262188"/>
          </a:xfrm>
          <a:prstGeom prst="rect">
            <a:avLst/>
          </a:prstGeom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</p:pic>
      <p:sp>
        <p:nvSpPr>
          <p:cNvPr id="5" name="Прямоугольник 4"/>
          <p:cNvSpPr/>
          <p:nvPr/>
        </p:nvSpPr>
        <p:spPr>
          <a:xfrm>
            <a:off x="1115616" y="548680"/>
            <a:ext cx="6696744" cy="120032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ru-RU" dirty="0" smtClean="0"/>
              <a:t>Заинтересовавшись оригинальностью казачьей одежды, </a:t>
            </a:r>
          </a:p>
          <a:p>
            <a:pPr algn="ctr"/>
            <a:r>
              <a:rPr lang="ru-RU" dirty="0" smtClean="0"/>
              <a:t>А.С. Пушкин в Новочеркасске купил </a:t>
            </a:r>
            <a:r>
              <a:rPr lang="ru-RU" dirty="0" err="1" smtClean="0"/>
              <a:t>кубелек</a:t>
            </a:r>
            <a:r>
              <a:rPr lang="ru-RU" dirty="0" smtClean="0"/>
              <a:t> </a:t>
            </a:r>
          </a:p>
          <a:p>
            <a:pPr algn="ctr"/>
            <a:r>
              <a:rPr lang="ru-RU" dirty="0" smtClean="0"/>
              <a:t>(женское старинное платье), вышитый колпак и донскую шубу, которую с удовольствием носил.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2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Scale>
                                      <p:cBhvr>
                                        <p:cTn id="7" dur="10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</p:cBhvr>
                                      <p:from x="250000" y="250000"/>
                                      <p:to x="100000" y="100000"/>
                                    </p:animScale>
                                    <p:animMotion origin="layout" path="M -0.46736 0.92887  C -0.37517 0.88508  -0.02552 0.75279  0.0908 0.66613  C  0.20747 0.57948  0.21649 0.50394  0.23177 0.40825  C 0.24705 0.31256  0.22118 0.15964   0.18264 0.09152  C 0.1441 0.02341  0.03802 0.0  0.0 0.0  " pathEditMode="relative" ptsTypes="">
                                      <p:cBhvr>
                                        <p:cTn id="8" dur="10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</p:animMotion>
                                    <p:animEffect transition="in" filter="fade">
                                      <p:cBhvr>
                                        <p:cTn id="9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52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Scale>
                                      <p:cBhvr>
                                        <p:cTn id="13" dur="1000" ac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</p:cBhvr>
                                      <p:from x="100000" y="100000"/>
                                      <p:to x="250000" y="250000"/>
                                    </p:animScale>
                                    <p:animMotion origin="layout" path="M 0.0000 0.0000 C 0.03802 0.0 0.1441 0.02341 0.1826 0.0915 C 0.22118 0.15964 0.24705 0.31256 0.2318 0.4083 C 0.21649 0.50394 0.20747 0.57948 0.0908 0.6661 C -0.02552 0.75279 -0.37517 0.88508 -0.4674 0.9289" pathEditMode="relative" ptsTypes="">
                                      <p:cBhvr>
                                        <p:cTn id="14" dur="1000" ac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</p:animMotion>
                                    <p:animEffect transition="out" filter="fade">
                                      <p:cBhvr>
                                        <p:cTn id="15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999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" fill="hold">
                            <p:stCondLst>
                              <p:cond delay="1000"/>
                            </p:stCondLst>
                            <p:childTnLst>
                              <p:par>
                                <p:cTn id="18" presetID="42" presetClass="entr" presetSubtype="0" fill="hold" nodeType="afterEffect">
                                  <p:stCondLst>
                                    <p:cond delay="20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0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3" fill="hold">
                            <p:stCondLst>
                              <p:cond delay="2200"/>
                            </p:stCondLst>
                            <p:childTnLst>
                              <p:par>
                                <p:cTn id="24" presetID="42" presetClass="exit" presetSubtype="0" fill="hold" nodeType="afterEffect">
                                  <p:stCondLst>
                                    <p:cond delay="20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25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6" dur="1000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" dur="1000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ppt_y+.1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999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Прямоугольник 1"/>
          <p:cNvSpPr/>
          <p:nvPr/>
        </p:nvSpPr>
        <p:spPr>
          <a:xfrm>
            <a:off x="395536" y="1196752"/>
            <a:ext cx="4680520" cy="544764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ru-RU" sz="2800" b="1" i="1" dirty="0" smtClean="0">
                <a:solidFill>
                  <a:srgbClr val="753805"/>
                </a:solidFill>
              </a:rPr>
              <a:t>ДОН</a:t>
            </a:r>
          </a:p>
          <a:p>
            <a:pPr algn="ctr"/>
            <a:r>
              <a:rPr lang="ru-RU" sz="2000" dirty="0" smtClean="0"/>
              <a:t>Блеща средь полей широких.</a:t>
            </a:r>
          </a:p>
          <a:p>
            <a:pPr algn="ctr"/>
            <a:r>
              <a:rPr lang="ru-RU" sz="2000" dirty="0" smtClean="0"/>
              <a:t>Вот он льется!.. Здравствуй, Дон!</a:t>
            </a:r>
          </a:p>
          <a:p>
            <a:pPr algn="ctr"/>
            <a:r>
              <a:rPr lang="ru-RU" sz="2000" dirty="0" smtClean="0"/>
              <a:t>От сынов твоих далеких</a:t>
            </a:r>
          </a:p>
          <a:p>
            <a:pPr algn="ctr"/>
            <a:r>
              <a:rPr lang="ru-RU" sz="2000" dirty="0" smtClean="0"/>
              <a:t>Я привез тебе поклон.</a:t>
            </a:r>
          </a:p>
          <a:p>
            <a:pPr algn="ctr"/>
            <a:r>
              <a:rPr lang="ru-RU" sz="2000" dirty="0" smtClean="0"/>
              <a:t>Как прославленного брата.</a:t>
            </a:r>
          </a:p>
          <a:p>
            <a:pPr algn="ctr"/>
            <a:r>
              <a:rPr lang="ru-RU" sz="2000" dirty="0" smtClean="0"/>
              <a:t>Реки знают тихий Дон.</a:t>
            </a:r>
          </a:p>
          <a:p>
            <a:pPr algn="ctr"/>
            <a:r>
              <a:rPr lang="ru-RU" sz="2000" dirty="0" smtClean="0"/>
              <a:t>От Аракса и Евфрата</a:t>
            </a:r>
          </a:p>
          <a:p>
            <a:pPr algn="ctr"/>
            <a:r>
              <a:rPr lang="ru-RU" sz="2000" dirty="0" smtClean="0"/>
              <a:t>Я привез тебе поклон.</a:t>
            </a:r>
          </a:p>
          <a:p>
            <a:pPr algn="ctr"/>
            <a:r>
              <a:rPr lang="ru-RU" sz="2000" dirty="0" smtClean="0"/>
              <a:t>Отдохнув от злой погони,</a:t>
            </a:r>
          </a:p>
          <a:p>
            <a:pPr algn="ctr"/>
            <a:r>
              <a:rPr lang="ru-RU" sz="2000" dirty="0" smtClean="0"/>
              <a:t>Чуя родину свою.</a:t>
            </a:r>
          </a:p>
          <a:p>
            <a:pPr algn="ctr"/>
            <a:r>
              <a:rPr lang="ru-RU" sz="2000" dirty="0" smtClean="0"/>
              <a:t>Пьют уже донские кони</a:t>
            </a:r>
          </a:p>
          <a:p>
            <a:pPr algn="ctr"/>
            <a:r>
              <a:rPr lang="ru-RU" sz="2000" dirty="0" err="1" smtClean="0"/>
              <a:t>Арпачайскую</a:t>
            </a:r>
            <a:r>
              <a:rPr lang="ru-RU" sz="2000" dirty="0" smtClean="0"/>
              <a:t> струю.</a:t>
            </a:r>
          </a:p>
          <a:p>
            <a:pPr algn="ctr"/>
            <a:r>
              <a:rPr lang="ru-RU" sz="2000" dirty="0" smtClean="0"/>
              <a:t>Приготовь же, Дон заветный,</a:t>
            </a:r>
          </a:p>
          <a:p>
            <a:pPr algn="ctr"/>
            <a:r>
              <a:rPr lang="ru-RU" sz="2000" dirty="0" smtClean="0"/>
              <a:t>Для наездников лихих</a:t>
            </a:r>
          </a:p>
          <a:p>
            <a:pPr algn="ctr"/>
            <a:r>
              <a:rPr lang="ru-RU" sz="2000" dirty="0" smtClean="0"/>
              <a:t>Сок кипучий, искрометный</a:t>
            </a:r>
          </a:p>
          <a:p>
            <a:pPr algn="ctr"/>
            <a:r>
              <a:rPr lang="ru-RU" sz="2000" dirty="0" smtClean="0"/>
              <a:t>Виноградников твоих.</a:t>
            </a:r>
            <a:endParaRPr lang="ru-RU" sz="2000" dirty="0"/>
          </a:p>
        </p:txBody>
      </p:sp>
      <p:sp>
        <p:nvSpPr>
          <p:cNvPr id="3" name="Прямоугольник 2"/>
          <p:cNvSpPr/>
          <p:nvPr/>
        </p:nvSpPr>
        <p:spPr>
          <a:xfrm>
            <a:off x="5292080" y="4077072"/>
            <a:ext cx="2435475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ru-RU" b="1" i="1" dirty="0" smtClean="0">
                <a:solidFill>
                  <a:srgbClr val="7A0000"/>
                </a:solidFill>
              </a:rPr>
              <a:t>13 сентября 1829 года</a:t>
            </a:r>
            <a:endParaRPr lang="ru-RU" b="1" i="1" dirty="0">
              <a:solidFill>
                <a:srgbClr val="7A0000"/>
              </a:solidFill>
            </a:endParaRPr>
          </a:p>
        </p:txBody>
      </p:sp>
      <p:pic>
        <p:nvPicPr>
          <p:cNvPr id="5" name="Рисунок 4" descr="новоч_54.jpg"/>
          <p:cNvPicPr>
            <a:picLocks noChangeAspect="1"/>
          </p:cNvPicPr>
          <p:nvPr/>
        </p:nvPicPr>
        <p:blipFill>
          <a:blip r:embed="rId2" cstate="print"/>
          <a:srcRect l="4327" t="10203" r="3683"/>
          <a:stretch>
            <a:fillRect/>
          </a:stretch>
        </p:blipFill>
        <p:spPr>
          <a:xfrm>
            <a:off x="4860032" y="1412776"/>
            <a:ext cx="3816424" cy="2535045"/>
          </a:xfrm>
          <a:prstGeom prst="rect">
            <a:avLst/>
          </a:prstGeom>
        </p:spPr>
      </p:pic>
      <p:pic>
        <p:nvPicPr>
          <p:cNvPr id="6" name="Рисунок 5" descr="новоч_56.jpg"/>
          <p:cNvPicPr>
            <a:picLocks noChangeAspect="1"/>
          </p:cNvPicPr>
          <p:nvPr/>
        </p:nvPicPr>
        <p:blipFill>
          <a:blip r:embed="rId3" cstate="print"/>
          <a:srcRect l="2113" t="6210" r="2805"/>
          <a:stretch>
            <a:fillRect/>
          </a:stretch>
        </p:blipFill>
        <p:spPr>
          <a:xfrm>
            <a:off x="4860032" y="4005064"/>
            <a:ext cx="3862035" cy="2592288"/>
          </a:xfrm>
          <a:prstGeom prst="rect">
            <a:avLst/>
          </a:prstGeom>
        </p:spPr>
      </p:pic>
      <p:sp>
        <p:nvSpPr>
          <p:cNvPr id="7" name="Прямоугольник 6"/>
          <p:cNvSpPr/>
          <p:nvPr/>
        </p:nvSpPr>
        <p:spPr>
          <a:xfrm>
            <a:off x="755576" y="548680"/>
            <a:ext cx="7704856" cy="5355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lnSpc>
                <a:spcPct val="80000"/>
              </a:lnSpc>
            </a:pPr>
            <a:r>
              <a:rPr lang="ru-RU" b="1" i="1" dirty="0" smtClean="0"/>
              <a:t>Важное место в его творчестве занимает стихотворение «Дон», написанное в сентябре 1829 году после посещения казачьих станиц.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Прямоугольник 1"/>
          <p:cNvSpPr/>
          <p:nvPr/>
        </p:nvSpPr>
        <p:spPr>
          <a:xfrm>
            <a:off x="827584" y="548680"/>
            <a:ext cx="7128792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ru-RU" sz="4400" b="1" i="1" dirty="0" smtClean="0">
                <a:solidFill>
                  <a:srgbClr val="C00000"/>
                </a:solidFill>
                <a:latin typeface="Bookman Old Style" pitchFamily="18" charset="0"/>
              </a:rPr>
              <a:t>Рисуем А.С. Пушкина</a:t>
            </a:r>
            <a:endParaRPr lang="ru-RU" sz="4400" b="1" i="1" dirty="0">
              <a:solidFill>
                <a:srgbClr val="C00000"/>
              </a:solidFill>
              <a:latin typeface="Bookman Old Style" pitchFamily="18" charset="0"/>
            </a:endParaRPr>
          </a:p>
        </p:txBody>
      </p:sp>
      <p:pic>
        <p:nvPicPr>
          <p:cNvPr id="3" name="Picture 4" descr="http://modny.spb.ru/sites/default/files/pushkin_35.jpg?1370512180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475656" y="1988840"/>
            <a:ext cx="2547665" cy="3888432"/>
          </a:xfrm>
          <a:prstGeom prst="rect">
            <a:avLst/>
          </a:prstGeom>
          <a:noFill/>
        </p:spPr>
      </p:pic>
      <p:pic>
        <p:nvPicPr>
          <p:cNvPr id="6" name="Рисунок 5" descr="Картинка 257 из 140522"/>
          <p:cNvPicPr/>
          <p:nvPr/>
        </p:nvPicPr>
        <p:blipFill>
          <a:blip r:embed="rId3" cstate="email">
            <a:extLst>
              <a:ext uri="{28A0092B-C50C-407E-A947-70E740481C1C}">
                <a14:useLocalDpi xmlns=""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4788024" y="3140968"/>
            <a:ext cx="3223410" cy="179546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 descr="j1191773_1352983112.jp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683568" y="620688"/>
            <a:ext cx="3672408" cy="5509886"/>
          </a:xfrm>
          <a:prstGeom prst="rect">
            <a:avLst/>
          </a:prstGeom>
          <a:solidFill>
            <a:srgbClr val="FFFFFF">
              <a:shade val="85000"/>
            </a:srgbClr>
          </a:solidFill>
          <a:ln w="190500" cap="rnd">
            <a:solidFill>
              <a:srgbClr val="FFFFFF"/>
            </a:solidFill>
          </a:ln>
          <a:effectLst>
            <a:outerShdw blurRad="50000" algn="tl" rotWithShape="0">
              <a:srgbClr val="000000">
                <a:alpha val="41000"/>
              </a:srgbClr>
            </a:outerShdw>
          </a:effectLst>
          <a:scene3d>
            <a:camera prst="orthographicFront"/>
            <a:lightRig rig="twoPt" dir="t">
              <a:rot lat="0" lon="0" rev="7800000"/>
            </a:lightRig>
          </a:scene3d>
          <a:sp3d contourW="6350">
            <a:bevelT w="50800" h="16510"/>
            <a:contourClr>
              <a:srgbClr val="C0C0C0"/>
            </a:contourClr>
          </a:sp3d>
        </p:spPr>
      </p:pic>
      <p:pic>
        <p:nvPicPr>
          <p:cNvPr id="3" name="Рисунок 2" descr="aleksandr_sergeevich_pushkin.jp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4644008" y="476672"/>
            <a:ext cx="4176464" cy="5688632"/>
          </a:xfrm>
          <a:prstGeom prst="rect">
            <a:avLst/>
          </a:prstGeom>
        </p:spPr>
      </p:pic>
    </p:spTree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Рисунок 3" descr="5izaCGB9PtY.jpg"/>
          <p:cNvPicPr>
            <a:picLocks noChangeAspect="1"/>
          </p:cNvPicPr>
          <p:nvPr/>
        </p:nvPicPr>
        <p:blipFill>
          <a:blip r:embed="rId2" cstate="print">
            <a:lum bright="10000"/>
          </a:blip>
          <a:stretch>
            <a:fillRect/>
          </a:stretch>
        </p:blipFill>
        <p:spPr>
          <a:xfrm>
            <a:off x="827584" y="620688"/>
            <a:ext cx="3744416" cy="5199143"/>
          </a:xfrm>
          <a:prstGeom prst="rect">
            <a:avLst/>
          </a:prstGeom>
          <a:solidFill>
            <a:srgbClr val="FFFFFF">
              <a:shade val="85000"/>
            </a:srgbClr>
          </a:solidFill>
          <a:ln w="190500" cap="rnd">
            <a:solidFill>
              <a:srgbClr val="FFFFFF"/>
            </a:solidFill>
          </a:ln>
          <a:effectLst>
            <a:outerShdw blurRad="50000" algn="tl" rotWithShape="0">
              <a:srgbClr val="000000">
                <a:alpha val="41000"/>
              </a:srgbClr>
            </a:outerShdw>
          </a:effectLst>
          <a:scene3d>
            <a:camera prst="orthographicFront"/>
            <a:lightRig rig="twoPt" dir="t">
              <a:rot lat="0" lon="0" rev="7800000"/>
            </a:lightRig>
          </a:scene3d>
          <a:sp3d contourW="6350">
            <a:bevelT w="50800" h="16510"/>
            <a:contourClr>
              <a:srgbClr val="C0C0C0"/>
            </a:contourClr>
          </a:sp3d>
        </p:spPr>
      </p:pic>
      <p:pic>
        <p:nvPicPr>
          <p:cNvPr id="5" name="Рисунок 4" descr="3100487.jp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5004048" y="1412776"/>
            <a:ext cx="3528392" cy="5132207"/>
          </a:xfrm>
          <a:prstGeom prst="rect">
            <a:avLst/>
          </a:prstGeom>
          <a:solidFill>
            <a:srgbClr val="FFFFFF">
              <a:shade val="85000"/>
            </a:srgbClr>
          </a:solidFill>
          <a:ln w="190500" cap="rnd">
            <a:solidFill>
              <a:srgbClr val="FFFFFF"/>
            </a:solidFill>
          </a:ln>
          <a:effectLst>
            <a:outerShdw blurRad="50000" algn="tl" rotWithShape="0">
              <a:srgbClr val="000000">
                <a:alpha val="41000"/>
              </a:srgbClr>
            </a:outerShdw>
          </a:effectLst>
          <a:scene3d>
            <a:camera prst="orthographicFront"/>
            <a:lightRig rig="twoPt" dir="t">
              <a:rot lat="0" lon="0" rev="7800000"/>
            </a:lightRig>
          </a:scene3d>
          <a:sp3d contourW="6350">
            <a:bevelT w="50800" h="16510"/>
            <a:contourClr>
              <a:srgbClr val="C0C0C0"/>
            </a:contourClr>
          </a:sp3d>
        </p:spPr>
      </p:pic>
    </p:spTree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 descr="7932753.jp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467544" y="476672"/>
            <a:ext cx="4261566" cy="5472608"/>
          </a:xfrm>
          <a:prstGeom prst="rect">
            <a:avLst/>
          </a:prstGeom>
          <a:ln w="190500" cap="sq">
            <a:solidFill>
              <a:srgbClr val="C8C6BD"/>
            </a:solidFill>
            <a:prstDash val="solid"/>
            <a:miter lim="800000"/>
          </a:ln>
          <a:effectLst>
            <a:outerShdw blurRad="254000" algn="bl" rotWithShape="0">
              <a:srgbClr val="000000">
                <a:alpha val="43000"/>
              </a:srgbClr>
            </a:outerShdw>
          </a:effectLst>
          <a:scene3d>
            <a:camera prst="perspectiveFront" fov="5400000"/>
            <a:lightRig rig="threePt" dir="t">
              <a:rot lat="0" lon="0" rev="2100000"/>
            </a:lightRig>
          </a:scene3d>
          <a:sp3d extrusionH="25400">
            <a:bevelT w="304800" h="152400" prst="hardEdge"/>
            <a:extrusionClr>
              <a:srgbClr val="000000"/>
            </a:extrusionClr>
          </a:sp3d>
        </p:spPr>
      </p:pic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932040" y="1196752"/>
            <a:ext cx="3850608" cy="5400600"/>
          </a:xfrm>
          <a:prstGeom prst="rect">
            <a:avLst/>
          </a:prstGeom>
          <a:ln w="190500" cap="sq">
            <a:solidFill>
              <a:srgbClr val="C8C6BD"/>
            </a:solidFill>
            <a:prstDash val="solid"/>
            <a:miter lim="800000"/>
          </a:ln>
          <a:effectLst>
            <a:outerShdw blurRad="254000" algn="bl" rotWithShape="0">
              <a:srgbClr val="000000">
                <a:alpha val="43000"/>
              </a:srgbClr>
            </a:outerShdw>
          </a:effectLst>
          <a:scene3d>
            <a:camera prst="perspectiveFront" fov="5400000"/>
            <a:lightRig rig="threePt" dir="t">
              <a:rot lat="0" lon="0" rev="2100000"/>
            </a:lightRig>
          </a:scene3d>
          <a:sp3d extrusionH="25400">
            <a:bevelT w="304800" h="152400" prst="hardEdge"/>
            <a:extrusionClr>
              <a:srgbClr val="000000"/>
            </a:extrusionClr>
          </a:sp3d>
        </p:spPr>
      </p:pic>
    </p:spTree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 descr="aleksandr_sergeevich_pushkin.jp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5508104" y="1988840"/>
            <a:ext cx="3382553" cy="4607270"/>
          </a:xfrm>
          <a:prstGeom prst="rect">
            <a:avLst/>
          </a:prstGeom>
        </p:spPr>
      </p:pic>
      <p:pic>
        <p:nvPicPr>
          <p:cNvPr id="3" name="Picture 2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051720" y="1628800"/>
            <a:ext cx="3371168" cy="472817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" name="Рисунок 4" descr="7932753.jpg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683568" y="476672"/>
            <a:ext cx="1997312" cy="2564904"/>
          </a:xfrm>
          <a:prstGeom prst="rect">
            <a:avLst/>
          </a:prstGeom>
        </p:spPr>
      </p:pic>
    </p:spTree>
  </p:cSld>
  <p:clrMapOvr>
    <a:masterClrMapping/>
  </p:clrMapOvr>
  <p:transition spd="slow">
    <p:fade/>
  </p:transition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Рисунок 9" descr="Рисование портрет Пушкина1.jp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179512" y="188640"/>
            <a:ext cx="8784976" cy="6480720"/>
          </a:xfrm>
          <a:prstGeom prst="rect">
            <a:avLst/>
          </a:prstGeom>
        </p:spPr>
      </p:pic>
    </p:spTree>
  </p:cSld>
  <p:clrMapOvr>
    <a:masterClrMapping/>
  </p:clrMapOvr>
</p:sld>
</file>

<file path=ppt/theme/theme1.xml><?xml version="1.0" encoding="utf-8"?>
<a:theme xmlns:a="http://schemas.openxmlformats.org/drawingml/2006/main" name="Тема Office">
  <a:themeElements>
    <a:clrScheme name="Другая 67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6C0000"/>
      </a:hlink>
      <a:folHlink>
        <a:srgbClr val="974806"/>
      </a:folHlink>
    </a:clrScheme>
    <a:fontScheme name="Другая 1">
      <a:majorFont>
        <a:latin typeface="Times New Roman"/>
        <a:ea typeface=""/>
        <a:cs typeface="Times New Roman"/>
      </a:majorFont>
      <a:minorFont>
        <a:latin typeface="Times New Roman"/>
        <a:ea typeface=""/>
        <a:cs typeface="Times New Roman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577</TotalTime>
  <Words>303</Words>
  <Application>Microsoft Office PowerPoint</Application>
  <PresentationFormat>Экран (4:3)</PresentationFormat>
  <Paragraphs>45</Paragraphs>
  <Slides>14</Slides>
  <Notes>0</Notes>
  <HiddenSlides>0</HiddenSlides>
  <MMClips>0</MMClips>
  <ScaleCrop>false</ScaleCrop>
  <HeadingPairs>
    <vt:vector size="4" baseType="variant">
      <vt:variant>
        <vt:lpstr>Тема</vt:lpstr>
      </vt:variant>
      <vt:variant>
        <vt:i4>1</vt:i4>
      </vt:variant>
      <vt:variant>
        <vt:lpstr>Заголовки слайдов</vt:lpstr>
      </vt:variant>
      <vt:variant>
        <vt:i4>14</vt:i4>
      </vt:variant>
    </vt:vector>
  </HeadingPairs>
  <TitlesOfParts>
    <vt:vector size="15" baseType="lpstr">
      <vt:lpstr>Тема Office</vt:lpstr>
      <vt:lpstr>А.С. Пушкин  в г. Новочеркасске </vt:lpstr>
      <vt:lpstr>Город Новочеркасск </vt:lpstr>
      <vt:lpstr>Слайд 3</vt:lpstr>
      <vt:lpstr>Почтово-ямская станция</vt:lpstr>
      <vt:lpstr>Слайд 5</vt:lpstr>
      <vt:lpstr>Слайд 6</vt:lpstr>
      <vt:lpstr>Слайд 7</vt:lpstr>
      <vt:lpstr>Слайд 8</vt:lpstr>
      <vt:lpstr>Слайд 9</vt:lpstr>
      <vt:lpstr>Слайд 10</vt:lpstr>
      <vt:lpstr>Слайд 11</vt:lpstr>
      <vt:lpstr>Слайд 12</vt:lpstr>
      <vt:lpstr>Слайд 13</vt:lpstr>
      <vt:lpstr>Слайд 14</vt:lpstr>
    </vt:vector>
  </TitlesOfParts>
  <Company>Microsoft</Company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Название презентации</dc:title>
  <dc:creator>Елена</dc:creator>
  <cp:lastModifiedBy>HOME</cp:lastModifiedBy>
  <cp:revision>28</cp:revision>
  <dcterms:created xsi:type="dcterms:W3CDTF">2014-08-08T16:01:14Z</dcterms:created>
  <dcterms:modified xsi:type="dcterms:W3CDTF">2016-03-24T13:07:25Z</dcterms:modified>
</cp:coreProperties>
</file>