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17" autoAdjust="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769E0D4-A259-466D-A0F7-5EA9CA78B0C8}" type="datetimeFigureOut">
              <a:rPr lang="ru-RU" smtClean="0"/>
              <a:t>03.06.2016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AFA64CE-0288-46B6-AF7A-75BA1F5E75C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9E0D4-A259-466D-A0F7-5EA9CA78B0C8}" type="datetimeFigureOut">
              <a:rPr lang="ru-RU" smtClean="0"/>
              <a:t>03.06.2016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A64CE-0288-46B6-AF7A-75BA1F5E75C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9E0D4-A259-466D-A0F7-5EA9CA78B0C8}" type="datetimeFigureOut">
              <a:rPr lang="ru-RU" smtClean="0"/>
              <a:t>03.06.2016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A64CE-0288-46B6-AF7A-75BA1F5E75C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769E0D4-A259-466D-A0F7-5EA9CA78B0C8}" type="datetimeFigureOut">
              <a:rPr lang="ru-RU" smtClean="0"/>
              <a:t>03.06.2016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A64CE-0288-46B6-AF7A-75BA1F5E75C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769E0D4-A259-466D-A0F7-5EA9CA78B0C8}" type="datetimeFigureOut">
              <a:rPr lang="ru-RU" smtClean="0"/>
              <a:t>03.06.2016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AFA64CE-0288-46B6-AF7A-75BA1F5E75CA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769E0D4-A259-466D-A0F7-5EA9CA78B0C8}" type="datetimeFigureOut">
              <a:rPr lang="ru-RU" smtClean="0"/>
              <a:t>03.06.2016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AFA64CE-0288-46B6-AF7A-75BA1F5E75C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769E0D4-A259-466D-A0F7-5EA9CA78B0C8}" type="datetimeFigureOut">
              <a:rPr lang="ru-RU" smtClean="0"/>
              <a:t>03.06.2016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AFA64CE-0288-46B6-AF7A-75BA1F5E75CA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9E0D4-A259-466D-A0F7-5EA9CA78B0C8}" type="datetimeFigureOut">
              <a:rPr lang="ru-RU" smtClean="0"/>
              <a:t>03.06.2016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A64CE-0288-46B6-AF7A-75BA1F5E75C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769E0D4-A259-466D-A0F7-5EA9CA78B0C8}" type="datetimeFigureOut">
              <a:rPr lang="ru-RU" smtClean="0"/>
              <a:t>03.06.2016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AFA64CE-0288-46B6-AF7A-75BA1F5E75C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769E0D4-A259-466D-A0F7-5EA9CA78B0C8}" type="datetimeFigureOut">
              <a:rPr lang="ru-RU" smtClean="0"/>
              <a:t>03.06.2016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AFA64CE-0288-46B6-AF7A-75BA1F5E75CA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769E0D4-A259-466D-A0F7-5EA9CA78B0C8}" type="datetimeFigureOut">
              <a:rPr lang="ru-RU" smtClean="0"/>
              <a:t>03.06.2016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AFA64CE-0288-46B6-AF7A-75BA1F5E75CA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769E0D4-A259-466D-A0F7-5EA9CA78B0C8}" type="datetimeFigureOut">
              <a:rPr lang="ru-RU" smtClean="0"/>
              <a:t>03.06.2016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AFA64CE-0288-46B6-AF7A-75BA1F5E75CA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ipe dir="r"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Развитие скоростно-силовых качеств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71736" y="5000636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ru-RU" sz="2800" b="1" dirty="0" smtClean="0">
                <a:solidFill>
                  <a:srgbClr val="002060"/>
                </a:solidFill>
                <a:latin typeface="Book Antiqua" pitchFamily="18" charset="0"/>
              </a:rPr>
              <a:t>Учитель физической культуры</a:t>
            </a:r>
          </a:p>
          <a:p>
            <a:pPr algn="r"/>
            <a:r>
              <a:rPr lang="ru-RU" sz="2800" b="1" dirty="0" smtClean="0">
                <a:solidFill>
                  <a:srgbClr val="002060"/>
                </a:solidFill>
                <a:latin typeface="Book Antiqua" pitchFamily="18" charset="0"/>
              </a:rPr>
              <a:t>Курская Татьяна Николаевна</a:t>
            </a:r>
            <a:endParaRPr lang="ru-RU" sz="28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СИЛОВЫЕ КАЧЕСТВА</a:t>
            </a:r>
            <a:br>
              <a:rPr lang="ru-RU" b="1" i="1" dirty="0" smtClean="0"/>
            </a:b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28992" y="121442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 u="sng" dirty="0"/>
              <a:t>Силовые качества</a:t>
            </a:r>
            <a:r>
              <a:rPr lang="ru-RU" i="1" u="sng" dirty="0"/>
              <a:t> </a:t>
            </a:r>
            <a:r>
              <a:rPr lang="ru-RU" dirty="0"/>
              <a:t>– это способность человека преодолевать внешнее сопротивление или противодействовать ему посредством мышечных усилий.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857472" y="3718679"/>
            <a:ext cx="628652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u="sng" dirty="0"/>
              <a:t>Проявление силовых качеств зависит от следующих факторов</a:t>
            </a:r>
            <a:r>
              <a:rPr lang="ru-RU" b="1" u="sng" dirty="0"/>
              <a:t>:</a:t>
            </a:r>
          </a:p>
          <a:p>
            <a:r>
              <a:rPr lang="ru-RU" dirty="0"/>
              <a:t>1. Силы и концентрации возбуждения и торможения нервных процессов.</a:t>
            </a:r>
          </a:p>
          <a:p>
            <a:r>
              <a:rPr lang="ru-RU" dirty="0"/>
              <a:t>2. Волевых усилий.</a:t>
            </a:r>
          </a:p>
          <a:p>
            <a:r>
              <a:rPr lang="ru-RU" dirty="0"/>
              <a:t>3. Состояния опорного аппарата.</a:t>
            </a:r>
          </a:p>
          <a:p>
            <a:r>
              <a:rPr lang="ru-RU" dirty="0"/>
              <a:t>4. Физиологического поперечника мышц.</a:t>
            </a:r>
          </a:p>
          <a:p>
            <a:r>
              <a:rPr lang="ru-RU" dirty="0"/>
              <a:t>5. Химической активности мышечной ткани.</a:t>
            </a:r>
          </a:p>
          <a:p>
            <a:r>
              <a:rPr lang="ru-RU" dirty="0"/>
              <a:t>6. Биомеханической характеристики спортсмена.</a:t>
            </a:r>
          </a:p>
          <a:p>
            <a:r>
              <a:rPr lang="ru-RU" dirty="0"/>
              <a:t>7. Величины отдельных мышечных групп.</a:t>
            </a:r>
          </a:p>
          <a:p>
            <a:r>
              <a:rPr lang="ru-RU" dirty="0"/>
              <a:t>8. Техники выполнения упражнений.</a:t>
            </a:r>
          </a:p>
        </p:txBody>
      </p:sp>
      <p:pic>
        <p:nvPicPr>
          <p:cNvPr id="8" name="Содержимое 7" descr="160069509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000108"/>
            <a:ext cx="3428992" cy="3097213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СКОРОСТНЫЕ КАЧЕСТВА</a:t>
            </a:r>
            <a:endParaRPr lang="ru-RU" dirty="0"/>
          </a:p>
        </p:txBody>
      </p:sp>
      <p:pic>
        <p:nvPicPr>
          <p:cNvPr id="4" name="Содержимое 3" descr="0009-009-Skorostnye-kachestv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44" y="1357298"/>
            <a:ext cx="2857520" cy="289850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3071802" y="14287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u="sng" dirty="0"/>
              <a:t>Скоростные качества </a:t>
            </a:r>
            <a:r>
              <a:rPr lang="ru-RU" dirty="0"/>
              <a:t>– это способность человека совершать двигательные действия в минимальный промежуток времени.</a:t>
            </a: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857488" y="2500307"/>
            <a:ext cx="5857916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u="sng" strike="noStrike" cap="none" normalizeH="0" baseline="0" dirty="0" smtClean="0">
                <a:ln>
                  <a:noFill/>
                </a:ln>
                <a:effectLst/>
                <a:cs typeface="Times New Roman" pitchFamily="18" charset="0"/>
              </a:rPr>
              <a:t>Основные предпосылки скоростных качеств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effectLst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cs typeface="Times New Roman" pitchFamily="18" charset="0"/>
              </a:rPr>
              <a:t>- подвижность нервных процессов;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cs typeface="Times New Roman" pitchFamily="18" charset="0"/>
              </a:rPr>
              <a:t>- эффективность нервно-мышечной координации;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cs typeface="Times New Roman" pitchFamily="18" charset="0"/>
              </a:rPr>
              <a:t>- особенности мышечной ткани: соотношение мышечных волокон, их эластичность, растяжимость, эффективность внутри- и межмышечной координации;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cs typeface="Times New Roman" pitchFamily="18" charset="0"/>
              </a:rPr>
              <a:t>- уровень развития силы, гибкости и координационных способностей;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cs typeface="Times New Roman" pitchFamily="18" charset="0"/>
              </a:rPr>
              <a:t>- совершенство спортивной техники;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cs typeface="Times New Roman" pitchFamily="18" charset="0"/>
              </a:rPr>
              <a:t>- возможность биохимических механизмов к быстрейшей мобилизации и ресинтезу анаэробных поставщиков энергии;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cs typeface="Times New Roman" pitchFamily="18" charset="0"/>
              </a:rPr>
              <a:t>- уровень развития волевых качеств.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СКОРОСТНО-СИЛОВЫЕ КАЧЕСТВА</a:t>
            </a:r>
            <a:endParaRPr lang="ru-RU" dirty="0"/>
          </a:p>
        </p:txBody>
      </p:sp>
      <p:pic>
        <p:nvPicPr>
          <p:cNvPr id="4" name="Содержимое 3" descr="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44" y="1785926"/>
            <a:ext cx="2714625" cy="180975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2928926" y="1785926"/>
            <a:ext cx="60722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/>
              <a:t>Скоростно-силовые качества</a:t>
            </a:r>
            <a:r>
              <a:rPr lang="ru-RU" dirty="0"/>
              <a:t> – это способность человека к проявлению предельно возможных усилий в кратчайший промежуток времени при сохранении оптимальной амплитуды движений.</a:t>
            </a: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4071943"/>
            <a:ext cx="9001156" cy="107721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Скоростно-силовые качества зависят:</a:t>
            </a:r>
            <a:endParaRPr kumimoji="0" lang="ru-RU" sz="10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- от состояния нервно-мышечного аппарата,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- от абсолютной силы мышц,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- от способности мышц к быстрому нарастанию усилия в начале движения.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Методика развития скоростно-силовых качеств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7758138" cy="140331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Направления:</a:t>
            </a:r>
            <a:endParaRPr lang="en-US" sz="32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2428869"/>
            <a:ext cx="85725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1.Скоростное. Задача: повысить скорость выполнения основного упражнения. Следует облегчать выполнение этого упражнения. Упражнения выполняется максимально быстро и чередуется с заданной скоростью – 90-95% от максимальной. Достигается за счет совершенствования координации движений</a:t>
            </a:r>
            <a:r>
              <a:rPr lang="ru-RU" dirty="0"/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3571876"/>
            <a:ext cx="842968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2.Скоростно-силовое. Задача: увеличить силу мышц и скорость движений. Используются упражнения без отягощений или с небольшим отягощением. Вес его лимитируется сохранением структуры упражнения (внутренней и внешней). Упражнения должны выполняться максимально быстро и чередоваться с упражнениями с заданной скоростью 80% от максимальной</a:t>
            </a:r>
            <a:r>
              <a:rPr lang="ru-RU" dirty="0"/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5072074"/>
            <a:ext cx="87154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3.Силовое. Задача: развить силу мышц. Вес отягощения составляет от 80% до максимального. Характер выполнения упражнения различный от максимального до 60%  от максимального.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357166"/>
            <a:ext cx="27146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Средства:</a:t>
            </a:r>
            <a:endParaRPr lang="ru-RU" sz="3200" dirty="0"/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1142984"/>
            <a:ext cx="793358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cs typeface="Times New Roman" pitchFamily="18" charset="0"/>
              </a:rPr>
              <a:t>*упражнения с преодолением веса собственного тела,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</a:schemeClr>
              </a:solidFill>
              <a:effectLst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cs typeface="Times New Roman" pitchFamily="18" charset="0"/>
              </a:rPr>
              <a:t>*упражнения с дополнительными отягощениями (пояс и т.п.),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</a:schemeClr>
              </a:solidFill>
              <a:effectLst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cs typeface="Times New Roman" pitchFamily="18" charset="0"/>
              </a:rPr>
              <a:t>*упражнения с использованием сопротивления внешней среды,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</a:schemeClr>
              </a:solidFill>
              <a:effectLst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cs typeface="Times New Roman" pitchFamily="18" charset="0"/>
              </a:rPr>
              <a:t>*упражнения с преодолением внешнего сопротивления (блоки, резина, бинты).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2844" y="2214554"/>
            <a:ext cx="900115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Методы:</a:t>
            </a:r>
            <a:r>
              <a:rPr lang="ru-RU" sz="3200" dirty="0"/>
              <a:t> </a:t>
            </a:r>
            <a:r>
              <a:rPr lang="ru-RU" sz="2000" dirty="0"/>
              <a:t>(являются общими для всех спортсменов, применяются комплексно).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-1285916" y="3143248"/>
            <a:ext cx="91440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701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cs typeface="Times New Roman" pitchFamily="18" charset="0"/>
              </a:rPr>
              <a:t>Ациклические виды –целостного воздействия,</a:t>
            </a:r>
            <a:endParaRPr kumimoji="0" lang="ru-RU" sz="9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2070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cs typeface="Times New Roman" pitchFamily="18" charset="0"/>
              </a:rPr>
              <a:t>-расчлененный,</a:t>
            </a:r>
            <a:endParaRPr kumimoji="0" lang="ru-RU" sz="9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2070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cs typeface="Times New Roman" pitchFamily="18" charset="0"/>
              </a:rPr>
              <a:t>-вариативный,</a:t>
            </a:r>
            <a:endParaRPr kumimoji="0" lang="ru-RU" sz="9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2070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cs typeface="Times New Roman" pitchFamily="18" charset="0"/>
              </a:rPr>
              <a:t>-повторный.</a:t>
            </a:r>
            <a:endParaRPr kumimoji="0" lang="ru-RU" sz="9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2070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cs typeface="Times New Roman" pitchFamily="18" charset="0"/>
              </a:rPr>
              <a:t>Циклические виды: - целостного воздействия,</a:t>
            </a:r>
            <a:endParaRPr kumimoji="0" lang="ru-RU" sz="9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2070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cs typeface="Times New Roman" pitchFamily="18" charset="0"/>
              </a:rPr>
              <a:t>-расчлененный,</a:t>
            </a:r>
            <a:endParaRPr kumimoji="0" lang="ru-RU" sz="9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2070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cs typeface="Times New Roman" pitchFamily="18" charset="0"/>
              </a:rPr>
              <a:t>-вариативный,</a:t>
            </a:r>
            <a:endParaRPr kumimoji="0" lang="ru-RU" sz="9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2070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cs typeface="Times New Roman" pitchFamily="18" charset="0"/>
              </a:rPr>
              <a:t>-повторный.</a:t>
            </a:r>
            <a:endParaRPr kumimoji="0" lang="ru-RU" sz="9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2070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cs typeface="Times New Roman" pitchFamily="18" charset="0"/>
              </a:rPr>
              <a:t>-интервальный</a:t>
            </a: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pic>
        <p:nvPicPr>
          <p:cNvPr id="12" name="Рисунок 11" descr="Sport-Wallpaper-HD-3000x22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3504" y="3429000"/>
            <a:ext cx="3524242" cy="264318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5000636"/>
            <a:ext cx="3120046" cy="175387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8229600" cy="139903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Главные принципы скоростно-силовой работы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- старайтесь</a:t>
            </a:r>
            <a:r>
              <a:rPr lang="ru-RU" b="1" dirty="0" smtClean="0"/>
              <a:t> избегать сколь-нибудь значительных объемов медленной работы</a:t>
            </a:r>
            <a:r>
              <a:rPr lang="ru-RU" dirty="0" smtClean="0"/>
              <a:t> (медленнее соревновательной скорости движений);</a:t>
            </a:r>
            <a:br>
              <a:rPr lang="ru-RU" dirty="0" smtClean="0"/>
            </a:br>
            <a:r>
              <a:rPr lang="ru-RU" dirty="0" smtClean="0"/>
              <a:t>- если возникла необходимость в медленной работе (как правило, при силовых упражнениях), постарайтесь </a:t>
            </a:r>
            <a:r>
              <a:rPr lang="ru-RU" b="1" dirty="0" smtClean="0"/>
              <a:t>«закрыться» более быстрой работой</a:t>
            </a:r>
            <a:r>
              <a:rPr lang="ru-RU" dirty="0" smtClean="0"/>
              <a:t> с меньшим отягощением;</a:t>
            </a:r>
            <a:br>
              <a:rPr lang="ru-RU" dirty="0" smtClean="0"/>
            </a:br>
            <a:r>
              <a:rPr lang="ru-RU" dirty="0" smtClean="0"/>
              <a:t>- кроме силы и скорости есть третий параметр, которым можно управлять — </a:t>
            </a:r>
            <a:r>
              <a:rPr lang="ru-RU" b="1" dirty="0" smtClean="0"/>
              <a:t>интервал отдыха</a:t>
            </a:r>
            <a:r>
              <a:rPr lang="ru-RU" dirty="0" smtClean="0"/>
              <a:t>. Если не стоит задача гипертрофировать мышцы, целесообразно выполнять движения «быстро и сильно», а чтобы не </a:t>
            </a:r>
            <a:r>
              <a:rPr lang="ru-RU" dirty="0" err="1" smtClean="0"/>
              <a:t>закисляться</a:t>
            </a:r>
            <a:r>
              <a:rPr lang="ru-RU" dirty="0" smtClean="0"/>
              <a:t>, нужно увеличивать паузу между повторениями.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Упражнения на скоростно-силовые качества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Развитие и совершенствование скоростно-силовых качеств не должно происходить в состоянии утомления, которое ведет к замедлению выполнения движений, поэтому интервалы отдыха между упражнениями должны быть сравнительно длительными.</a:t>
            </a:r>
            <a:br>
              <a:rPr lang="ru-RU" dirty="0" smtClean="0"/>
            </a:br>
            <a:r>
              <a:rPr lang="ru-RU" b="1" dirty="0" smtClean="0"/>
              <a:t>В тренировках скоростно-силовой направленности обычно применяются следующие упражнения: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— различные прыжки;</a:t>
            </a:r>
            <a:br>
              <a:rPr lang="ru-RU" dirty="0" smtClean="0"/>
            </a:br>
            <a:r>
              <a:rPr lang="ru-RU" dirty="0" smtClean="0"/>
              <a:t>— старты (до 10 м);</a:t>
            </a:r>
            <a:br>
              <a:rPr lang="ru-RU" dirty="0" smtClean="0"/>
            </a:br>
            <a:r>
              <a:rPr lang="ru-RU" dirty="0" smtClean="0"/>
              <a:t>— резкое изменение направления рывка;</a:t>
            </a:r>
            <a:br>
              <a:rPr lang="ru-RU" dirty="0" smtClean="0"/>
            </a:br>
            <a:r>
              <a:rPr lang="ru-RU" dirty="0" smtClean="0"/>
              <a:t>— рывки с прыжками через препятствие;</a:t>
            </a:r>
            <a:br>
              <a:rPr lang="ru-RU" dirty="0" smtClean="0"/>
            </a:br>
            <a:r>
              <a:rPr lang="ru-RU" dirty="0" smtClean="0"/>
              <a:t>— рывки в гору (до 10 м);</a:t>
            </a:r>
            <a:br>
              <a:rPr lang="ru-RU" dirty="0" smtClean="0"/>
            </a:br>
            <a:r>
              <a:rPr lang="ru-RU" dirty="0" smtClean="0"/>
              <a:t>— толчки во время бега, прыжков;</a:t>
            </a:r>
            <a:br>
              <a:rPr lang="ru-RU" dirty="0" smtClean="0"/>
            </a:br>
            <a:r>
              <a:rPr lang="ru-RU" dirty="0" smtClean="0"/>
              <a:t>— удары по мячу с места в полную силу;</a:t>
            </a:r>
            <a:br>
              <a:rPr lang="ru-RU" dirty="0" smtClean="0"/>
            </a:br>
            <a:r>
              <a:rPr lang="ru-RU" dirty="0" smtClean="0"/>
              <a:t>— вбрасывание мяча, броски набивных мячей;</a:t>
            </a:r>
            <a:br>
              <a:rPr lang="ru-RU" dirty="0" smtClean="0"/>
            </a:br>
            <a:r>
              <a:rPr lang="ru-RU" dirty="0" smtClean="0"/>
              <a:t>игровые и технико-тактические упражнения с выполнением прыжков, коротких рывков;</a:t>
            </a:r>
            <a:br>
              <a:rPr lang="ru-RU" dirty="0" smtClean="0"/>
            </a:br>
            <a:r>
              <a:rPr lang="ru-RU" dirty="0" smtClean="0"/>
              <a:t>— высокоэффективными являются прыжки в глубину, прыжки в глубину с запрыгиванием на предмет.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ru-RU" b="1" dirty="0"/>
          </a:p>
        </p:txBody>
      </p:sp>
      <p:pic>
        <p:nvPicPr>
          <p:cNvPr id="5" name="Содержимое 4" descr="i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72198" y="3929066"/>
            <a:ext cx="2643206" cy="264320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6" name="Прямоугольник 5"/>
          <p:cNvSpPr/>
          <p:nvPr/>
        </p:nvSpPr>
        <p:spPr>
          <a:xfrm>
            <a:off x="1500166" y="2643182"/>
            <a:ext cx="65722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Удачи и хороших результатов!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70</TotalTime>
  <Words>418</Words>
  <Application>Microsoft Office PowerPoint</Application>
  <PresentationFormat>Экран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Яркая</vt:lpstr>
      <vt:lpstr>Развитие скоростно-силовых качеств</vt:lpstr>
      <vt:lpstr>СИЛОВЫЕ КАЧЕСТВА </vt:lpstr>
      <vt:lpstr>СКОРОСТНЫЕ КАЧЕСТВА</vt:lpstr>
      <vt:lpstr>СКОРОСТНО-СИЛОВЫЕ КАЧЕСТВА</vt:lpstr>
      <vt:lpstr>Методика развития скоростно-силовых качеств</vt:lpstr>
      <vt:lpstr>Презентация PowerPoint</vt:lpstr>
      <vt:lpstr>Главные принципы скоростно-силовой работы </vt:lpstr>
      <vt:lpstr>Упражнения на скоростно-силовые качества 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скоростно-силовых качеств</dc:title>
  <dc:creator>Пользователь</dc:creator>
  <cp:lastModifiedBy>School56-kab105</cp:lastModifiedBy>
  <cp:revision>8</cp:revision>
  <dcterms:created xsi:type="dcterms:W3CDTF">2015-11-16T12:39:20Z</dcterms:created>
  <dcterms:modified xsi:type="dcterms:W3CDTF">2016-06-03T06:30:29Z</dcterms:modified>
</cp:coreProperties>
</file>